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77C0002-E31A-4368-B45C-C84EDBE1D7ED}">
  <a:tblStyle styleId="{B77C0002-E31A-4368-B45C-C84EDBE1D7E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380ab89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380ab8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e380ab894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e380ab89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e380ab894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e380ab89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fnVZGOyIn18X8p4t2OKKaSj2qbuU1X-ERY9nD3Lr2w4/view" TargetMode="External"/><Relationship Id="rId10" Type="http://schemas.openxmlformats.org/officeDocument/2006/relationships/hyperlink" Target="https://docs.google.com/presentation/d/1vPdGFyHiK8GtHZU561nihbpIeDNL8syDtnHWqlBhaWg/view" TargetMode="External"/><Relationship Id="rId12" Type="http://schemas.openxmlformats.org/officeDocument/2006/relationships/hyperlink" Target="https://docs.google.com/presentation/d/1tRBCVcblVZOOCHSNyii-QSRBt3Jy0fnmjHud28yuMlE/view" TargetMode="External"/><Relationship Id="rId9" Type="http://schemas.openxmlformats.org/officeDocument/2006/relationships/hyperlink" Target="https://docs.google.com/presentation/d/1PXwvNeb6ivx5ANfwZ8UuMkho5muVjHak8DYfSZnLStU/view" TargetMode="External"/><Relationship Id="rId5" Type="http://schemas.openxmlformats.org/officeDocument/2006/relationships/hyperlink" Target="https://docs.google.com/presentation/d/1tRBCVcblVZOOCHSNyii-QSRBt3Jy0fnmjHud28yuMlE/view" TargetMode="External"/><Relationship Id="rId6" Type="http://schemas.openxmlformats.org/officeDocument/2006/relationships/hyperlink" Target="https://docs.google.com/presentation/d/1MPQWugFlCjWn3-jmlesRibs2l8WR6Bxq1L0kJif4nG4/view" TargetMode="External"/><Relationship Id="rId7" Type="http://schemas.openxmlformats.org/officeDocument/2006/relationships/hyperlink" Target="https://docs.google.com/presentation/d/1jopbsyfyfMCtn9IKVw6Nu6RDq4e4cKmOzncZjKVtags/view" TargetMode="External"/><Relationship Id="rId8" Type="http://schemas.openxmlformats.org/officeDocument/2006/relationships/hyperlink" Target="https://docs.google.com/presentation/d/16v3AkCITT3diJvPO7u-ZxqypMgBahbCWqkREwT8LZMg/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vPdGFyHiK8GtHZU561nihbpIeDNL8syDtnHWqlBhaWg/view" TargetMode="External"/><Relationship Id="rId6" Type="http://schemas.openxmlformats.org/officeDocument/2006/relationships/hyperlink" Target="https://docs.google.com/presentation/d/16v3AkCITT3diJvPO7u-ZxqypMgBahbCWqkREwT8LZMg/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O0ptYv_u5KQh3dMAt3eyIB2LEMAzc4bczkPwd4wVAbI/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{B77C0002-E31A-4368-B45C-C84EDBE1D7ED}</a:tableStyleId>
              </a:tblPr>
              <a:tblGrid>
                <a:gridCol w="1633350"/>
                <a:gridCol w="4045800"/>
                <a:gridCol w="3669725"/>
              </a:tblGrid>
              <a:tr h="308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15: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96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To what extent do international organizations such as the United Nations effectively promote global peace, development, and human rights, and what challenges limit their ability to achieve these goals?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8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81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Assessment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UN Research Portfolio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UN Member Placard Exemplar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8"/>
                        </a:rPr>
                        <a:t>Assessment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UN Research Portfolio</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UN Member Placard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49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begin preparation for the Mock UN General Assembly Meeting. The teacher will go over the basic expectations of the UN meeting using slides 1-3 of the </a:t>
                      </a:r>
                      <a:r>
                        <a:rPr lang="en" sz="1200" u="sng">
                          <a:solidFill>
                            <a:schemeClr val="hlink"/>
                          </a:solidFill>
                          <a:latin typeface="Inter"/>
                          <a:ea typeface="Inter"/>
                          <a:cs typeface="Inter"/>
                          <a:sym typeface="Inter"/>
                          <a:hlinkClick r:id="rId12"/>
                        </a:rPr>
                        <a:t>Assessment Presentation</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9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an introduction to the assessment, including the purpose of UN General Assembly Meetings and the Agenda</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the teacher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{B77C0002-E31A-4368-B45C-C84EDBE1D7ED}</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15: Assessment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Continue through the presentation (slides 4-5), guiding students to split up into their regional committees. </a:t>
                      </a:r>
                      <a:r>
                        <a:rPr lang="en" sz="1200">
                          <a:solidFill>
                            <a:schemeClr val="dk1"/>
                          </a:solidFill>
                          <a:latin typeface="Inter"/>
                          <a:ea typeface="Inter"/>
                          <a:cs typeface="Inter"/>
                          <a:sym typeface="Inter"/>
                        </a:rPr>
                        <a:t>During this meeting, students will determine which issue they will present to each of the subcommittees for their region. (Page 1 of the UN Research Portfolio can be referenced to remind students of their assigned subcommittee) As a group, the students will pick an issue for each subcommittee and come up with a potential solution that they will later pitch to their subcommittee groups. The students will fill out their </a:t>
                      </a:r>
                      <a:r>
                        <a:rPr lang="en" sz="1200" u="sng">
                          <a:solidFill>
                            <a:schemeClr val="hlink"/>
                          </a:solidFill>
                          <a:latin typeface="Inter"/>
                          <a:ea typeface="Inter"/>
                          <a:cs typeface="Inter"/>
                          <a:sym typeface="Inter"/>
                          <a:hlinkClick r:id="rId5"/>
                        </a:rPr>
                        <a:t>UN Member Placard</a:t>
                      </a:r>
                      <a:r>
                        <a:rPr lang="en" sz="1200">
                          <a:solidFill>
                            <a:schemeClr val="dk1"/>
                          </a:solidFill>
                          <a:latin typeface="Inter"/>
                          <a:ea typeface="Inter"/>
                          <a:cs typeface="Inter"/>
                          <a:sym typeface="Inter"/>
                        </a:rPr>
                        <a:t> with the information about the chosen problem and solution that will be brought up for their region in the subcommittee region.</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612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the regional committee meeting</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Clarify that each regional committee needs to 1) choose 1 issue per subcommittee and 2) develop one proposed solution for each issue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UN Member Placards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Meet with regional committee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Work with group to determine one issue and a proposed solution for each subcommittee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Fill out UN Member Placard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Using slides 6-8, provide students will directions for the Subcommittee Meetings. </a:t>
                      </a:r>
                      <a:r>
                        <a:rPr lang="en" sz="1200">
                          <a:solidFill>
                            <a:schemeClr val="dk1"/>
                          </a:solidFill>
                          <a:latin typeface="Inter"/>
                          <a:ea typeface="Inter"/>
                          <a:cs typeface="Inter"/>
                          <a:sym typeface="Inter"/>
                        </a:rPr>
                        <a:t>Students will bring their UN Member Placards with them and meet with their Subcommittees. During this meeting, students will take notes on page 2 of the </a:t>
                      </a:r>
                      <a:r>
                        <a:rPr lang="en" sz="1200" u="sng">
                          <a:solidFill>
                            <a:schemeClr val="hlink"/>
                          </a:solidFill>
                          <a:latin typeface="Inter"/>
                          <a:ea typeface="Inter"/>
                          <a:cs typeface="Inter"/>
                          <a:sym typeface="Inter"/>
                          <a:hlinkClick r:id="rId6"/>
                        </a:rPr>
                        <a:t>Assessment Student Worksheet</a:t>
                      </a:r>
                      <a:r>
                        <a:rPr lang="en" sz="1200">
                          <a:solidFill>
                            <a:schemeClr val="dk1"/>
                          </a:solidFill>
                          <a:latin typeface="Inter"/>
                          <a:ea typeface="Inter"/>
                          <a:cs typeface="Inter"/>
                          <a:sym typeface="Inter"/>
                        </a:rPr>
                        <a:t>. They should keep note of the main issue being presented by each region and that region’s possible solution. Then, the group will work together to determine what issue they want to tackle and propose a solution for to the General Assembly as a whole. They will fill out the bottom half of the student worksheet with a brainstorm of the planned problem and solution for their Subcommittee. </a:t>
                      </a:r>
                      <a:r>
                        <a:rPr lang="en" sz="1200">
                          <a:solidFill>
                            <a:schemeClr val="dk1"/>
                          </a:solidFill>
                          <a:latin typeface="Inter"/>
                          <a:ea typeface="Inter"/>
                          <a:cs typeface="Inter"/>
                          <a:sym typeface="Inter"/>
                        </a:rPr>
                        <a:t>Once the students have their proposal fleshed out, they should determine who will speak to the General Assembly to present the solution. </a:t>
                      </a:r>
                      <a:r>
                        <a:rPr lang="en" sz="1200">
                          <a:solidFill>
                            <a:schemeClr val="dk1"/>
                          </a:solidFill>
                          <a:latin typeface="Inter"/>
                          <a:ea typeface="Inter"/>
                          <a:cs typeface="Inter"/>
                          <a:sym typeface="Inter"/>
                        </a:rPr>
                        <a:t>Each Subcommittee group will then present their proposal to the General Assembly to try to convince them to vote to fund their proposal. During the presentations, students will take notes on each proposal using page 3.</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the subcommittee meeting</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Circulate during group work to provide support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transition into General Assembly Presentations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Meet with subcommittee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Take notes on page 2 as each regional representative speaks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Come to consensus on one solution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to General Assembly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{B77C0002-E31A-4368-B45C-C84EDBE1D7ED}</a:tableStyleId>
              </a:tblPr>
              <a:tblGrid>
                <a:gridCol w="1673200"/>
                <a:gridCol w="4057350"/>
                <a:gridCol w="3702950"/>
              </a:tblGrid>
              <a:tr h="3409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15: Assessment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932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regroup in their regional groups. Give students time to individually determine which proposal they would vote for based on their region’s interest and fill out the top ½ of page 4 of the student worksheet. Then, give the regional groups time to discuss their individual choices for votes. As a group, students will determine which proposal to vote for and will fill out the bottom ½ of page 4. The teacher will then call the General Assembly back to attention, and will then go over the voting rules on slide 10. Then, have the regions place their votes. (Teacher note: the voting process can occur in whichever way makes the most sense for your students and your classroom. It can be done by having a roll call vote verbally, digitally with a google form, etc. Teachers will need to monitor to ensure that the voting rules are followed.)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59932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meet back with their regional groups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independently answer the top ½ of page 4</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Prompt regional groups to come to consensus and complete the bottom ½ of page 4</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voting process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Regroup with regional group</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Individually complete the top ½ of page 4</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group discussion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Collectively complete the bottom ½ of page 4</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final vote</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993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unit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10 Inquiry Journal</a:t>
                      </a:r>
                      <a:r>
                        <a:rPr lang="en" sz="1200">
                          <a:solidFill>
                            <a:schemeClr val="dk1"/>
                          </a:solidFill>
                          <a:latin typeface="Inter"/>
                          <a:ea typeface="Inter"/>
                          <a:cs typeface="Inter"/>
                          <a:sym typeface="Inter"/>
                        </a:rPr>
                        <a:t>. Students will use page 11 to answer the Essential Question for the unit. Consider allowing students to use their notes and/or work with a partner.</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17850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10 Essential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63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All Unit Standards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