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Lst>
  <p:sldSz cy="10058400" cx="7772400"/>
  <p:notesSz cx="6858000" cy="9144000"/>
  <p:embeddedFontLst>
    <p:embeddedFont>
      <p:font typeface="Halant"/>
      <p:regular r:id="rId12"/>
      <p:bold r:id="rId13"/>
    </p:embeddedFont>
    <p:embeddedFont>
      <p:font typeface="Inter"/>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Halant-bold.fntdata"/><Relationship Id="rId12" Type="http://schemas.openxmlformats.org/officeDocument/2006/relationships/font" Target="fonts/Halant-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4cfe45e49e_1_9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4cfe45e49e_1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4cfe45e49e_1_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4cfe45e49e_1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4cfe45e49e_1_6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4cfe45e49e_1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4cfe45e49e_1_7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34cfe45e49e_1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34cfe45e49e_1_8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34cfe45e49e_1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34cfe45e49e_1_10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34cfe45e49e_1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www.unicef.org/mena/reports/young-peoples-health-and-well-being-in-mena"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www.hrw.org/news/2023/07/18/middle-east-and-north-africa-end-curbs-womens-mobility"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www.csis.org/analysis/lebanons-dangerous-campaign-against-refugee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www.resilience.org/stories/2022-05-18/environmental-inequalities-in-cairos-urban-housing-sector/"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carnegieendowment.org/research/2022/02/cascading-climate-effects-in-the-middle-east-and-north-africa-adapting-through-inclusive-governance?lang=en" TargetMode="External"/></Relationships>
</file>

<file path=ppt/slides/_rels/slide6.xml.rels><?xml version="1.0" encoding="UTF-8" standalone="yes"?><Relationships xmlns="http://schemas.openxmlformats.org/package/2006/relationships"><Relationship Id="rId20" Type="http://schemas.openxmlformats.org/officeDocument/2006/relationships/hyperlink" Target="https://carnegieendowment.org/research/2024/06/libya-climate-vulnerability-adaptation-periphery?center=middle-east&amp;lang=en" TargetMode="External"/><Relationship Id="rId11" Type="http://schemas.openxmlformats.org/officeDocument/2006/relationships/hyperlink" Target="https://www.unrefugees.org/news/yemen-crisis-explained/" TargetMode="External"/><Relationship Id="rId10" Type="http://schemas.openxmlformats.org/officeDocument/2006/relationships/hyperlink" Target="https://www.unrefugees.org/news/syria-refugee-crisis-explained/" TargetMode="External"/><Relationship Id="rId21" Type="http://schemas.openxmlformats.org/officeDocument/2006/relationships/hyperlink" Target="http://unhcr.org/sy/26339-from-fields-to-fleeing-how-climate-change-is-uprooting-syrian-farmers-in-dara-governorate.html" TargetMode="External"/><Relationship Id="rId13" Type="http://schemas.openxmlformats.org/officeDocument/2006/relationships/hyperlink" Target="https://www.migrationpolicy.org/article/western-sahara-sahrawi-refugees" TargetMode="External"/><Relationship Id="rId12" Type="http://schemas.openxmlformats.org/officeDocument/2006/relationships/hyperlink" Target="https://civil-protection-humanitarian-aid.ec.europa.eu/news-stories/stories/life-refugee-camps-algeria-story-khadija_en" TargetMode="External"/><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www.stimson.org/2024/the-status-of-womens-rights-in-the-middle-east/" TargetMode="External"/><Relationship Id="rId15" Type="http://schemas.openxmlformats.org/officeDocument/2006/relationships/hyperlink" Target="https://ukraine.wilsoncenter.org/event/forced-displacement-mena-and-its-gendered-impacts" TargetMode="External"/><Relationship Id="rId14" Type="http://schemas.openxmlformats.org/officeDocument/2006/relationships/hyperlink" Target="https://www.unicef.org/mena/press-releases/barely-drop-drink-children-gaza-strip-do-not-access-90-cent-their-normal" TargetMode="External"/><Relationship Id="rId17" Type="http://schemas.openxmlformats.org/officeDocument/2006/relationships/hyperlink" Target="https://mena.fes.de/press/e/urbanization-in-the-mena-region-a-benefit-or-a-curse.html" TargetMode="External"/><Relationship Id="rId16" Type="http://schemas.openxmlformats.org/officeDocument/2006/relationships/hyperlink" Target="https://blog.iaac.net/future-cities-cairo/" TargetMode="External"/><Relationship Id="rId5" Type="http://schemas.openxmlformats.org/officeDocument/2006/relationships/hyperlink" Target="https://www.emro.who.int/media/news/yemen-reports-the-highest-burden-of-cholera-globally.html" TargetMode="External"/><Relationship Id="rId19" Type="http://schemas.openxmlformats.org/officeDocument/2006/relationships/hyperlink" Target="https://www.iranintl.com/en/202503301875" TargetMode="External"/><Relationship Id="rId6" Type="http://schemas.openxmlformats.org/officeDocument/2006/relationships/hyperlink" Target="https://www.prb.org/resources/gender-and-equity-in-access-to-health-care-services-in-the-middle-east-and-north-africa/" TargetMode="External"/><Relationship Id="rId18" Type="http://schemas.openxmlformats.org/officeDocument/2006/relationships/hyperlink" Target="https://www.forbes.com/sites/sanammahoozi/2025/04/11/water-crisis-fuels-protests-in-iran-experts-warn-it-could-spread/" TargetMode="External"/><Relationship Id="rId7" Type="http://schemas.openxmlformats.org/officeDocument/2006/relationships/hyperlink" Target="https://duphat.ae/noncommunicable-diseases-a-major-cause-of-health-loss-and-a-burden-in-the-mena-region/" TargetMode="External"/><Relationship Id="rId8" Type="http://schemas.openxmlformats.org/officeDocument/2006/relationships/hyperlink" Target="https://www.timesofisrael.com/irans-population-aging-fast-bucking-government-efforts/"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DISEASE &amp; HEALTH: North Africa &amp; The Middle East</a:t>
            </a:r>
            <a:endParaRPr sz="1900">
              <a:solidFill>
                <a:schemeClr val="dk1"/>
              </a:solidFill>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9" name="Google Shape;59;p13"/>
          <p:cNvSpPr txBox="1"/>
          <p:nvPr/>
        </p:nvSpPr>
        <p:spPr>
          <a:xfrm>
            <a:off x="594300" y="807688"/>
            <a:ext cx="6583800" cy="8390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Source: “Young People’s Health and Well-Being in the Middle East and North Africa,” </a:t>
            </a:r>
            <a:r>
              <a:rPr i="1" lang="en" sz="1200">
                <a:solidFill>
                  <a:schemeClr val="dk1"/>
                </a:solidFill>
                <a:latin typeface="Inter"/>
                <a:ea typeface="Inter"/>
                <a:cs typeface="Inter"/>
                <a:sym typeface="Inter"/>
              </a:rPr>
              <a:t>UNICEF</a:t>
            </a:r>
            <a:r>
              <a:rPr lang="en" sz="1200">
                <a:solidFill>
                  <a:schemeClr val="dk1"/>
                </a:solidFill>
                <a:latin typeface="Inter"/>
                <a:ea typeface="Inter"/>
                <a:cs typeface="Inter"/>
                <a:sym typeface="Inter"/>
              </a:rPr>
              <a:t>, October 2023.</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The Middle East and North Africa (MENA) is home to almost 140 million young people aged 10-24 years, a quarter of this region’s population. This young population represents a powerful opportunity to influence health and well-being into adulthood and for the next generation, and to advance equitable and sustainable development for communities and societies.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Much of the disease burden, and 90,000 deaths, among young people in the region are preventable. There is also a high prevalence of risk factors for poor health both in adolescence and into adulthood that are amenable to intervention – representing a crucial opportunity for both individual and population-level gains in health and other socioeconomic outcomes. Young people also face multiple threats to their well-being, including exposure to violence, conflict and harmful practices, and missed opportunities to engage in education, employment and civil society that limit the capacity of young people to reach their potential.</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One in two deaths of young people in the region (45,000 deaths) are due to injury (transport, other unintended injury and violence).... Non-communicable diseases, including cardiovascular disease, cancers, headache, musculoskeletal disorders and skin diseases, account for 41 per cent of the total disease burden of young people, and led to over 27,000 deaths in 2019. Almost a quarter of the total disease burden is due to mental disorders and intentional self-harm, with over 4,000 deaths of young people in the region due to suicide.</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Communicable diseases account for less than 10 per cent of the disease burden among young people in the region. However, in some countries, Djibouti, Sudan and Yemen, communicable diseases, maternal disorders and nutritional deficiencies are leading contributors to poor health – accounting for 20 per cent of the total disease burden. Sudan and Yemen accounted for over half of the 11,000 deaths due to these causes in 2019….</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Boys in the region experience a higher burden of poor health and around twice the mortality rate compared with girls, largely driven by injury…. Girls also face substantial threats to their health, well-being and full participation: around a third of girls are married by age 18 years in Iraq, Yemen and Sudan; female genital mutilation remains prevalent in some settings; and the rate of girls not in education, employment or training is more than double that of boys. Poor reproductive health, including high unmet need for contraception, adolescent childbearing and maternal disorders are also important contributors to morbidity and mortality in many settings, and contributed to almost 1,700 maternal deaths among 10–24-year-old girls in 2019. However, data for many indicators of sexual and reproductive health are lacking in the region.</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Read the full article </a:t>
            </a:r>
            <a:r>
              <a:rPr lang="en" sz="1100" u="sng">
                <a:solidFill>
                  <a:schemeClr val="hlink"/>
                </a:solidFill>
                <a:latin typeface="Inter"/>
                <a:ea typeface="Inter"/>
                <a:cs typeface="Inter"/>
                <a:sym typeface="Inter"/>
                <a:hlinkClick r:id="rId5"/>
              </a:rPr>
              <a:t>here</a:t>
            </a: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3" name="Shape 63"/>
        <p:cNvGrpSpPr/>
        <p:nvPr/>
      </p:nvGrpSpPr>
      <p:grpSpPr>
        <a:xfrm>
          <a:off x="0" y="0"/>
          <a:ext cx="0" cy="0"/>
          <a:chOff x="0" y="0"/>
          <a:chExt cx="0" cy="0"/>
        </a:xfrm>
      </p:grpSpPr>
      <p:sp>
        <p:nvSpPr>
          <p:cNvPr id="64" name="Google Shape;64;p14"/>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SOCIAL &amp; ECONOMIC </a:t>
            </a:r>
            <a:r>
              <a:rPr lang="en" sz="1900">
                <a:solidFill>
                  <a:schemeClr val="dk1"/>
                </a:solidFill>
                <a:latin typeface="Halant"/>
                <a:ea typeface="Halant"/>
                <a:cs typeface="Halant"/>
                <a:sym typeface="Halant"/>
              </a:rPr>
              <a:t>DEVELOPMENT</a:t>
            </a:r>
            <a:r>
              <a:rPr lang="en" sz="1900">
                <a:solidFill>
                  <a:schemeClr val="dk1"/>
                </a:solidFill>
                <a:latin typeface="Halant"/>
                <a:ea typeface="Halant"/>
                <a:cs typeface="Halant"/>
                <a:sym typeface="Halant"/>
              </a:rPr>
              <a:t>: </a:t>
            </a:r>
            <a:endParaRPr sz="19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North Africa &amp; The Middle East</a:t>
            </a:r>
            <a:endParaRPr sz="1900">
              <a:solidFill>
                <a:schemeClr val="dk1"/>
              </a:solidFill>
              <a:latin typeface="Halant"/>
              <a:ea typeface="Halant"/>
              <a:cs typeface="Halant"/>
              <a:sym typeface="Halant"/>
            </a:endParaRPr>
          </a:p>
        </p:txBody>
      </p:sp>
      <p:pic>
        <p:nvPicPr>
          <p:cNvPr id="65" name="Google Shape;65;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6" name="Google Shape;66;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7" name="Google Shape;67;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68" name="Google Shape;68;p1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69" name="Google Shape;69;p14"/>
          <p:cNvSpPr txBox="1"/>
          <p:nvPr/>
        </p:nvSpPr>
        <p:spPr>
          <a:xfrm>
            <a:off x="594300" y="807688"/>
            <a:ext cx="6583800" cy="8653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Source: “Middle East and North Africa: End Curbs on Women’s Mobility,” </a:t>
            </a:r>
            <a:r>
              <a:rPr i="1" lang="en" sz="1200">
                <a:solidFill>
                  <a:schemeClr val="dk1"/>
                </a:solidFill>
                <a:latin typeface="Inter"/>
                <a:ea typeface="Inter"/>
                <a:cs typeface="Inter"/>
                <a:sym typeface="Inter"/>
              </a:rPr>
              <a:t>Human Rights Watch</a:t>
            </a:r>
            <a:r>
              <a:rPr lang="en" sz="1200">
                <a:solidFill>
                  <a:schemeClr val="dk1"/>
                </a:solidFill>
                <a:latin typeface="Inter"/>
                <a:ea typeface="Inter"/>
                <a:cs typeface="Inter"/>
                <a:sym typeface="Inter"/>
              </a:rPr>
              <a:t>, July 18, 2023.</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Many Middle East and North African countries still prevent women from moving freely in their own country or traveling abroad without the permission of a male guardian, Human Rights Watch said in a report released today….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Although women’s rights activists have succeeded in securing women’s increased freedoms in many countries in the region, old and new restrictions require women to seek permission from their male guardian – typically their father, brother, or husband – to move within their country, obtain a passport, or travel abroad. Human Rights Watch also found that in a number of countries, women cannot travel abroad with their children on an equal basis with men….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Fifteen countries in the region still apply personal status or family laws that require women to either “obey” their husbands, live with them, or seek their permission to leave the marital home, work, or travel. Courts can order women to return to their marital homes or lose their right to spousal maintenance.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In some countries, these rules are becoming more entrenched. In March 2022, Saudi Arabia issued its first written Personal Status Law, which codified the long-standing practice of requiring women to obey their husband “in a reasonable manner” or lose financial support from their husbands if they refuse to live in the marital home “without a legitimate excuse.”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Women can be arrested or detained or forced to return home if male guardians in Jordan, Kuwait, Qatar, and Saudi Arabia report that they are “absent” from their homes. In Saudi Arabia and Yemen, women are still not allowed to leave prison without a male guardian’s approval.</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In countries experiencing conflict, some armed groups have imposed guardianship restrictions in areas under their control. In parts of Syria under the control of some armed groups, women are required to be accompanied by a </a:t>
            </a:r>
            <a:r>
              <a:rPr i="1" lang="en" sz="1200">
                <a:solidFill>
                  <a:schemeClr val="dk1"/>
                </a:solidFill>
                <a:latin typeface="Inter"/>
                <a:ea typeface="Inter"/>
                <a:cs typeface="Inter"/>
                <a:sym typeface="Inter"/>
              </a:rPr>
              <a:t>mahram</a:t>
            </a:r>
            <a:r>
              <a:rPr lang="en" sz="1200">
                <a:solidFill>
                  <a:schemeClr val="dk1"/>
                </a:solidFill>
                <a:latin typeface="Inter"/>
                <a:ea typeface="Inter"/>
                <a:cs typeface="Inter"/>
                <a:sym typeface="Inter"/>
              </a:rPr>
              <a:t> (husband or other close male relative). Houthi authorities who control parts of Yemen have increasingly required women to travel with a </a:t>
            </a:r>
            <a:r>
              <a:rPr i="1" lang="en" sz="1200">
                <a:solidFill>
                  <a:schemeClr val="dk1"/>
                </a:solidFill>
                <a:latin typeface="Inter"/>
                <a:ea typeface="Inter"/>
                <a:cs typeface="Inter"/>
                <a:sym typeface="Inter"/>
              </a:rPr>
              <a:t>mahram</a:t>
            </a:r>
            <a:r>
              <a:rPr lang="en" sz="1200">
                <a:solidFill>
                  <a:schemeClr val="dk1"/>
                </a:solidFill>
                <a:latin typeface="Inter"/>
                <a:ea typeface="Inter"/>
                <a:cs typeface="Inter"/>
                <a:sym typeface="Inter"/>
              </a:rPr>
              <a:t> or to provide their male guardian’s written approval. Such rules have forced many female Yemeni staff at nongovernmental organizations and United Nations agencies to leave their jobs, losing much-needed income for their families.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Read the full article </a:t>
            </a:r>
            <a:r>
              <a:rPr lang="en" sz="1200" u="sng">
                <a:solidFill>
                  <a:schemeClr val="hlink"/>
                </a:solidFill>
                <a:latin typeface="Inter"/>
                <a:ea typeface="Inter"/>
                <a:cs typeface="Inter"/>
                <a:sym typeface="Inter"/>
                <a:hlinkClick r:id="rId5"/>
              </a:rPr>
              <a:t>here.</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3" name="Shape 73"/>
        <p:cNvGrpSpPr/>
        <p:nvPr/>
      </p:nvGrpSpPr>
      <p:grpSpPr>
        <a:xfrm>
          <a:off x="0" y="0"/>
          <a:ext cx="0" cy="0"/>
          <a:chOff x="0" y="0"/>
          <a:chExt cx="0" cy="0"/>
        </a:xfrm>
      </p:grpSpPr>
      <p:sp>
        <p:nvSpPr>
          <p:cNvPr id="74" name="Google Shape;74;p1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MIGRATION: Lebanon &amp; Syria</a:t>
            </a:r>
            <a:endParaRPr sz="1900">
              <a:solidFill>
                <a:schemeClr val="dk1"/>
              </a:solidFill>
              <a:latin typeface="Halant"/>
              <a:ea typeface="Halant"/>
              <a:cs typeface="Halant"/>
              <a:sym typeface="Halant"/>
            </a:endParaRPr>
          </a:p>
        </p:txBody>
      </p:sp>
      <p:pic>
        <p:nvPicPr>
          <p:cNvPr id="75" name="Google Shape;75;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6" name="Google Shape;76;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7" name="Google Shape;77;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8" name="Google Shape;78;p1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79" name="Google Shape;79;p15"/>
          <p:cNvSpPr txBox="1"/>
          <p:nvPr/>
        </p:nvSpPr>
        <p:spPr>
          <a:xfrm>
            <a:off x="381550" y="731500"/>
            <a:ext cx="7086600" cy="8865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Source: Natasha Hall and Will Todman, “Lebanon’s Dangerous Campaign Against Refugees,” </a:t>
            </a:r>
            <a:r>
              <a:rPr i="1" lang="en" sz="1200">
                <a:solidFill>
                  <a:schemeClr val="dk1"/>
                </a:solidFill>
                <a:latin typeface="Inter"/>
                <a:ea typeface="Inter"/>
                <a:cs typeface="Inter"/>
                <a:sym typeface="Inter"/>
              </a:rPr>
              <a:t>Center for Strategies and International Studies</a:t>
            </a:r>
            <a:r>
              <a:rPr lang="en" sz="1200">
                <a:solidFill>
                  <a:schemeClr val="dk1"/>
                </a:solidFill>
                <a:latin typeface="Inter"/>
                <a:ea typeface="Inter"/>
                <a:cs typeface="Inter"/>
                <a:sym typeface="Inter"/>
              </a:rPr>
              <a:t>, June 4, 2024.</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Lebanon hosts 1.5 million Syrian refugees. It wants to get rid of most of them. Lebanese sovereignty is important, but so are the country’s humanitarian obligations and Lebanon’s role in regional security. A recent government scheme to deport Syrians in Lebanon who were not registered as refugees with the United Nations—nearly half of the 1.5 million refugees in Lebanon—may be a first step, and it is a potentially dangerous one. Lebanon’s Syrian refugee problem soon could become a regional problem, and neither the Middle East nor its Mediterranean neighbors need another one of those….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Rather than addressing Lebanon’s rising tensions, stakeholders are preoccupied with treating the symptoms. The European Union’s immediate fears of migration dominate its response. As part of an effort to keep migrants out, some EU member states are moving toward declaring parts of Syria safe for returns, and they are dedicating more money to curb irregular migration. A group of eight EU member states recently declared that conditions in Syria had “considerably evolved” and should be reassessed for refugee returns. The Cypriot president suggested this could include forced return in the future. Although the European Union and most member states continue to insist on only voluntary returns, pressure is growing for them to shift their position.</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Pushing returns to a conflict zone is contrary to international law, and it threatens to increase tensions in Lebanon, renew outward migration, hurt the already struggling Lebanese economy, and precipitate a spiral into violence. Refugees without protection are often victims of violence, and they either organize or join armed groups to defend themselves. When Syria’s revolution turned bloody and various rebel factions were taking shape, many prominent members of the long-time Palestinian refugee community in Syria sought to remain neutral. Yet, as rebels entered Palestinian neighborhoods and the regime attacked and besieged their communities, they became active combatants, forcibly displaced, or victims of war….</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Anti-Syrian sentiment has surged. Mobs of angry Lebanese have violently attacked Syrians, forcing many to hide in their homes. Prime Minister Najib Mikati said that “most Syrians” in Lebanon would be deported, promising that his government was “in the process of putting in place a solution.” The interior minister ordered municipalities to check Syrians’ papers, close shops and businesses that employ undocumented Syrians, and seize unregistered motorcycles. The UN refugee agency’s representative in Lebanon protested these measures as “inhumane,” but was forced to retract the statement after Lebanese leaders complained. A former deputy prime minister even told international officials in a private meeting that his party had prevented the massacre of thousands of Syrian refugees at checkpoints, but next time, they would not. With a historical backdrop of communal violence against refugees—including the murder of 2,000 Palestinian refugees at Sabra and Shatila during the civil war—such veiled threats and policies must be taken seriously.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Lebanese politicians’ crackdown on refugees is also exacerbating Lebanon’s economic woes, which could further increase communal tensions. Many parts of Lebanon’s economy cannot function without Syrian refugees, including the agricultural and construction sectors…. Despite these economic realities, the Lebanese government pushed forward a roadmap to deport all Syrians that are not registered with the United Nations High Commissioner for Refugees (UNHCR) and who were not in Lebanon prior to the war. From this group, they offered to make exceptions for Syrians whose lives were at risk, as determined by the UNHCR. The United Nations has described all returnees as “particularly vulnerable” in Syria, noting that they have faced arbitrary detention, forced conscription, torture, sexual and gender-based violence, and abduction.</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Read the full article </a:t>
            </a:r>
            <a:r>
              <a:rPr lang="en" sz="1100" u="sng">
                <a:solidFill>
                  <a:schemeClr val="hlink"/>
                </a:solidFill>
                <a:latin typeface="Inter"/>
                <a:ea typeface="Inter"/>
                <a:cs typeface="Inter"/>
                <a:sym typeface="Inter"/>
                <a:hlinkClick r:id="rId5"/>
              </a:rPr>
              <a:t>here.</a:t>
            </a:r>
            <a:endParaRPr sz="11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3" name="Shape 83"/>
        <p:cNvGrpSpPr/>
        <p:nvPr/>
      </p:nvGrpSpPr>
      <p:grpSpPr>
        <a:xfrm>
          <a:off x="0" y="0"/>
          <a:ext cx="0" cy="0"/>
          <a:chOff x="0" y="0"/>
          <a:chExt cx="0" cy="0"/>
        </a:xfrm>
      </p:grpSpPr>
      <p:sp>
        <p:nvSpPr>
          <p:cNvPr id="84" name="Google Shape;84;p1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URBANIZATION &amp; POPULATION</a:t>
            </a:r>
            <a:r>
              <a:rPr lang="en" sz="1900">
                <a:solidFill>
                  <a:schemeClr val="dk1"/>
                </a:solidFill>
                <a:latin typeface="Halant"/>
                <a:ea typeface="Halant"/>
                <a:cs typeface="Halant"/>
                <a:sym typeface="Halant"/>
              </a:rPr>
              <a:t>: Egypt</a:t>
            </a:r>
            <a:endParaRPr sz="1900">
              <a:solidFill>
                <a:schemeClr val="dk1"/>
              </a:solidFill>
              <a:latin typeface="Halant"/>
              <a:ea typeface="Halant"/>
              <a:cs typeface="Halant"/>
              <a:sym typeface="Halant"/>
            </a:endParaRPr>
          </a:p>
        </p:txBody>
      </p:sp>
      <p:pic>
        <p:nvPicPr>
          <p:cNvPr id="85" name="Google Shape;85;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6" name="Google Shape;86;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7" name="Google Shape;87;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8" name="Google Shape;88;p1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89" name="Google Shape;89;p16"/>
          <p:cNvSpPr txBox="1"/>
          <p:nvPr/>
        </p:nvSpPr>
        <p:spPr>
          <a:xfrm>
            <a:off x="594300" y="807688"/>
            <a:ext cx="6583800" cy="7942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Source: Haley Parzonko, “Environmental Inequalities in Cairo’s Urban Housing Sector,” </a:t>
            </a:r>
            <a:r>
              <a:rPr i="1" lang="en" sz="1200">
                <a:solidFill>
                  <a:schemeClr val="dk1"/>
                </a:solidFill>
                <a:latin typeface="Inter"/>
                <a:ea typeface="Inter"/>
                <a:cs typeface="Inter"/>
                <a:sym typeface="Inter"/>
              </a:rPr>
              <a:t>Resilience</a:t>
            </a:r>
            <a:r>
              <a:rPr lang="en" sz="1200">
                <a:solidFill>
                  <a:schemeClr val="dk1"/>
                </a:solidFill>
                <a:latin typeface="Inter"/>
                <a:ea typeface="Inter"/>
                <a:cs typeface="Inter"/>
                <a:sym typeface="Inter"/>
              </a:rPr>
              <a:t>, May 18, 2022.</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Urbanization across the Global South is occurring rapidly. One urban trend in this process are megacities, defined not only for their immense size, but growing environmental inequalities.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A city where this phenomenon is visible is in greater Cairo, Egypt, home to over 15 million people, deemed one of Africa’s epicenters. Cairo has a diverse urban fabric marked by formal and informal development. This dual urban phenomenon continues to shape the urban housing landscape as Cairo’s geographical boundaries grow into the surrounding desert.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The United Nations Habitat 2020 report claims that informal housing represents 60% of the total housing units in Egypt over the past 30 years. Informal areas are generally defined as unplanned self-built housing which remains mostly unregulated by the government. Characteristically, these informal areas  suffer from grave burdens. These include poorer air quality, lack of guaranteed services (i.e., sanitation), minimal green, open spaces, and a high-density population. Despite this reality, compared to most informal housing across the Global South, Cairo minimally guarantees informal housing with structural integrity and basic service provisions such as electricity and water.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New desert cities were originally an urban planning design to depopulate the dense, urban sprawl of Cairo. The original idea dates back to Nasser’s government (1956-1970) with the intention of new cities to be for affordable housing. This idea has received a capitalist facelift since the launch of the second generation of new cities in the 1990s when swaths of state-owned land were primarily sold to private developers or the Egyptian army. The targeted  purchasers of housing units in these new cities were primarily targeted at urban elites, remittance flows, and foreign investments….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It is known Cairo now holds an overproduction of speculative housing and a shortage of affordable housing. Increased housing prices due in part to deregulation and speculation directly impacted the supply of affordable housing to lower income Egyptians.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This is compounded by the fact that increased income level has not matched increased prices. Researchers Salma Shukrallah and Yahia Shawkat found the median housing price in 2016 was beyond the reach of 49.2% of Egyptians. In some cases, even subsidized social housing is unaffordable for lower income Egyptians… They are pushed to informal housing options, where an uneven distribution of environmental harms such as overcrowding, lack of open-green spaces, and basic infrastructure provision exist.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Read the full article </a:t>
            </a:r>
            <a:r>
              <a:rPr lang="en" sz="1200" u="sng">
                <a:solidFill>
                  <a:schemeClr val="hlink"/>
                </a:solidFill>
                <a:latin typeface="Inter"/>
                <a:ea typeface="Inter"/>
                <a:cs typeface="Inter"/>
                <a:sym typeface="Inter"/>
                <a:hlinkClick r:id="rId5"/>
              </a:rPr>
              <a:t>here.</a:t>
            </a:r>
            <a:endParaRPr sz="1200">
              <a:solidFill>
                <a:schemeClr val="dk1"/>
              </a:solidFill>
              <a:latin typeface="Inter"/>
              <a:ea typeface="Inter"/>
              <a:cs typeface="Inter"/>
              <a:sym typeface="Inter"/>
            </a:endParaRPr>
          </a:p>
        </p:txBody>
      </p:sp>
      <p:sp>
        <p:nvSpPr>
          <p:cNvPr id="90" name="Google Shape;90;p16"/>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4" name="Shape 94"/>
        <p:cNvGrpSpPr/>
        <p:nvPr/>
      </p:nvGrpSpPr>
      <p:grpSpPr>
        <a:xfrm>
          <a:off x="0" y="0"/>
          <a:ext cx="0" cy="0"/>
          <a:chOff x="0" y="0"/>
          <a:chExt cx="0" cy="0"/>
        </a:xfrm>
      </p:grpSpPr>
      <p:sp>
        <p:nvSpPr>
          <p:cNvPr id="95" name="Google Shape;95;p1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CLIMATE CHANGE &amp; ENVIRONMENTAL CONCERNS</a:t>
            </a:r>
            <a:r>
              <a:rPr lang="en" sz="1900">
                <a:solidFill>
                  <a:schemeClr val="dk1"/>
                </a:solidFill>
                <a:latin typeface="Halant"/>
                <a:ea typeface="Halant"/>
                <a:cs typeface="Halant"/>
                <a:sym typeface="Halant"/>
              </a:rPr>
              <a:t>: </a:t>
            </a:r>
            <a:endParaRPr sz="19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North Africa &amp; The Middle East</a:t>
            </a:r>
            <a:endParaRPr sz="1900">
              <a:solidFill>
                <a:schemeClr val="dk1"/>
              </a:solidFill>
              <a:latin typeface="Halant"/>
              <a:ea typeface="Halant"/>
              <a:cs typeface="Halant"/>
              <a:sym typeface="Halant"/>
            </a:endParaRPr>
          </a:p>
        </p:txBody>
      </p:sp>
      <p:pic>
        <p:nvPicPr>
          <p:cNvPr id="96" name="Google Shape;96;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7" name="Google Shape;97;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8" name="Google Shape;98;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9" name="Google Shape;99;p1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0" name="Google Shape;100;p17"/>
          <p:cNvSpPr txBox="1"/>
          <p:nvPr/>
        </p:nvSpPr>
        <p:spPr>
          <a:xfrm>
            <a:off x="381550" y="807700"/>
            <a:ext cx="6992100" cy="8441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Source: Frederic Wehrey ANd Ninar Fawal, “Cascading Climate Effects in the Middle East and North Africa: Adapting Through Inclusive Governance,” </a:t>
            </a:r>
            <a:r>
              <a:rPr i="1" lang="en" sz="1200">
                <a:solidFill>
                  <a:schemeClr val="dk1"/>
                </a:solidFill>
                <a:latin typeface="Inter"/>
                <a:ea typeface="Inter"/>
                <a:cs typeface="Inter"/>
                <a:sym typeface="Inter"/>
              </a:rPr>
              <a:t>Carnegie Endowment for International Peace, </a:t>
            </a:r>
            <a:r>
              <a:rPr lang="en" sz="1200">
                <a:solidFill>
                  <a:schemeClr val="dk1"/>
                </a:solidFill>
                <a:latin typeface="Inter"/>
                <a:ea typeface="Inter"/>
                <a:cs typeface="Inter"/>
                <a:sym typeface="Inter"/>
              </a:rPr>
              <a:t>February 24, 2022.</a:t>
            </a: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Long downplayed or ignored by elites and governments in the Middle East and North Africa (MENA), climate change will affect the region in dire and far-reaching ways, amplifying long-standing problems of governance and sharpening socioeconomic inequalities while also creating new disruptions. For countries already grappling with the fallout from the pandemic, civil wars and conflict-induced displacement, population growth, and a long-term decline in global demand for the oil upon which many MENA economies rely, the cascading effects of climate change add to a daunting array of challenges.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Water scarcity has been the most headline-grabbing effect of climate change in the MENA area: the region has been consistently described by experts as “the world’s most water-stressed.” Rising temperatures and their pernicious effects on health and productivity, desertification, population movements (both within the region and from elsewhere), and food insecurity are other climate effects projected to impact MENA inhabitants, especially those in rural areas and urban peripheries, migrants and refugees, informal sector workers, and other vulnerable communities…..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Worryingly, the MENA region is projected to be among the first in the world to “effectively run out of water,” as water resources are being used faster than they’re being replenished by precipitation. Climate change adds to the existing pressures on water demand placed by an expanding population, and will likely continue to diminish water availability, both total and per capita, to critically low amounts in an already water-scarce region. This is especially true in countries like Iraq where the irrigated agricultural sector is significant. This, combined with poor governance, has led to countries overdrawing water from rivers and aquifers and thus degrading already scarce water resource bases….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Between 80 and 90 million of the region’s inhabitants are set to suffer from some form of water stress by 2025; protests over water shortages have already occurred in Iran. The growing need for water resources is spurring governments to pursue expensive desalinization projects or to shift much-needed water resources away from agriculture, both of which could worsen existing economic inequalities and widen the urban-rural gap. For example, privileged citizens in Middle Eastern cities are already prioritized for water procurement and reallocation initiatives, with poorer and more marginalized citizens often paying for water from private providers at inflated rates.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Read the full article </a:t>
            </a:r>
            <a:r>
              <a:rPr lang="en" sz="1200" u="sng">
                <a:solidFill>
                  <a:schemeClr val="hlink"/>
                </a:solidFill>
                <a:latin typeface="Inter"/>
                <a:ea typeface="Inter"/>
                <a:cs typeface="Inter"/>
                <a:sym typeface="Inter"/>
                <a:hlinkClick r:id="rId5"/>
              </a:rPr>
              <a:t>here</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4" name="Shape 104"/>
        <p:cNvGrpSpPr/>
        <p:nvPr/>
      </p:nvGrpSpPr>
      <p:grpSpPr>
        <a:xfrm>
          <a:off x="0" y="0"/>
          <a:ext cx="0" cy="0"/>
          <a:chOff x="0" y="0"/>
          <a:chExt cx="0" cy="0"/>
        </a:xfrm>
      </p:grpSpPr>
      <p:sp>
        <p:nvSpPr>
          <p:cNvPr id="105" name="Google Shape;105;p18"/>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Additional Research Resources</a:t>
            </a:r>
            <a:endParaRPr sz="1900">
              <a:solidFill>
                <a:schemeClr val="dk1"/>
              </a:solidFill>
              <a:latin typeface="Halant"/>
              <a:ea typeface="Halant"/>
              <a:cs typeface="Halant"/>
              <a:sym typeface="Halant"/>
            </a:endParaRPr>
          </a:p>
        </p:txBody>
      </p:sp>
      <p:pic>
        <p:nvPicPr>
          <p:cNvPr id="106" name="Google Shape;106;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7" name="Google Shape;107;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8" name="Google Shape;108;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9" name="Google Shape;109;p1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0" name="Google Shape;110;p18"/>
          <p:cNvSpPr txBox="1"/>
          <p:nvPr/>
        </p:nvSpPr>
        <p:spPr>
          <a:xfrm>
            <a:off x="594300" y="807688"/>
            <a:ext cx="6583800" cy="67419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u="sng">
                <a:solidFill>
                  <a:schemeClr val="dk1"/>
                </a:solidFill>
                <a:latin typeface="Inter"/>
                <a:ea typeface="Inter"/>
                <a:cs typeface="Inter"/>
                <a:sym typeface="Inter"/>
              </a:rPr>
              <a:t>DISEASE &amp; HEALTH</a:t>
            </a:r>
            <a:endParaRPr b="1" sz="1200" u="sng">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5"/>
              </a:rPr>
              <a:t>Yemen Reports the Highest Burden of Cholera Globally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6"/>
              </a:rPr>
              <a:t>Gender and Equity in Access to Health Care Services in the Middle East and North Africa</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7"/>
              </a:rPr>
              <a:t>Noncommunicable Diseases: A Major Cause of Health Loss and a Burden in the MENA Region</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u="sng">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u="sng">
                <a:solidFill>
                  <a:schemeClr val="dk1"/>
                </a:solidFill>
                <a:latin typeface="Inter"/>
                <a:ea typeface="Inter"/>
                <a:cs typeface="Inter"/>
                <a:sym typeface="Inter"/>
              </a:rPr>
              <a:t>SOCIAL &amp; ECONOMIC DEVELOPMENT</a:t>
            </a:r>
            <a:endParaRPr b="1" sz="1200" u="sng">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8"/>
              </a:rPr>
              <a:t>Iran’s Population Aging Fast, Bucking Government’s Efforts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9"/>
              </a:rPr>
              <a:t>The Status of Women’s Rights in the Middle East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u="sng">
                <a:solidFill>
                  <a:schemeClr val="dk1"/>
                </a:solidFill>
                <a:latin typeface="Inter"/>
                <a:ea typeface="Inter"/>
                <a:cs typeface="Inter"/>
                <a:sym typeface="Inter"/>
              </a:rPr>
              <a:t>MIGRATION</a:t>
            </a:r>
            <a:endParaRPr b="1" sz="1200" u="sng">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0"/>
              </a:rPr>
              <a:t>Syrian Refugee Crisis Explained</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1"/>
              </a:rPr>
              <a:t>Yemen Crisis Explained</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2"/>
              </a:rPr>
              <a:t>Life in the Refugee Camps in Algeria: The Story of Khadija</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3"/>
              </a:rPr>
              <a:t>Western Sahara’s Sahrawi Refugees Face an Uncertain Future After 50 Years of Exile</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4"/>
              </a:rPr>
              <a:t>“Barely a Drop to Drink”: Children in the Gaza Strip Do Not Access 90% of Their Normal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5"/>
              </a:rPr>
              <a:t>Forced Displacement in MENA and Its Gendered Impacts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u="sng">
                <a:solidFill>
                  <a:schemeClr val="dk1"/>
                </a:solidFill>
                <a:latin typeface="Inter"/>
                <a:ea typeface="Inter"/>
                <a:cs typeface="Inter"/>
                <a:sym typeface="Inter"/>
              </a:rPr>
              <a:t>URBANIZATION &amp; POPULATION</a:t>
            </a:r>
            <a:endParaRPr b="1" sz="1200" u="sng">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6"/>
              </a:rPr>
              <a:t>Future Cities: Cairo</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7"/>
              </a:rPr>
              <a:t>Urbanization in the MENA Region: A Benefit or Curse?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u="sng">
                <a:solidFill>
                  <a:schemeClr val="dk1"/>
                </a:solidFill>
                <a:latin typeface="Inter"/>
                <a:ea typeface="Inter"/>
                <a:cs typeface="Inter"/>
                <a:sym typeface="Inter"/>
              </a:rPr>
              <a:t>CLIMATE CHANGE &amp; ENVIRONMENT</a:t>
            </a:r>
            <a:endParaRPr b="1" sz="1200" u="sng">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8"/>
              </a:rPr>
              <a:t>Water Crisis Fuels Protest in Iran, Experts Warn It Could Spread</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9"/>
              </a:rPr>
              <a:t>Water Crisis Deepens as Farmers Torch Key Pipeline Amid Protests in Central Iran</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20"/>
              </a:rPr>
              <a:t>Climate Vulnerability in Libya: Building Resilience Through Local Empowerment</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21"/>
              </a:rPr>
              <a:t>From Fields to Fleeing: How Climate Change is Uprooting Syrian Farmers in Dar’a Governorate </a:t>
            </a:r>
            <a:endParaRPr sz="1200">
              <a:solidFill>
                <a:schemeClr val="dk1"/>
              </a:solidFill>
              <a:latin typeface="Inter"/>
              <a:ea typeface="Inter"/>
              <a:cs typeface="Inter"/>
              <a:sym typeface="Inter"/>
            </a:endParaRPr>
          </a:p>
        </p:txBody>
      </p:sp>
      <p:sp>
        <p:nvSpPr>
          <p:cNvPr id="111" name="Google Shape;111;p18"/>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