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</p:sldIdLst>
  <p:sldSz cy="10058400" cx="7772400"/>
  <p:notesSz cx="6858000" cy="9144000"/>
  <p:embeddedFontLst>
    <p:embeddedFont>
      <p:font typeface="Inter SemiBold"/>
      <p:regular r:id="rId16"/>
      <p:bold r:id="rId17"/>
      <p:italic r:id="rId18"/>
      <p:boldItalic r:id="rId19"/>
    </p:embeddedFont>
    <p:embeddedFont>
      <p:font typeface="Halant"/>
      <p:regular r:id="rId20"/>
      <p:bold r:id="rId21"/>
    </p:embeddedFont>
    <p:embeddedFont>
      <p:font typeface="Inter"/>
      <p:regular r:id="rId22"/>
      <p:bold r:id="rId23"/>
      <p:italic r:id="rId24"/>
      <p:boldItalic r:id="rId25"/>
    </p:embeddedFont>
    <p:embeddedFont>
      <p:font typeface="Plus Jakarta Sans"/>
      <p:regular r:id="rId26"/>
      <p:bold r:id="rId27"/>
      <p:italic r:id="rId28"/>
      <p:boldItalic r:id="rId29"/>
    </p:embeddedFont>
    <p:embeddedFont>
      <p:font typeface="Plus Jakarta Sans Medium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FBD62C8-1AE4-4B3F-A7C7-665086D82E30}">
  <a:tblStyle styleId="{3FBD62C8-1AE4-4B3F-A7C7-665086D82E3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alant-regular.fntdata"/><Relationship Id="rId22" Type="http://schemas.openxmlformats.org/officeDocument/2006/relationships/font" Target="fonts/Inter-regular.fntdata"/><Relationship Id="rId21" Type="http://schemas.openxmlformats.org/officeDocument/2006/relationships/font" Target="fonts/Halant-bold.fntdata"/><Relationship Id="rId24" Type="http://schemas.openxmlformats.org/officeDocument/2006/relationships/font" Target="fonts/Inter-italic.fntdata"/><Relationship Id="rId23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PlusJakartaSans-regular.fntdata"/><Relationship Id="rId25" Type="http://schemas.openxmlformats.org/officeDocument/2006/relationships/font" Target="fonts/Inter-boldItalic.fntdata"/><Relationship Id="rId28" Type="http://schemas.openxmlformats.org/officeDocument/2006/relationships/font" Target="fonts/PlusJakartaSans-italic.fntdata"/><Relationship Id="rId27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PlusJakartaSans-boldItalic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font" Target="fonts/PlusJakartaSansMedium-bold.fntdata"/><Relationship Id="rId30" Type="http://schemas.openxmlformats.org/officeDocument/2006/relationships/font" Target="fonts/PlusJakartaSansMedium-regular.fntdata"/><Relationship Id="rId11" Type="http://schemas.openxmlformats.org/officeDocument/2006/relationships/slide" Target="slides/slide3.xml"/><Relationship Id="rId33" Type="http://schemas.openxmlformats.org/officeDocument/2006/relationships/font" Target="fonts/PlusJakartaSansMedium-boldItalic.fntdata"/><Relationship Id="rId10" Type="http://schemas.openxmlformats.org/officeDocument/2006/relationships/slide" Target="slides/slide2.xml"/><Relationship Id="rId32" Type="http://schemas.openxmlformats.org/officeDocument/2006/relationships/font" Target="fonts/PlusJakartaSansMedium-italic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font" Target="fonts/InterSemiBold-bold.fntdata"/><Relationship Id="rId16" Type="http://schemas.openxmlformats.org/officeDocument/2006/relationships/font" Target="fonts/InterSemiBold-regular.fntdata"/><Relationship Id="rId19" Type="http://schemas.openxmlformats.org/officeDocument/2006/relationships/font" Target="fonts/InterSemiBold-boldItalic.fntdata"/><Relationship Id="rId18" Type="http://schemas.openxmlformats.org/officeDocument/2006/relationships/font" Target="fonts/Inter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2dfbf1d8ef_0_6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2dfbf1d8ef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a2ffcca57_0_69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a2ffcca57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2e004613e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2e004613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2d32062dc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2d32062d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5a5fb71273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5a5fb7127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a5fb71273_0_3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a5fb71273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5a5fb71273_0_4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5a5fb71273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01" name="Google Shape;101;p26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3" name="Google Shape;113;p29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31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24" name="Google Shape;124;p3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3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8" name="Google Shape;128;p33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29" name="Google Shape;129;p33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zinnedproject.org/news/tdih/jacobo-arbenz-guzman-deposed/" TargetMode="External"/><Relationship Id="rId10" Type="http://schemas.openxmlformats.org/officeDocument/2006/relationships/hyperlink" Target="https://www.thoughtco.com/guatemalan-civil-war-history-and-impact-4800364" TargetMode="External"/><Relationship Id="rId13" Type="http://schemas.openxmlformats.org/officeDocument/2006/relationships/hyperlink" Target="https://www.thoughtco.com/the-iranian-revolution-of-1979-195528" TargetMode="External"/><Relationship Id="rId12" Type="http://schemas.openxmlformats.org/officeDocument/2006/relationships/hyperlink" Target="http://www.inquiriesjournal.com/articles/7/causes-for-the-guatemalan-civil-war-as-seen-in-paradise-in-ashes-by-beatriz-manz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www.thoughtco.com/what-was-the-khmer-rouge-195375" TargetMode="External"/><Relationship Id="rId9" Type="http://schemas.openxmlformats.org/officeDocument/2006/relationships/hyperlink" Target="https://www.youtube.com/watch?v=tjrvKA4w9-Y" TargetMode="External"/><Relationship Id="rId15" Type="http://schemas.openxmlformats.org/officeDocument/2006/relationships/hyperlink" Target="https://www.youtube.com/watch?v=hoFTDPtT_cY" TargetMode="External"/><Relationship Id="rId14" Type="http://schemas.openxmlformats.org/officeDocument/2006/relationships/hyperlink" Target="https://www.britannica.com/event/Iranian-Revolution/Aftermath" TargetMode="External"/><Relationship Id="rId17" Type="http://schemas.openxmlformats.org/officeDocument/2006/relationships/hyperlink" Target="https://americanarchive.org/exhibits/newshour-cold-war/nicaragua" TargetMode="External"/><Relationship Id="rId16" Type="http://schemas.openxmlformats.org/officeDocument/2006/relationships/hyperlink" Target="https://www.thoughtco.com/nicaraguan-revolution-4777782" TargetMode="External"/><Relationship Id="rId5" Type="http://schemas.openxmlformats.org/officeDocument/2006/relationships/hyperlink" Target="https://www.history.com/articles/the-khmer-rouge" TargetMode="External"/><Relationship Id="rId6" Type="http://schemas.openxmlformats.org/officeDocument/2006/relationships/hyperlink" Target="https://www.youtube.com/watch?v=8_TYFfkc_1U" TargetMode="External"/><Relationship Id="rId18" Type="http://schemas.openxmlformats.org/officeDocument/2006/relationships/hyperlink" Target="https://www.youtube.com/watch?v=9aTNtOQVxJg" TargetMode="External"/><Relationship Id="rId7" Type="http://schemas.openxmlformats.org/officeDocument/2006/relationships/hyperlink" Target="https://www.thoughtco.com/the-cuban-revolution-2136372" TargetMode="External"/><Relationship Id="rId8" Type="http://schemas.openxmlformats.org/officeDocument/2006/relationships/hyperlink" Target="https://www.youtube.com/watch?v=m2s0t6LkMx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/>
        </p:nvSpPr>
        <p:spPr>
          <a:xfrm>
            <a:off x="469041" y="9465212"/>
            <a:ext cx="6834300" cy="438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 SemiBold"/>
                <a:ea typeface="Inter SemiBold"/>
                <a:cs typeface="Inter SemiBold"/>
                <a:sym typeface="Inter SemiBold"/>
              </a:rPr>
              <a:t>Historical Thinking Skill: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Historical Significance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37"/>
          <p:cNvSpPr txBox="1"/>
          <p:nvPr/>
        </p:nvSpPr>
        <p:spPr>
          <a:xfrm>
            <a:off x="0" y="0"/>
            <a:ext cx="7772400" cy="1035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Research</a:t>
            </a: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Links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Case Studies in Revolution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46" name="Google Shape;14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7"/>
          <p:cNvSpPr txBox="1"/>
          <p:nvPr/>
        </p:nvSpPr>
        <p:spPr>
          <a:xfrm>
            <a:off x="469050" y="1444125"/>
            <a:ext cx="68343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following links to investigate one of the Cold War Revolutions Complete the Historical Significance Graphic Organizer based on the information from the sources.</a:t>
            </a:r>
            <a:endParaRPr/>
          </a:p>
        </p:txBody>
      </p:sp>
      <p:sp>
        <p:nvSpPr>
          <p:cNvPr id="148" name="Google Shape;148;p37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9" name="Google Shape;149;p37"/>
          <p:cNvSpPr txBox="1"/>
          <p:nvPr/>
        </p:nvSpPr>
        <p:spPr>
          <a:xfrm>
            <a:off x="573225" y="2238800"/>
            <a:ext cx="6586500" cy="6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Cambodia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History.com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Ted-Ed Video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Cuba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 Archive Video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Ted-Ed Video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Guatemala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Zinn Education Project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Inquiries Journal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Iran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Britannica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ABCNews Video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Nicaragua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16"/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17"/>
              </a:rPr>
              <a:t>American Archive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18"/>
              </a:rPr>
              <a:t>Watson Institute for International and Public Affairs Video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8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Historical Significance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55" name="Google Shape;155;p3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6" name="Google Shape;15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8" name="Google Shape;15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8"/>
          <p:cNvSpPr txBox="1"/>
          <p:nvPr/>
        </p:nvSpPr>
        <p:spPr>
          <a:xfrm>
            <a:off x="3005680" y="2616900"/>
            <a:ext cx="170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Historical Topic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60" name="Google Shape;160;p38"/>
          <p:cNvCxnSpPr>
            <a:stCxn id="161" idx="2"/>
            <a:endCxn id="162" idx="0"/>
          </p:cNvCxnSpPr>
          <p:nvPr/>
        </p:nvCxnSpPr>
        <p:spPr>
          <a:xfrm>
            <a:off x="3859845" y="3610686"/>
            <a:ext cx="27042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38"/>
          <p:cNvCxnSpPr>
            <a:stCxn id="161" idx="3"/>
            <a:endCxn id="164" idx="1"/>
          </p:cNvCxnSpPr>
          <p:nvPr/>
        </p:nvCxnSpPr>
        <p:spPr>
          <a:xfrm>
            <a:off x="4881195" y="3340236"/>
            <a:ext cx="528900" cy="20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5" name="Google Shape;165;p38"/>
          <p:cNvSpPr txBox="1"/>
          <p:nvPr/>
        </p:nvSpPr>
        <p:spPr>
          <a:xfrm>
            <a:off x="477195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many people were affected?</a:t>
            </a:r>
            <a:endParaRPr sz="1100"/>
          </a:p>
        </p:txBody>
      </p:sp>
      <p:sp>
        <p:nvSpPr>
          <p:cNvPr id="166" name="Google Shape;166;p38"/>
          <p:cNvSpPr txBox="1"/>
          <p:nvPr/>
        </p:nvSpPr>
        <p:spPr>
          <a:xfrm>
            <a:off x="2268690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Profundity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deeply were people’s lives affected?</a:t>
            </a:r>
            <a:endParaRPr sz="1100"/>
          </a:p>
        </p:txBody>
      </p:sp>
      <p:sp>
        <p:nvSpPr>
          <p:cNvPr id="167" name="Google Shape;167;p38"/>
          <p:cNvSpPr txBox="1"/>
          <p:nvPr/>
        </p:nvSpPr>
        <p:spPr>
          <a:xfrm>
            <a:off x="406017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Durability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For how long were people affected?</a:t>
            </a:r>
            <a:endParaRPr sz="1100"/>
          </a:p>
        </p:txBody>
      </p:sp>
      <p:sp>
        <p:nvSpPr>
          <p:cNvPr id="162" name="Google Shape;162;p38"/>
          <p:cNvSpPr txBox="1"/>
          <p:nvPr/>
        </p:nvSpPr>
        <p:spPr>
          <a:xfrm>
            <a:off x="582489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Relevance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is this still relevant today?</a:t>
            </a:r>
            <a:endParaRPr sz="1100"/>
          </a:p>
        </p:txBody>
      </p:sp>
      <p:cxnSp>
        <p:nvCxnSpPr>
          <p:cNvPr id="168" name="Google Shape;168;p38"/>
          <p:cNvCxnSpPr>
            <a:stCxn id="161" idx="2"/>
            <a:endCxn id="165" idx="0"/>
          </p:cNvCxnSpPr>
          <p:nvPr/>
        </p:nvCxnSpPr>
        <p:spPr>
          <a:xfrm flipH="1">
            <a:off x="1216545" y="3610686"/>
            <a:ext cx="26433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9" name="Google Shape;169;p38"/>
          <p:cNvCxnSpPr>
            <a:stCxn id="161" idx="2"/>
            <a:endCxn id="166" idx="0"/>
          </p:cNvCxnSpPr>
          <p:nvPr/>
        </p:nvCxnSpPr>
        <p:spPr>
          <a:xfrm flipH="1">
            <a:off x="3007845" y="3610686"/>
            <a:ext cx="8520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0" name="Google Shape;170;p38"/>
          <p:cNvCxnSpPr>
            <a:stCxn id="161" idx="2"/>
            <a:endCxn id="167" idx="0"/>
          </p:cNvCxnSpPr>
          <p:nvPr/>
        </p:nvCxnSpPr>
        <p:spPr>
          <a:xfrm>
            <a:off x="3859845" y="3610686"/>
            <a:ext cx="9396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1" name="Google Shape;171;p38"/>
          <p:cNvSpPr txBox="1"/>
          <p:nvPr/>
        </p:nvSpPr>
        <p:spPr>
          <a:xfrm>
            <a:off x="477200" y="7851800"/>
            <a:ext cx="6825900" cy="1328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Inter"/>
                <a:ea typeface="Inter"/>
                <a:cs typeface="Inter"/>
                <a:sym typeface="Inter"/>
              </a:rPr>
              <a:t>In a nutshell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: ___________________ is historically significant because: __________________ 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38"/>
          <p:cNvSpPr txBox="1"/>
          <p:nvPr/>
        </p:nvSpPr>
        <p:spPr>
          <a:xfrm>
            <a:off x="5409984" y="2517952"/>
            <a:ext cx="1893300" cy="204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affected?</a:t>
            </a:r>
            <a:endParaRPr sz="1600"/>
          </a:p>
        </p:txBody>
      </p:sp>
      <p:sp>
        <p:nvSpPr>
          <p:cNvPr id="172" name="Google Shape;172;p38"/>
          <p:cNvSpPr txBox="1"/>
          <p:nvPr/>
        </p:nvSpPr>
        <p:spPr>
          <a:xfrm>
            <a:off x="469731" y="1414993"/>
            <a:ext cx="1839900" cy="3147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What are 3 examples of historical context that further demonstrate this topic’s historical significance?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38"/>
          <p:cNvSpPr txBox="1"/>
          <p:nvPr/>
        </p:nvSpPr>
        <p:spPr>
          <a:xfrm>
            <a:off x="3378675" y="1333350"/>
            <a:ext cx="39246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To establish historical significance is to show that a historical event is worth remembering.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1" name="Google Shape;161;p38"/>
          <p:cNvSpPr txBox="1"/>
          <p:nvPr/>
        </p:nvSpPr>
        <p:spPr>
          <a:xfrm>
            <a:off x="2838495" y="3069786"/>
            <a:ext cx="2042700" cy="54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74" name="Google Shape;174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6700" y="1278908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 Be the Judge: Cold War Revolutions Student Worksheet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0" name="Google Shape;18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9"/>
          <p:cNvSpPr txBox="1"/>
          <p:nvPr/>
        </p:nvSpPr>
        <p:spPr>
          <a:xfrm>
            <a:off x="381550" y="587850"/>
            <a:ext cx="7070400" cy="83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</a:t>
            </a: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Halant"/>
                <a:ea typeface="Halant"/>
                <a:cs typeface="Halant"/>
                <a:sym typeface="Halant"/>
              </a:rPr>
              <a:t>As you listen to each group, take notes on their claim and the evidence they provide.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Group Presentation Notes: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Write three key ideas that were shared by your classmates: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Which argument do you find most convincing? Why?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What is one counterargument you might make against another group’s claim?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Discuss with a partner: Which revolution do you think was the most historically significant? Why? (Consider Quantity, Profundity, Durability, &amp; Scope)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82" name="Google Shape;182;p39"/>
          <p:cNvGraphicFramePr/>
          <p:nvPr/>
        </p:nvGraphicFramePr>
        <p:xfrm>
          <a:off x="983050" y="13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{3FBD62C8-1AE4-4B3F-A7C7-665086D82E30}</a:tableStyleId>
              </a:tblPr>
              <a:tblGrid>
                <a:gridCol w="1534000"/>
                <a:gridCol w="1663775"/>
                <a:gridCol w="2669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Group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Key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Summary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Cambodia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Cuba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Guatemala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Iran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Nicaragua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3" name="Google Shape;183;p3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4" name="Google Shape;184;p3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0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makes a revolution historically significant?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1" name="Google Shape;191;p40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Case Studies in Revolution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“You Be the Judge” Verdict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92" name="Google Shape;19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4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5" name="Google Shape;195;p40"/>
          <p:cNvSpPr txBox="1"/>
          <p:nvPr/>
        </p:nvSpPr>
        <p:spPr>
          <a:xfrm>
            <a:off x="455300" y="3028400"/>
            <a:ext cx="686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Answer each of the Final Verdict questions below.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96" name="Google Shape;196;p40"/>
          <p:cNvSpPr txBox="1"/>
          <p:nvPr/>
        </p:nvSpPr>
        <p:spPr>
          <a:xfrm>
            <a:off x="520000" y="3529200"/>
            <a:ext cx="6861900" cy="1464300"/>
          </a:xfrm>
          <a:prstGeom prst="rect">
            <a:avLst/>
          </a:prstGeom>
          <a:noFill/>
          <a:ln cap="flat" cmpd="sng" w="952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Place a      next to the revolution you believe is most historically significant. </a:t>
            </a:r>
            <a:endParaRPr i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Cambodia			⬜ Cuba			⬜ Guatemala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       ⬜ Iran	         	⬜ Nicaragua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40"/>
          <p:cNvSpPr txBox="1"/>
          <p:nvPr/>
        </p:nvSpPr>
        <p:spPr>
          <a:xfrm>
            <a:off x="520000" y="5139775"/>
            <a:ext cx="6861900" cy="1610400"/>
          </a:xfrm>
          <a:prstGeom prst="rect">
            <a:avLst/>
          </a:prstGeom>
          <a:noFill/>
          <a:ln cap="flat" cmpd="sng" w="952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2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why you made your choice. What evidence convinced you the most?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8" name="Google Shape;198;p40"/>
          <p:cNvSpPr txBox="1"/>
          <p:nvPr/>
        </p:nvSpPr>
        <p:spPr>
          <a:xfrm>
            <a:off x="520000" y="6896450"/>
            <a:ext cx="6861900" cy="1994700"/>
          </a:xfrm>
          <a:prstGeom prst="rect">
            <a:avLst/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3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Quantity, Profundity, Durability, or Relevance have the largest impact on your decision?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9" name="Google Shape;199;p40"/>
          <p:cNvSpPr/>
          <p:nvPr/>
        </p:nvSpPr>
        <p:spPr>
          <a:xfrm>
            <a:off x="1601775" y="36063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1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Historical Significance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05" name="Google Shape;205;p4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06" name="Google Shape;20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4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08" name="Google Shape;20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41"/>
          <p:cNvSpPr txBox="1"/>
          <p:nvPr/>
        </p:nvSpPr>
        <p:spPr>
          <a:xfrm>
            <a:off x="3005680" y="2616900"/>
            <a:ext cx="170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Historical Topic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0" name="Google Shape;210;p41"/>
          <p:cNvCxnSpPr>
            <a:stCxn id="211" idx="2"/>
            <a:endCxn id="212" idx="0"/>
          </p:cNvCxnSpPr>
          <p:nvPr/>
        </p:nvCxnSpPr>
        <p:spPr>
          <a:xfrm>
            <a:off x="3859845" y="3610686"/>
            <a:ext cx="27042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41"/>
          <p:cNvCxnSpPr>
            <a:stCxn id="211" idx="3"/>
            <a:endCxn id="214" idx="1"/>
          </p:cNvCxnSpPr>
          <p:nvPr/>
        </p:nvCxnSpPr>
        <p:spPr>
          <a:xfrm>
            <a:off x="4881195" y="3340236"/>
            <a:ext cx="528900" cy="20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5" name="Google Shape;215;p41"/>
          <p:cNvSpPr txBox="1"/>
          <p:nvPr/>
        </p:nvSpPr>
        <p:spPr>
          <a:xfrm>
            <a:off x="477195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many people were affected?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About 2 million Cambodians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(roughly one-quarter of the population) died during the genocide.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6" name="Google Shape;216;p41"/>
          <p:cNvSpPr txBox="1"/>
          <p:nvPr/>
        </p:nvSpPr>
        <p:spPr>
          <a:xfrm>
            <a:off x="2268690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Profundity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deeply were people’s lives affected?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Families were separated, cities emptied, education and religion were outlawed, and mass executions and famine devastated the country.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7" name="Google Shape;217;p41"/>
          <p:cNvSpPr txBox="1"/>
          <p:nvPr/>
        </p:nvSpPr>
        <p:spPr>
          <a:xfrm>
            <a:off x="406017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Durability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For how long were people affected?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trauma, loss of life, and societal breakdown had lasting effects that are still felt in Cambodia today.</a:t>
            </a:r>
            <a:endParaRPr b="1" sz="11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2" name="Google Shape;212;p41"/>
          <p:cNvSpPr txBox="1"/>
          <p:nvPr/>
        </p:nvSpPr>
        <p:spPr>
          <a:xfrm>
            <a:off x="582489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Relevance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is this still relevant today?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Cambodian Genocide serves as a reminder of the dangers of totalitarian regimes and informs international conversations about human rights and genocide prevention.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8" name="Google Shape;218;p41"/>
          <p:cNvCxnSpPr>
            <a:stCxn id="211" idx="2"/>
            <a:endCxn id="215" idx="0"/>
          </p:cNvCxnSpPr>
          <p:nvPr/>
        </p:nvCxnSpPr>
        <p:spPr>
          <a:xfrm flipH="1">
            <a:off x="1216545" y="3610686"/>
            <a:ext cx="26433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9" name="Google Shape;219;p41"/>
          <p:cNvCxnSpPr>
            <a:stCxn id="211" idx="2"/>
            <a:endCxn id="216" idx="0"/>
          </p:cNvCxnSpPr>
          <p:nvPr/>
        </p:nvCxnSpPr>
        <p:spPr>
          <a:xfrm flipH="1">
            <a:off x="3007845" y="3610686"/>
            <a:ext cx="8520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0" name="Google Shape;220;p41"/>
          <p:cNvCxnSpPr>
            <a:stCxn id="211" idx="2"/>
            <a:endCxn id="217" idx="0"/>
          </p:cNvCxnSpPr>
          <p:nvPr/>
        </p:nvCxnSpPr>
        <p:spPr>
          <a:xfrm>
            <a:off x="3859845" y="3610686"/>
            <a:ext cx="9396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1" name="Google Shape;221;p41"/>
          <p:cNvSpPr txBox="1"/>
          <p:nvPr/>
        </p:nvSpPr>
        <p:spPr>
          <a:xfrm>
            <a:off x="477200" y="7851800"/>
            <a:ext cx="6825900" cy="1328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Inter"/>
                <a:ea typeface="Inter"/>
                <a:cs typeface="Inter"/>
                <a:sym typeface="Inter"/>
              </a:rPr>
              <a:t>In a nutshell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: </a:t>
            </a:r>
            <a:r>
              <a:rPr b="1" lang="en" sz="13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Cambodian Genocide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is historically significant because: </a:t>
            </a:r>
            <a:r>
              <a:rPr b="1" lang="en" sz="13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it led to the deaths of millions, destroyed a generation of Cambodian society, and continues to influence how the world responds to genocide and authoritarianism.</a:t>
            </a:r>
            <a:endParaRPr b="1" sz="13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4" name="Google Shape;214;p41"/>
          <p:cNvSpPr txBox="1"/>
          <p:nvPr/>
        </p:nvSpPr>
        <p:spPr>
          <a:xfrm>
            <a:off x="5409984" y="2517952"/>
            <a:ext cx="1893300" cy="204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affected?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Cambodian population—especially intellectuals, religious minorities, and urban residents</a:t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2" name="Google Shape;222;p41"/>
          <p:cNvSpPr txBox="1"/>
          <p:nvPr/>
        </p:nvSpPr>
        <p:spPr>
          <a:xfrm>
            <a:off x="469725" y="1415000"/>
            <a:ext cx="1893300" cy="3147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What are 3 examples of historical context that further demonstrate this topic’s historical significance?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Cold War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Decolonization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Nationalism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3" name="Google Shape;223;p41"/>
          <p:cNvSpPr txBox="1"/>
          <p:nvPr/>
        </p:nvSpPr>
        <p:spPr>
          <a:xfrm>
            <a:off x="3378675" y="1333350"/>
            <a:ext cx="39246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To establish historical significance is to show that a historical event is worth remembering.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1" name="Google Shape;211;p41"/>
          <p:cNvSpPr txBox="1"/>
          <p:nvPr/>
        </p:nvSpPr>
        <p:spPr>
          <a:xfrm>
            <a:off x="2838495" y="3069786"/>
            <a:ext cx="2042700" cy="54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Cambodian Genocide</a:t>
            </a:r>
            <a:endParaRPr b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4" name="Google Shape;22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6700" y="1278908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2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 Be the Judge: Cold War Revolutions Student Worksheet (Exemplar)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30" name="Google Shape;23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2"/>
          <p:cNvSpPr txBox="1"/>
          <p:nvPr/>
        </p:nvSpPr>
        <p:spPr>
          <a:xfrm>
            <a:off x="381550" y="587850"/>
            <a:ext cx="7070400" cy="83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</a:t>
            </a: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Halant"/>
                <a:ea typeface="Halant"/>
                <a:cs typeface="Halant"/>
                <a:sym typeface="Halant"/>
              </a:rPr>
              <a:t>As you listen to each group, take notes on their claim and the evidence they provide.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Group Presentation Notes: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Write three key ideas that were shared by your classmates: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2921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●"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Cold War fueled local revolutions by providing foreign aid and ideological support.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●"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Many revolutions were responses to authoritarian regimes or foreign intervention.</a:t>
            </a:r>
            <a:b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</a:b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●"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Some revolutions led to long-term conflict or repressive governments.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Which argument do you find most convincing? Why?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Cuba's argument is most convincing because the revolution had both immediate Cold War consequences and long-lasting effects on U.S.-Latin American relations. It also inspired other revolutions in the region.</a:t>
            </a:r>
            <a:endParaRPr b="1" sz="1000">
              <a:solidFill>
                <a:srgbClr val="E95C3D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What is one counterargument you might make against another group’s claim?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While the Iranian Revolution had long-term effects, its rejection of both U.S. and Soviet ideologies may make it less central to Cold War dynamics than other revolutions directly tied to superpower rivalry.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Discuss with a partner: Which revolution do you think was the most historically significant? Why? (Consider Quantity, Profundity, Durability, &amp; Scope)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Cambodia’s revolution was the most historically significant due to the scale of human loss (quantity), the trauma and destruction it caused (profoundity), its long-lasting social impact (durability), and its role in international human rights discussions (relevance).</a:t>
            </a:r>
            <a:endParaRPr b="1" sz="1100">
              <a:solidFill>
                <a:srgbClr val="E95C3D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32" name="Google Shape;232;p42"/>
          <p:cNvGraphicFramePr/>
          <p:nvPr/>
        </p:nvGraphicFramePr>
        <p:xfrm>
          <a:off x="983050" y="13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{3FBD62C8-1AE4-4B3F-A7C7-665086D82E30}</a:tableStyleId>
              </a:tblPr>
              <a:tblGrid>
                <a:gridCol w="1534000"/>
                <a:gridCol w="1663775"/>
                <a:gridCol w="2669625"/>
              </a:tblGrid>
              <a:tr h="242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Group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Key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Summary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</a:tr>
              <a:tr h="504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Cambodia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Khmer Rouge’s takeover in 1975, genocide of ~2 million people, China’s support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revolution led to mass killings under the Khmer Rouge and showed the extreme consequences of radical ideology.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407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Cuba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1959 Cuban Revolution, U.S. embargo, Castro’s alliance with the USSR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Castro's rise sparked Cold War tensions in the Americas and symbolized resistance to U.S. imperialism.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407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Guatemala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1954 CIA-backed coup, land reform conflict, civil war aftermath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U.S. intervention to stop communism led to decades of violence and political instability.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699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Iran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1953 U.S.-backed coup, 1979 Islamic Revolution, anti-Western stance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nationalist and religious revolution led to the creation of an Islamic Republic rejecting both U.S. and Soviet ideologies.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466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Nicaragua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Sandinista Revolution (1979), U.S. support of the Contras, Cold War proxy war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revolution overthrew a dictatorship and led to prolonged civil war influenced by Cold War superpower rivalry.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33" name="Google Shape;233;p4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4" name="Google Shape;234;p4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3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makes a revolution historically significant?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1" name="Google Shape;241;p43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Case Studies in Revolution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“You Be the Judge” Verdict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242" name="Google Shape;242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4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4" name="Google Shape;244;p4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5" name="Google Shape;245;p43"/>
          <p:cNvSpPr txBox="1"/>
          <p:nvPr/>
        </p:nvSpPr>
        <p:spPr>
          <a:xfrm>
            <a:off x="455300" y="3028400"/>
            <a:ext cx="686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Answer each of the Final Verdict questions below.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46" name="Google Shape;246;p43"/>
          <p:cNvSpPr txBox="1"/>
          <p:nvPr/>
        </p:nvSpPr>
        <p:spPr>
          <a:xfrm>
            <a:off x="520000" y="3529200"/>
            <a:ext cx="6861900" cy="1464300"/>
          </a:xfrm>
          <a:prstGeom prst="rect">
            <a:avLst/>
          </a:prstGeom>
          <a:noFill/>
          <a:ln cap="flat" cmpd="sng" w="952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Place a      next to the revolution you believe is most historically significant. </a:t>
            </a:r>
            <a:endParaRPr i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Cambodia			⬜ Cuba			⬜ Guatemala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       ⬜ Iran	         	⬜ Nicaragua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7" name="Google Shape;247;p43"/>
          <p:cNvSpPr txBox="1"/>
          <p:nvPr/>
        </p:nvSpPr>
        <p:spPr>
          <a:xfrm>
            <a:off x="520000" y="5139775"/>
            <a:ext cx="6861900" cy="1610400"/>
          </a:xfrm>
          <a:prstGeom prst="rect">
            <a:avLst/>
          </a:prstGeom>
          <a:noFill/>
          <a:ln cap="flat" cmpd="sng" w="952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2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why you made your choice. What evidence convinced you the most?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I chose the Cambodian Revolution because of the massive loss of life and long-term impact of the genocide carried out by the Khmer Rouge. Nearly two million people were killed, and the effects on Cambodian society were devastating. This revolution is a powerful example of how Cold War conflicts and extreme ideology can lead to horrific consequences.</a:t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8" name="Google Shape;248;p43"/>
          <p:cNvSpPr txBox="1"/>
          <p:nvPr/>
        </p:nvSpPr>
        <p:spPr>
          <a:xfrm>
            <a:off x="520000" y="6896450"/>
            <a:ext cx="6861900" cy="1994700"/>
          </a:xfrm>
          <a:prstGeom prst="rect">
            <a:avLst/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3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Quantity, Profundity, Durability, or Relevance have the largest impact on your decision?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Profundity had the largest impact on my decision. The scale and brutality of the genocide deeply affected people’s lives and left long-lasting trauma in Cambodian society.</a:t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9" name="Google Shape;249;p43"/>
          <p:cNvSpPr/>
          <p:nvPr/>
        </p:nvSpPr>
        <p:spPr>
          <a:xfrm>
            <a:off x="1601775" y="36063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43"/>
          <p:cNvSpPr/>
          <p:nvPr/>
        </p:nvSpPr>
        <p:spPr>
          <a:xfrm>
            <a:off x="1220775" y="39111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