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8AB7B69-BFAA-4EB0-9AC2-6EDF978B59C6}">
  <a:tblStyle styleId="{28AB7B69-BFAA-4EB0-9AC2-6EDF978B59C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4.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5a158a19b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5a158a19b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ab025d3ac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ab025d3a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5a158a19b1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5a158a19b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2.png"/><Relationship Id="rId10" Type="http://schemas.openxmlformats.org/officeDocument/2006/relationships/hyperlink" Target="https://docs.google.com/presentation/d/1DERc7t3ikQNB-87e0OoC7zCYWSRSMmP1nNwEIHS3yXQ/view" TargetMode="External"/><Relationship Id="rId9" Type="http://schemas.openxmlformats.org/officeDocument/2006/relationships/hyperlink" Target="https://docs.google.com/presentation/d/1d0ncB2IRgsaG8p96zIDSSxshK3BNeAuOrqBgIF7dOOU/view" TargetMode="External"/><Relationship Id="rId5" Type="http://schemas.openxmlformats.org/officeDocument/2006/relationships/hyperlink" Target="https://docs.google.com/presentation/d/1DERc7t3ikQNB-87e0OoC7zCYWSRSMmP1nNwEIHS3yXQ/view" TargetMode="External"/><Relationship Id="rId6" Type="http://schemas.openxmlformats.org/officeDocument/2006/relationships/hyperlink" Target="https://docs.google.com/presentation/d/1MVvA7ClVLHbKSLVF3IYdKKzXJ-VJumKcp3mv4oG2Goc/view" TargetMode="External"/><Relationship Id="rId7" Type="http://schemas.openxmlformats.org/officeDocument/2006/relationships/hyperlink" Target="https://docs.google.com/presentation/d/1tGT1eitxSKkxThJ4BDOgQ5hgsybMmSSbGfJXpVg5lVo/view" TargetMode="External"/><Relationship Id="rId8" Type="http://schemas.openxmlformats.org/officeDocument/2006/relationships/hyperlink" Target="https://docs.google.com/presentation/d/112R8GCr6VW3ONgwmsByXRdKLGgqiBuspXh6-9T_kr1U/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2.png"/><Relationship Id="rId5" Type="http://schemas.openxmlformats.org/officeDocument/2006/relationships/hyperlink" Target="https://docs.google.com/presentation/d/1tGT1eitxSKkxThJ4BDOgQ5hgsybMmSSbGfJXpVg5lVo/view" TargetMode="External"/><Relationship Id="rId6" Type="http://schemas.openxmlformats.org/officeDocument/2006/relationships/hyperlink" Target="https://docs.google.com/presentation/d/1MVvA7ClVLHbKSLVF3IYdKKzXJ-VJumKcp3mv4oG2Goc/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2.png"/><Relationship Id="rId5" Type="http://schemas.openxmlformats.org/officeDocument/2006/relationships/hyperlink" Target="https://docs.google.com/presentation/d/1DrFGs6NyrYxrUaCk0ckc-9dQxvNvKaMcCEELqsozuLM/view"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{28AB7B69-BFAA-4EB0-9AC2-6EDF978B59C6}</a:tableStyleId>
              </a:tblPr>
              <a:tblGrid>
                <a:gridCol w="1633350"/>
                <a:gridCol w="4045800"/>
                <a:gridCol w="3669725"/>
              </a:tblGrid>
              <a:tr h="1985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7: Case Studies in Revolution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859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makes a revolution historically significant?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859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Causation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Historical Significance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534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Case Studies in Revolution Student Worksheet + Exemplars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Case Studies in Revolution Presentation</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Printed Student Handouts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a:t>
                      </a:r>
                      <a:r>
                        <a:rPr lang="en" sz="1200">
                          <a:solidFill>
                            <a:schemeClr val="dk1"/>
                          </a:solidFill>
                          <a:latin typeface="Inter"/>
                          <a:ea typeface="Inter"/>
                          <a:cs typeface="Inter"/>
                          <a:sym typeface="Inter"/>
                        </a:rPr>
                        <a:t>Inquiry Journal</a:t>
                      </a:r>
                      <a:r>
                        <a:rPr lang="en" sz="1200">
                          <a:solidFill>
                            <a:schemeClr val="dk1"/>
                          </a:solidFill>
                          <a:latin typeface="Inter"/>
                          <a:ea typeface="Inter"/>
                          <a:cs typeface="Inter"/>
                          <a:sym typeface="Inter"/>
                        </a:rPr>
                        <a:t> (Already handed out in Lesson 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859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a:t>
                      </a:r>
                      <a:r>
                        <a:rPr lang="en" sz="1200">
                          <a:latin typeface="Inter"/>
                          <a:ea typeface="Inter"/>
                          <a:cs typeface="Inter"/>
                          <a:sym typeface="Inter"/>
                        </a:rPr>
                        <a:t>r</a:t>
                      </a:r>
                      <a:r>
                        <a:rPr lang="en" sz="1200">
                          <a:solidFill>
                            <a:srgbClr val="000000"/>
                          </a:solidFill>
                          <a:latin typeface="Inter"/>
                          <a:ea typeface="Inter"/>
                          <a:cs typeface="Inter"/>
                          <a:sym typeface="Inter"/>
                        </a:rPr>
                        <a:t>:</a:t>
                      </a:r>
                      <a:r>
                        <a:rPr lang="en" sz="1200">
                          <a:latin typeface="Inter"/>
                          <a:ea typeface="Inter"/>
                          <a:cs typeface="Inter"/>
                          <a:sym typeface="Inter"/>
                        </a:rPr>
                        <a:t> Populism</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Give One, Get One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719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(90 Minutes)</a:t>
            </a:r>
            <a:endParaRPr sz="2100">
              <a:solidFill>
                <a:srgbClr val="000000"/>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355863" y="582125"/>
          <a:ext cx="3000000" cy="3000000"/>
        </p:xfrm>
        <a:graphic>
          <a:graphicData uri="http://schemas.openxmlformats.org/drawingml/2006/table">
            <a:tbl>
              <a:tblPr>
                <a:noFill/>
                <a:tableStyleId>{28AB7B69-BFAA-4EB0-9AC2-6EDF978B59C6}</a:tableStyleId>
              </a:tblPr>
              <a:tblGrid>
                <a:gridCol w="1611200"/>
                <a:gridCol w="4067950"/>
                <a:gridCol w="3669725"/>
              </a:tblGrid>
              <a:tr h="3312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7: Case Studies in Revolution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949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investigate a revolution to assess its historical significance. Students can work in partners or with small groups. Consider allowing students to choose which revolution to study as the number of students looking at each revolution does not impact future activities in the lesson. Uses slides 1-4 of the </a:t>
                      </a:r>
                      <a:r>
                        <a:rPr lang="en" sz="1200" u="sng">
                          <a:solidFill>
                            <a:schemeClr val="hlink"/>
                          </a:solidFill>
                          <a:latin typeface="Inter"/>
                          <a:ea typeface="Inter"/>
                          <a:cs typeface="Inter"/>
                          <a:sym typeface="Inter"/>
                          <a:hlinkClick r:id="rId5"/>
                        </a:rPr>
                        <a:t>Case Studies in Revolution Presentation</a:t>
                      </a:r>
                      <a:r>
                        <a:rPr lang="en" sz="1200">
                          <a:solidFill>
                            <a:schemeClr val="dk1"/>
                          </a:solidFill>
                          <a:latin typeface="Inter"/>
                          <a:ea typeface="Inter"/>
                          <a:cs typeface="Inter"/>
                          <a:sym typeface="Inter"/>
                        </a:rPr>
                        <a:t> to guide students through the process, including a review of the skill of historical significance. Students will use the research links on page 1 to complete the Historical Significance Graphic Organizer (page 2) within the student worksheet. See “Sensitive Content Note” at end of lesson plan.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825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Determine whether students will be assigned or get to choose their topic</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t>
                      </a:r>
                      <a:r>
                        <a:rPr lang="en" sz="1200" u="sng">
                          <a:solidFill>
                            <a:schemeClr val="hlink"/>
                          </a:solidFill>
                          <a:latin typeface="Inter"/>
                          <a:ea typeface="Inter"/>
                          <a:cs typeface="Inter"/>
                          <a:sym typeface="Inter"/>
                          <a:hlinkClick r:id="rId6"/>
                        </a:rPr>
                        <a:t>Case Studies in Revolution Student Worksheet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Present slides 1-4</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Ensure access to digital technology and headphones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a:t>
                      </a:r>
                      <a:r>
                        <a:rPr lang="en" sz="1200">
                          <a:latin typeface="Inter"/>
                          <a:ea typeface="Inter"/>
                          <a:cs typeface="Inter"/>
                          <a:sym typeface="Inter"/>
                        </a:rPr>
                        <a:t>research</a:t>
                      </a:r>
                      <a:r>
                        <a:rPr lang="en" sz="1200">
                          <a:solidFill>
                            <a:srgbClr val="000000"/>
                          </a:solidFill>
                          <a:latin typeface="Inter"/>
                          <a:ea typeface="Inter"/>
                          <a:cs typeface="Inter"/>
                          <a:sym typeface="Inter"/>
                        </a:rPr>
                        <a:t> and complete </a:t>
                      </a:r>
                      <a:r>
                        <a:rPr lang="en" sz="1200">
                          <a:latin typeface="Inter"/>
                          <a:ea typeface="Inter"/>
                          <a:cs typeface="Inter"/>
                          <a:sym typeface="Inter"/>
                        </a:rPr>
                        <a:t>Historical Significance Graphic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Move to sit next to partner or small group</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Use links to </a:t>
                      </a:r>
                      <a:r>
                        <a:rPr lang="en" sz="1200">
                          <a:latin typeface="Inter"/>
                          <a:ea typeface="Inter"/>
                          <a:cs typeface="Inter"/>
                          <a:sym typeface="Inter"/>
                        </a:rPr>
                        <a:t>investigate</a:t>
                      </a:r>
                      <a:r>
                        <a:rPr lang="en" sz="1200">
                          <a:latin typeface="Inter"/>
                          <a:ea typeface="Inter"/>
                          <a:cs typeface="Inter"/>
                          <a:sym typeface="Inter"/>
                        </a:rPr>
                        <a:t> a Cold War revolution</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a:t>
                      </a:r>
                      <a:r>
                        <a:rPr lang="en" sz="1200">
                          <a:latin typeface="Inter"/>
                          <a:ea typeface="Inter"/>
                          <a:cs typeface="Inter"/>
                          <a:sym typeface="Inter"/>
                        </a:rPr>
                        <a:t>Historical Significance Graphic Organizer (page 2)</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Inter"/>
                        <a:buNone/>
                      </a:pPr>
                      <a:r>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9495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a:t>
                      </a:r>
                      <a:r>
                        <a:rPr b="1" lang="en" sz="1300">
                          <a:solidFill>
                            <a:schemeClr val="dk1"/>
                          </a:solidFill>
                          <a:latin typeface="Inter"/>
                          <a:ea typeface="Inter"/>
                          <a:cs typeface="Inter"/>
                          <a:sym typeface="Inter"/>
                        </a:rPr>
                        <a:t>PRACTICE</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Use slides 5-6 for the “You Be the Judge” presentations. Use a four(ish) corners approach to direct students to their small groups where they will discuss their learnings. Each group will need to present their claim, evidence, and counterargument to the class. Give each group time to determine who the speakers will be. As each group is presenting their information, students will take notes on page 3 of the student worksheet. If you’d like (and time allows), encourage other groups to ask questions of the presenters or other groups.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41175">
                <a:tc vMerge="1"/>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rgbClr val="000000"/>
                          </a:solidFill>
                          <a:latin typeface="Inter"/>
                          <a:ea typeface="Inter"/>
                          <a:cs typeface="Inter"/>
                          <a:sym typeface="Inter"/>
                        </a:rPr>
                        <a:t>Instruct students to head to the corners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rgbClr val="000000"/>
                          </a:solidFill>
                          <a:latin typeface="Inter"/>
                          <a:ea typeface="Inter"/>
                          <a:cs typeface="Inter"/>
                          <a:sym typeface="Inter"/>
                        </a:rPr>
                        <a:t>Explain structure and expectations for group presentations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Give time to determine speakers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rgbClr val="000000"/>
                          </a:solidFill>
                          <a:latin typeface="Inter"/>
                          <a:ea typeface="Inter"/>
                          <a:cs typeface="Inter"/>
                          <a:sym typeface="Inter"/>
                        </a:rPr>
                        <a:t>Direct students to page </a:t>
                      </a:r>
                      <a:r>
                        <a:rPr lang="en" sz="1200">
                          <a:latin typeface="Inter"/>
                          <a:ea typeface="Inter"/>
                          <a:cs typeface="Inter"/>
                          <a:sym typeface="Inter"/>
                        </a:rPr>
                        <a:t>3</a:t>
                      </a:r>
                      <a:r>
                        <a:rPr lang="en" sz="1200">
                          <a:solidFill>
                            <a:srgbClr val="000000"/>
                          </a:solidFill>
                          <a:latin typeface="Inter"/>
                          <a:ea typeface="Inter"/>
                          <a:cs typeface="Inter"/>
                          <a:sym typeface="Inter"/>
                        </a:rPr>
                        <a:t> of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Facilitate class discussion and monitor timing</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Move to corner</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Ask questions about structure of presentation</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Determine speakers for small group</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Take notes during presentations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Ask questions of other groups</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355863" y="582125"/>
          <a:ext cx="3000000" cy="3000000"/>
        </p:xfrm>
        <a:graphic>
          <a:graphicData uri="http://schemas.openxmlformats.org/drawingml/2006/table">
            <a:tbl>
              <a:tblPr>
                <a:noFill/>
                <a:tableStyleId>{28AB7B69-BFAA-4EB0-9AC2-6EDF978B59C6}</a:tableStyleId>
              </a:tblPr>
              <a:tblGrid>
                <a:gridCol w="1611200"/>
                <a:gridCol w="4067950"/>
                <a:gridCol w="3669725"/>
              </a:tblGrid>
              <a:tr h="1863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7: Case Studies in Revolution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88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have students complete three-part “You Be the Judge” Verdict on page 4 of the student worksheet. Students will 1) make their final vote, 2) explain their decision and support with evidence, and 3) explain how evidence can, at times, lead to differing conclusions.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93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 4</a:t>
                      </a:r>
                      <a:r>
                        <a:rPr lang="en" sz="1200">
                          <a:solidFill>
                            <a:srgbClr val="000000"/>
                          </a:solidFill>
                          <a:latin typeface="Inter"/>
                          <a:ea typeface="Inter"/>
                          <a:cs typeface="Inter"/>
                          <a:sym typeface="Inter"/>
                        </a:rPr>
                        <a:t> and</a:t>
                      </a:r>
                      <a:r>
                        <a:rPr lang="en" sz="1200">
                          <a:latin typeface="Inter"/>
                          <a:ea typeface="Inter"/>
                          <a:cs typeface="Inter"/>
                          <a:sym typeface="Inter"/>
                        </a:rPr>
                        <a:t> provide instructions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If time, tally the final verdict votes and present to class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Answer the three questions using specific evidence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88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CONCLUSION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students will reflect on their learning from the prior topic using the </a:t>
                      </a:r>
                      <a:r>
                        <a:rPr lang="en" sz="1200" u="sng">
                          <a:solidFill>
                            <a:schemeClr val="accent5"/>
                          </a:solidFill>
                          <a:latin typeface="Inter"/>
                          <a:ea typeface="Inter"/>
                          <a:cs typeface="Inter"/>
                          <a:sym typeface="Inter"/>
                          <a:hlinkClick r:id="rId5">
                            <a:extLst>
                              <a:ext uri="{A12FA001-AC4F-418D-AE19-62706E023703}">
                                <ahyp:hlinkClr val="tx"/>
                              </a:ext>
                            </a:extLst>
                          </a:hlinkClick>
                        </a:rPr>
                        <a:t>Unit 9 Inquiry Journal</a:t>
                      </a:r>
                      <a:r>
                        <a:rPr lang="en" sz="1200">
                          <a:solidFill>
                            <a:schemeClr val="dk1"/>
                          </a:solidFill>
                          <a:latin typeface="Inter"/>
                          <a:ea typeface="Inter"/>
                          <a:cs typeface="Inter"/>
                          <a:sym typeface="Inter"/>
                        </a:rPr>
                        <a:t>. Students will use page 6 to answer the Compelling Question for Topic 3. Consider allowing students to use their notes and/or work with a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72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9</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Unit </a:t>
                      </a:r>
                      <a:r>
                        <a:rPr lang="en" sz="1200">
                          <a:latin typeface="Inter"/>
                          <a:ea typeface="Inter"/>
                          <a:cs typeface="Inter"/>
                          <a:sym typeface="Inter"/>
                        </a:rPr>
                        <a:t>9: </a:t>
                      </a:r>
                      <a:r>
                        <a:rPr lang="en" sz="1200">
                          <a:solidFill>
                            <a:srgbClr val="000000"/>
                          </a:solidFill>
                          <a:latin typeface="Inter"/>
                          <a:ea typeface="Inter"/>
                          <a:cs typeface="Inter"/>
                          <a:sym typeface="Inter"/>
                        </a:rPr>
                        <a:t>Topic </a:t>
                      </a:r>
                      <a:r>
                        <a:rPr lang="en" sz="1200">
                          <a:latin typeface="Inter"/>
                          <a:ea typeface="Inter"/>
                          <a:cs typeface="Inter"/>
                          <a:sym typeface="Inter"/>
                        </a:rPr>
                        <a:t>3</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88" name="Google Shape;88;p1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89" name="Google Shape;89;p1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0" name="Google Shape;90;p1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1" name="Google Shape;91;p16"/>
          <p:cNvGraphicFramePr/>
          <p:nvPr/>
        </p:nvGraphicFramePr>
        <p:xfrm>
          <a:off x="355863" y="582125"/>
          <a:ext cx="3000000" cy="3000000"/>
        </p:xfrm>
        <a:graphic>
          <a:graphicData uri="http://schemas.openxmlformats.org/drawingml/2006/table">
            <a:tbl>
              <a:tblPr>
                <a:noFill/>
                <a:tableStyleId>{28AB7B69-BFAA-4EB0-9AC2-6EDF978B59C6}</a:tableStyleId>
              </a:tblPr>
              <a:tblGrid>
                <a:gridCol w="1611200"/>
                <a:gridCol w="4067950"/>
                <a:gridCol w="3669725"/>
              </a:tblGrid>
              <a:tr h="3312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7: Case Studies in Revolution</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9495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2.70 Analyze the short- and long-term economic, political, environmental and social consequences of World War II.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2.71 Compare the ideologies of socialism, communism, fascism and liberal democracy, and explain the reasons for their growth and decline around the world in the 20th century.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2.72 Evaluate the shift in global power dynamics after World War II and the reasons for the start of the Cold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2.78 Analyze the impact of the struggle for economic autonomy, political sovereignty and social justice that led to revolutions in Guatemala, Cuba or Nicaragua.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2.81 Analyze the reasons for the rise of the Khmer Rouge in Cambodia, and analyze the course and consequences of the Cambodian Genocide.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2.82 Analyze the causes and effects of the Iranian Revolution, and evaluate its impact on Iran and the global community.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2.84 Evaluate the reasons for rise of populist leaders in Guatemala, Argentina, Bolivia or Chile, and analyze the impact of American intervention on civil liberties and economic conditions in Latin America.</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94950">
                <a:tc>
                  <a:txBody>
                    <a:bodyPr/>
                    <a:lstStyle/>
                    <a:p>
                      <a:pPr indent="0" lvl="0" marL="0" rtl="0" algn="l">
                        <a:spcBef>
                          <a:spcPts val="0"/>
                        </a:spcBef>
                        <a:spcAft>
                          <a:spcPts val="0"/>
                        </a:spcAft>
                        <a:buNone/>
                      </a:pPr>
                      <a:r>
                        <a:rPr b="1" lang="en" sz="1300">
                          <a:latin typeface="Inter"/>
                          <a:ea typeface="Inter"/>
                          <a:cs typeface="Inter"/>
                          <a:sym typeface="Inter"/>
                        </a:rPr>
                        <a:t>SENSITIVE CONTENT NOTE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rgbClr val="000000"/>
                          </a:solidFill>
                          <a:latin typeface="Inter"/>
                          <a:ea typeface="Inter"/>
                          <a:cs typeface="Inter"/>
                          <a:sym typeface="Inter"/>
                        </a:rPr>
                        <a:t>Within the research of the </a:t>
                      </a:r>
                      <a:r>
                        <a:rPr lang="en" sz="1200">
                          <a:latin typeface="Inter"/>
                          <a:ea typeface="Inter"/>
                          <a:cs typeface="Inter"/>
                          <a:sym typeface="Inter"/>
                        </a:rPr>
                        <a:t>revolutions</a:t>
                      </a:r>
                      <a:r>
                        <a:rPr lang="en" sz="1200">
                          <a:solidFill>
                            <a:srgbClr val="000000"/>
                          </a:solidFill>
                          <a:latin typeface="Inter"/>
                          <a:ea typeface="Inter"/>
                          <a:cs typeface="Inter"/>
                          <a:sym typeface="Inter"/>
                        </a:rPr>
                        <a:t>, students </a:t>
                      </a:r>
                      <a:r>
                        <a:rPr lang="en" sz="1200">
                          <a:latin typeface="Inter"/>
                          <a:ea typeface="Inter"/>
                          <a:cs typeface="Inter"/>
                          <a:sym typeface="Inter"/>
                        </a:rPr>
                        <a:t>may</a:t>
                      </a:r>
                      <a:r>
                        <a:rPr lang="en" sz="1200">
                          <a:solidFill>
                            <a:srgbClr val="000000"/>
                          </a:solidFill>
                          <a:latin typeface="Inter"/>
                          <a:ea typeface="Inter"/>
                          <a:cs typeface="Inter"/>
                          <a:sym typeface="Inter"/>
                        </a:rPr>
                        <a:t> encounter graphic content. The sources and research include more mature content. Please also view resources within the Best Practice Repository for teaching hard history.</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92" name="Google Shape;92;p1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93" name="Google Shape;93;p1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