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893F429-B12F-4F5B-B0CA-34A52013108C}">
  <a:tblStyle styleId="{9893F429-B12F-4F5B-B0CA-34A52013108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a11281e7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a11281e7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a15605e2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a15605e2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a11281e72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a11281e7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{9893F429-B12F-4F5B-B0CA-34A52013108C}</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{9893F429-B12F-4F5B-B0CA-34A52013108C}</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700">
                          <a:solidFill>
                            <a:srgbClr val="1F1F1F"/>
                          </a:solidFill>
                          <a:latin typeface="Inter"/>
                          <a:ea typeface="Inter"/>
                          <a:cs typeface="Inter"/>
                          <a:sym typeface="Inter"/>
                        </a:rPr>
                        <a:t>a geopolitical belief which asserts that changes in the political structure of one country tend to spread to neighboring countries</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“[T]he ‘falling domino’ principle[:] You have a row of dominoes set up, you knock over the first one, and what will happen to the last one is the certainty that it will go over very quickly. So you could have a beginning of a disintegration that would have the most profound influences.”</a:t>
                      </a:r>
                      <a:endParaRPr sz="1500">
                        <a:latin typeface="Inter"/>
                        <a:ea typeface="Inter"/>
                        <a:cs typeface="Inter"/>
                        <a:sym typeface="Inter"/>
                      </a:endParaRPr>
                    </a:p>
                    <a:p>
                      <a:pPr indent="-323850" lvl="0" marL="457200" rtl="0" algn="r">
                        <a:spcBef>
                          <a:spcPts val="0"/>
                        </a:spcBef>
                        <a:spcAft>
                          <a:spcPts val="0"/>
                        </a:spcAft>
                        <a:buClr>
                          <a:schemeClr val="dk1"/>
                        </a:buClr>
                        <a:buSzPts val="1500"/>
                        <a:buFont typeface="Inter"/>
                        <a:buChar char="-"/>
                      </a:pPr>
                      <a:r>
                        <a:rPr lang="en" sz="1500">
                          <a:latin typeface="Inter"/>
                          <a:ea typeface="Inter"/>
                          <a:cs typeface="Inter"/>
                          <a:sym typeface="Inter"/>
                        </a:rPr>
                        <a:t>President Dwight D. Eisenhower, “News Conference,” April 7, 1954.</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Domino Theory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199875" y="213025"/>
            <a:ext cx="3732000" cy="42582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sz="1400">
                <a:latin typeface="Inter"/>
                <a:ea typeface="Inter"/>
                <a:cs typeface="Inter"/>
                <a:sym typeface="Inter"/>
              </a:rPr>
              <a:t>PREDICTION</a:t>
            </a:r>
            <a:r>
              <a:rPr b="1" lang="en" sz="1400">
                <a:latin typeface="Inter"/>
                <a:ea typeface="Inter"/>
                <a:cs typeface="Inter"/>
                <a:sym typeface="Inter"/>
              </a:rPr>
              <a:t>: </a:t>
            </a:r>
            <a:r>
              <a:rPr lang="en" sz="1400">
                <a:latin typeface="Inter"/>
                <a:ea typeface="Inter"/>
                <a:cs typeface="Inter"/>
                <a:sym typeface="Inter"/>
              </a:rPr>
              <a:t>In 3-5 sentences, answer the following prompt:</a:t>
            </a:r>
            <a:endParaRPr sz="1400">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latin typeface="Inter"/>
                <a:ea typeface="Inter"/>
                <a:cs typeface="Inter"/>
                <a:sym typeface="Inter"/>
              </a:rPr>
              <a:t>Based on what you know about Cold War tensions, what do you think the image represents? How would this perspective impact global interactions?</a:t>
            </a:r>
            <a:endParaRPr i="1">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i="1" sz="1400">
              <a:latin typeface="Inter"/>
              <a:ea typeface="Inter"/>
              <a:cs typeface="Inter"/>
              <a:sym typeface="Inter"/>
            </a:endParaRPr>
          </a:p>
          <a:p>
            <a:pPr indent="0" lvl="0" marL="0" rtl="0" algn="l">
              <a:lnSpc>
                <a:spcPct val="100000"/>
              </a:lnSpc>
              <a:spcBef>
                <a:spcPts val="0"/>
              </a:spcBef>
              <a:spcAft>
                <a:spcPts val="0"/>
              </a:spcAft>
              <a:buClr>
                <a:schemeClr val="dk1"/>
              </a:buClr>
              <a:buFont typeface="Arial"/>
              <a:buNone/>
            </a:pPr>
            <a:r>
              <a:t/>
            </a:r>
            <a:endParaRPr i="1" sz="1400">
              <a:latin typeface="Inter"/>
              <a:ea typeface="Inter"/>
              <a:cs typeface="Inter"/>
              <a:sym typeface="Inter"/>
            </a:endParaRPr>
          </a:p>
        </p:txBody>
      </p:sp>
      <p:sp>
        <p:nvSpPr>
          <p:cNvPr id="151" name="Google Shape;151;p28"/>
          <p:cNvSpPr txBox="1"/>
          <p:nvPr/>
        </p:nvSpPr>
        <p:spPr>
          <a:xfrm>
            <a:off x="4062850" y="2724025"/>
            <a:ext cx="4922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Beao, “Illustration of the Domino Theory,” November 10, 2010. CC BY-SA 3.0</a:t>
            </a:r>
            <a:endParaRPr sz="1000">
              <a:solidFill>
                <a:schemeClr val="dk1"/>
              </a:solidFill>
              <a:latin typeface="Inter"/>
              <a:ea typeface="Inter"/>
              <a:cs typeface="Inter"/>
              <a:sym typeface="Inter"/>
            </a:endParaRPr>
          </a:p>
        </p:txBody>
      </p:sp>
      <p:sp>
        <p:nvSpPr>
          <p:cNvPr id="152" name="Google Shape;152;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3" name="Google Shape;153;p28"/>
          <p:cNvPicPr preferRelativeResize="0"/>
          <p:nvPr/>
        </p:nvPicPr>
        <p:blipFill>
          <a:blip r:embed="rId3">
            <a:alphaModFix/>
          </a:blip>
          <a:stretch>
            <a:fillRect/>
          </a:stretch>
        </p:blipFill>
        <p:spPr>
          <a:xfrm>
            <a:off x="4174020" y="1364520"/>
            <a:ext cx="4700349" cy="1245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