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930CFB-53A8-4611-94F2-81A98B033244}">
  <a:tblStyle styleId="{7E930CFB-53A8-4611-94F2-81A98B03324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827faf618_1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827faf61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docs.google.com/presentation/d/1DrFGs6NyrYxrUaCk0ckc-9dQxvNvKaMcCEELqsozuLM/view" TargetMode="External"/><Relationship Id="rId10" Type="http://schemas.openxmlformats.org/officeDocument/2006/relationships/hyperlink" Target="https://docs.google.com/presentation/d/1DERc7t3ikQNB-87e0OoC7zCYWSRSMmP1nNwEIHS3yXQ/view" TargetMode="External"/><Relationship Id="rId9" Type="http://schemas.openxmlformats.org/officeDocument/2006/relationships/hyperlink" Target="https://docs.google.com/presentation/d/10mtA06wjWWLtwLrOdtCuA-o65lM6AisOwvTGTNMYJuU/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5asX_YaSAechrrd9HsEF-60rAG90DqyY535DozTzc9I/view" TargetMode="External"/><Relationship Id="rId7" Type="http://schemas.openxmlformats.org/officeDocument/2006/relationships/hyperlink" Target="https://docs.google.com/presentation/d/1ICyVrJWDz3YKCaw9TCeAVEnIrAARnEWrejfJuKF3siE/view" TargetMode="External"/><Relationship Id="rId8" Type="http://schemas.openxmlformats.org/officeDocument/2006/relationships/hyperlink" Target="https://docs.google.com/presentation/d/1CB7XZCPNYnmlrfd6-3u-Hq4L1I8Hx1TXKO3lUtE10w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5asX_YaSAechrrd9HsEF-60rAG90DqyY535DozTzc9I/view" TargetMode="External"/><Relationship Id="rId6" Type="http://schemas.openxmlformats.org/officeDocument/2006/relationships/hyperlink" Target="https://en.wikipedia.org/wiki/Payandeh_Bada_Iran" TargetMode="External"/><Relationship Id="rId7" Type="http://schemas.openxmlformats.org/officeDocument/2006/relationships/hyperlink" Target="https://docs.google.com/presentation/d/1ICyVrJWDz3YKCaw9TCeAVEnIrAARnEWrejfJuKF3si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{7E930CFB-53A8-4611-94F2-81A98B033244}</a:tableStyleId>
              </a:tblPr>
              <a:tblGrid>
                <a:gridCol w="1633350"/>
                <a:gridCol w="4045800"/>
                <a:gridCol w="3669725"/>
              </a:tblGrid>
              <a:tr h="1985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Revolutions in a Cold War World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revolutionary movements respond to both local and global pressures?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59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34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Revolutions in a Cold War World Student Worksheet + Exemplars</a:t>
                      </a: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a:t>
                      </a:r>
                      <a:r>
                        <a:rPr lang="en" sz="1200">
                          <a:solidFill>
                            <a:schemeClr val="dk1"/>
                          </a:solidFill>
                          <a:latin typeface="Inter"/>
                          <a:ea typeface="Inter"/>
                          <a:cs typeface="Inter"/>
                          <a:sym typeface="Inter"/>
                        </a:rPr>
                        <a:t>Inquiry Journal</a:t>
                      </a:r>
                      <a:r>
                        <a:rPr lang="en" sz="1200">
                          <a:solidFill>
                            <a:schemeClr val="dk1"/>
                          </a:solidFill>
                          <a:latin typeface="Inter"/>
                          <a:ea typeface="Inter"/>
                          <a:cs typeface="Inter"/>
                          <a:sym typeface="Inter"/>
                        </a:rPr>
                        <a:t>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59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Domino Theory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Prediction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2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1"/>
                        </a:rPr>
                        <a:t>Unit 9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2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1: U</a:t>
                      </a:r>
                      <a:r>
                        <a:rPr lang="en" sz="1200">
                          <a:solidFill>
                            <a:srgbClr val="000000"/>
                          </a:solidFill>
                          <a:latin typeface="Inter"/>
                          <a:ea typeface="Inter"/>
                          <a:cs typeface="Inter"/>
                          <a:sym typeface="Inter"/>
                        </a:rPr>
                        <a:t>nit </a:t>
                      </a:r>
                      <a:r>
                        <a:rPr lang="en" sz="1200">
                          <a:latin typeface="Inter"/>
                          <a:ea typeface="Inter"/>
                          <a:cs typeface="Inter"/>
                          <a:sym typeface="Inter"/>
                        </a:rPr>
                        <a:t>9</a:t>
                      </a:r>
                      <a:r>
                        <a:rPr lang="en" sz="1200">
                          <a:solidFill>
                            <a:srgbClr val="000000"/>
                          </a:solidFill>
                          <a:latin typeface="Inter"/>
                          <a:ea typeface="Inter"/>
                          <a:cs typeface="Inter"/>
                          <a:sym typeface="Inter"/>
                        </a:rPr>
                        <a:t>- </a:t>
                      </a:r>
                      <a:r>
                        <a:rPr lang="en" sz="1200">
                          <a:latin typeface="Inter"/>
                          <a:ea typeface="Inter"/>
                          <a:cs typeface="Inter"/>
                          <a:sym typeface="Inter"/>
                        </a:rPr>
                        <a:t>Topic 1</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9</a:t>
                      </a:r>
                      <a:r>
                        <a:rPr lang="en" sz="1200">
                          <a:solidFill>
                            <a:srgbClr val="000000"/>
                          </a:solidFill>
                          <a:latin typeface="Inter"/>
                          <a:ea typeface="Inter"/>
                          <a:cs typeface="Inter"/>
                          <a:sym typeface="Inter"/>
                        </a:rPr>
                        <a:t>- </a:t>
                      </a:r>
                      <a:r>
                        <a:rPr lang="en" sz="1200">
                          <a:latin typeface="Inter"/>
                          <a:ea typeface="Inter"/>
                          <a:cs typeface="Inter"/>
                          <a:sym typeface="Inter"/>
                        </a:rPr>
                        <a:t>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{7E930CFB-53A8-4611-94F2-81A98B033244}</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Revolutions in a Cold War World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the lesson by providing a reminder about the skill of contextualization. Guide students through a reading that provides the context for Cold War revolutions. They will answer comprehension questions as they read. The reading and questions are found on page 1 on the </a:t>
                      </a:r>
                      <a:r>
                        <a:rPr lang="en" sz="1200" u="sng">
                          <a:solidFill>
                            <a:schemeClr val="hlink"/>
                          </a:solidFill>
                          <a:latin typeface="Inter"/>
                          <a:ea typeface="Inter"/>
                          <a:cs typeface="Inter"/>
                          <a:sym typeface="Inter"/>
                          <a:hlinkClick r:id="rId5"/>
                        </a:rPr>
                        <a:t>Revolutions in a Cold War World Student Worksheet</a:t>
                      </a:r>
                      <a:r>
                        <a:rPr lang="en" sz="1200">
                          <a:solidFill>
                            <a:schemeClr val="dk1"/>
                          </a:solidFill>
                          <a:latin typeface="Inter"/>
                          <a:ea typeface="Inter"/>
                          <a:cs typeface="Inter"/>
                          <a:sym typeface="Inter"/>
                        </a:rPr>
                        <a:t>. Use teacher discretion to determine best approach (whole class, partners, or individuals).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skill of contextualization</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“What is the Context?” - </a:t>
                      </a:r>
                      <a:r>
                        <a:rPr lang="en" sz="1200">
                          <a:latin typeface="Inter"/>
                          <a:ea typeface="Inter"/>
                          <a:cs typeface="Inter"/>
                          <a:sym typeface="Inter"/>
                        </a:rPr>
                        <a:t>Cold War Revolutions</a:t>
                      </a:r>
                      <a:r>
                        <a:rPr lang="en" sz="1200">
                          <a:latin typeface="Inter"/>
                          <a:ea typeface="Inter"/>
                          <a:cs typeface="Inter"/>
                          <a:sym typeface="Inter"/>
                        </a:rPr>
                        <a:t> </a:t>
                      </a:r>
                      <a:r>
                        <a:rPr lang="en" sz="1200">
                          <a:solidFill>
                            <a:srgbClr val="000000"/>
                          </a:solidFill>
                          <a:latin typeface="Inter"/>
                          <a:ea typeface="Inter"/>
                          <a:cs typeface="Inter"/>
                          <a:sym typeface="Inter"/>
                        </a:rPr>
                        <a:t>Reading on page </a:t>
                      </a:r>
                      <a:r>
                        <a:rPr lang="en" sz="1200">
                          <a:latin typeface="Inter"/>
                          <a:ea typeface="Inter"/>
                          <a:cs typeface="Inter"/>
                          <a:sym typeface="Inter"/>
                        </a:rPr>
                        <a:t>1</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“What is the Context?” and answer questions</a:t>
                      </a:r>
                      <a:r>
                        <a:rPr lang="en" sz="1200">
                          <a:latin typeface="Inter"/>
                          <a:ea typeface="Inter"/>
                          <a:cs typeface="Inter"/>
                          <a:sym typeface="Inter"/>
                        </a:rPr>
                        <a:t> (page 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49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a:t>
                      </a:r>
                      <a:r>
                        <a:rPr lang="en" sz="1200">
                          <a:solidFill>
                            <a:schemeClr val="dk1"/>
                          </a:solidFill>
                          <a:latin typeface="Inter"/>
                          <a:ea typeface="Inter"/>
                          <a:cs typeface="Inter"/>
                          <a:sym typeface="Inter"/>
                        </a:rPr>
                        <a:t>gaining the broad context, students will zoom in briefly on the Iranian Revolution by listening to and reading their national anthem from 1980-1990. Help students make connections between the anthem and nationalistic rhetoric examples from the prior lesson. Students will complete a THINKS document analysis within their student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1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worksheet pages 2-3 or to the Thinking Nation platform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 reading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prior </a:t>
                      </a:r>
                      <a:r>
                        <a:rPr lang="en" sz="1200" u="sng">
                          <a:solidFill>
                            <a:schemeClr val="accent5"/>
                          </a:solidFill>
                          <a:latin typeface="Inter"/>
                          <a:ea typeface="Inter"/>
                          <a:cs typeface="Inter"/>
                          <a:sym typeface="Inter"/>
                          <a:hlinkClick r:id="rId6">
                            <a:extLst>
                              <a:ext uri="{A12FA001-AC4F-418D-AE19-62706E023703}">
                                <ahyp:hlinkClr val="tx"/>
                              </a:ext>
                            </a:extLst>
                          </a:hlinkClick>
                        </a:rPr>
                        <a:t>national anthem of Iran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prior Iranian national anthem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2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7"/>
                        </a:rPr>
                        <a:t>“Exit Ticket”</a:t>
                      </a:r>
                      <a:r>
                        <a:rPr lang="en" sz="1200">
                          <a:solidFill>
                            <a:schemeClr val="dk1"/>
                          </a:solidFill>
                          <a:latin typeface="Inter"/>
                          <a:ea typeface="Inter"/>
                          <a:cs typeface="Inter"/>
                          <a:sym typeface="Inter"/>
                        </a:rPr>
                        <a:t> in which they reflect on their learnings from the day using the DOK question generation approach. Students should develop questions that will reinforce the supporting question and link to their prediction to best set up the next lessons in Topic 3.</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2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review DOK levels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Have students switch with a partner to answer one of each other’s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DOK questions </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Switch with a partner to answer either the DOK 3 or DOK 4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{7E930CFB-53A8-4611-94F2-81A98B033244}</a:tableStyleId>
              </a:tblPr>
              <a:tblGrid>
                <a:gridCol w="1611200"/>
                <a:gridCol w="4067950"/>
                <a:gridCol w="3669725"/>
              </a:tblGrid>
              <a:tr h="33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Revolutions in a Cold War World</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49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2.78 Analyze the impact of the struggle for economic autonomy, political sovereignty and social justice that led to revolutions in Guatemala, Cuba or Nicaragua.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2.81 Analyze the reasons for the rise of the Khmer Rouge in Cambodia, and analyze the course and consequences of the Cambodian Genocide.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2.82 Analyze the causes and effects of the Iranian Revolution, and evaluate its impact on Iran and the global community.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2.84 Evaluate the reasons for rise of populist leaders in Guatemala, Argentina, Bolivia or Chile, and analyze the impact of American intervention on civil liberties and economic conditions in Latin America.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