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SemiBold"/>
      <p:regular r:id="rId23"/>
      <p:bold r:id="rId24"/>
      <p:italic r:id="rId25"/>
      <p:boldItalic r:id="rId26"/>
    </p:embeddedFont>
    <p:embeddedFont>
      <p:font typeface="Plus Jakarta Sans Medium"/>
      <p:regular r:id="rId27"/>
      <p:bold r:id="rId28"/>
      <p:italic r:id="rId29"/>
      <p:boldItalic r:id="rId30"/>
    </p:embeddedFont>
    <p:embeddedFont>
      <p:font typeface="Work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3CFEF1-A89E-4E15-9B44-3E69C9CD7F6E}">
  <a:tblStyle styleId="{F53CFEF1-A89E-4E15-9B44-3E69C9CD7F6E}"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C7D6455-BDB8-4A07-9814-D4430FC8DEE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SemiBold-bold.fntdata"/><Relationship Id="rId23" Type="http://schemas.openxmlformats.org/officeDocument/2006/relationships/font" Target="fonts/PlusJakartaSansSemiBo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SemiBold-boldItalic.fntdata"/><Relationship Id="rId25" Type="http://schemas.openxmlformats.org/officeDocument/2006/relationships/font" Target="fonts/PlusJakartaSansSemiBold-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WorkSans-regular.fntdata"/><Relationship Id="rId30" Type="http://schemas.openxmlformats.org/officeDocument/2006/relationships/font" Target="fonts/PlusJakartaSansMedium-boldItalic.fntdata"/><Relationship Id="rId11" Type="http://schemas.openxmlformats.org/officeDocument/2006/relationships/slide" Target="slides/slide3.xml"/><Relationship Id="rId33" Type="http://schemas.openxmlformats.org/officeDocument/2006/relationships/font" Target="fonts/WorkSans-italic.fntdata"/><Relationship Id="rId10" Type="http://schemas.openxmlformats.org/officeDocument/2006/relationships/slide" Target="slides/slide2.xml"/><Relationship Id="rId32" Type="http://schemas.openxmlformats.org/officeDocument/2006/relationships/font" Target="fonts/WorkSans-bold.fntdata"/><Relationship Id="rId13" Type="http://schemas.openxmlformats.org/officeDocument/2006/relationships/font" Target="fonts/Halant-regular.fntdata"/><Relationship Id="rId12" Type="http://schemas.openxmlformats.org/officeDocument/2006/relationships/slide" Target="slides/slide4.xml"/><Relationship Id="rId34" Type="http://schemas.openxmlformats.org/officeDocument/2006/relationships/font" Target="fonts/WorkSans-boldItalic.fntdata"/><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63a578e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63a578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a92d1d49b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a92d1d49b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a92d1d49b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a92d1d49b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a14867f11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a14867f11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Cold War Revolutions</a:t>
            </a:r>
            <a:endParaRPr sz="1500">
              <a:latin typeface="Inter"/>
              <a:ea typeface="Inter"/>
              <a:cs typeface="Inter"/>
              <a:sym typeface="Inter"/>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51288" y="1877425"/>
          <a:ext cx="3000000" cy="3000000"/>
        </p:xfrm>
        <a:graphic>
          <a:graphicData uri="http://schemas.openxmlformats.org/drawingml/2006/table">
            <a:tbl>
              <a:tblPr>
                <a:noFill/>
                <a:tableStyleId>{F53CFEF1-A89E-4E15-9B44-3E69C9CD7F6E}</a:tableStyleId>
              </a:tblPr>
              <a:tblGrid>
                <a:gridCol w="5006700"/>
                <a:gridCol w="2063125"/>
              </a:tblGrid>
              <a:tr h="716605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World War II, many regions around the world faced political instability, economic hardship, and unresolved social inequalities.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Former colonies pushed for independence, while newly established governments struggled to deliver on promises of reform. In this environment, revolutionary movements gained momentum as people sought to overthrow corrupt regimes, resist foreign influence, or address deep inequalities.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Cold War emerged as a global power struggle between the United States and the Soviet Union. As they competed for influence across the globe, they supported opposing sides in regional conflicts. These global tensions shaped revolutions in many regions, where local demands for justice, independence, or reform were linked to broader ideological battles between capitalism and communism.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Latin America, many revolutionary movements were driven by poverty, inequality, and resentment toward foreign influence.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 Cuban Revolution of 1959, led by Fidel Castro, became a symbol of resistance to U.S. imperialism and inspired other leftist groups in the region. The U.S. often responded by supporting military governments that opposed communism, leading to violent civil wars and repression in places like Guatemala, Nicaragua, El Salvador, and Chile.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Iran in 1953, the U.S. helped overthrow Prime Minister Mohammad Mossadegh after he tried to take control of Iran’s oil industry. This allowed the Shah, Iran’s monarch, to gain more power and rule with U.S. support. Over time many Iranians grew angry at the Shah’s authoritarian rule and his close ties to the West. In 1979, these frustrations exploded into a revolution. Led by religious and nationalist groups, the movement overthrew the Shah and established an Islamic Republic that rejected both U.S. influence and Soviet-style communism.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Cambodia, a communist group known as the Khmer Rouge came to power in 1975 after years of civil war. Backed in part by China, the Khmer Rouge promised to build a classless society. Instead, they carried out one of the deadliest genocides of the 20th century, killing nearly two million people.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The Cambodian Revolution, while shaped by local history, was also part of the larger Cold War struggle in Southeast Asia.</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Revolutions during the Cold War were shaped by both local conditions and global ideologies. Understanding these movements requires analyzing how global tensions influenced national struggles for power, independence, and identity.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Why did revolutionary movements grow stronger after WW2?</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How did the Cold War influence global revolutions?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Why did some people supported revolutionary movements in Latin America?</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was the result of the establishment of the Islamic Republic in Iran?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happened after the Khmer Rouge came to </a:t>
                      </a:r>
                      <a:r>
                        <a:rPr lang="en" sz="1100">
                          <a:solidFill>
                            <a:schemeClr val="dk1"/>
                          </a:solidFill>
                          <a:latin typeface="Inter"/>
                          <a:ea typeface="Inter"/>
                          <a:cs typeface="Inter"/>
                          <a:sym typeface="Inter"/>
                        </a:rPr>
                        <a:t>power</a:t>
                      </a:r>
                      <a:r>
                        <a:rPr lang="en" sz="1100">
                          <a:solidFill>
                            <a:schemeClr val="dk1"/>
                          </a:solidFill>
                          <a:latin typeface="Inter"/>
                          <a:ea typeface="Inter"/>
                          <a:cs typeface="Inter"/>
                          <a:sym typeface="Inter"/>
                        </a:rPr>
                        <a:t> in Cambodia?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a:t>
                      </a:r>
                      <a:r>
                        <a:rPr lang="en" sz="1100">
                          <a:solidFill>
                            <a:schemeClr val="dk1"/>
                          </a:solidFill>
                          <a:latin typeface="Inter"/>
                          <a:ea typeface="Inter"/>
                          <a:cs typeface="Inter"/>
                          <a:sym typeface="Inter"/>
                        </a:rPr>
                        <a:t> W</a:t>
                      </a:r>
                      <a:r>
                        <a:rPr lang="en" sz="1100">
                          <a:solidFill>
                            <a:schemeClr val="dk1"/>
                          </a:solidFill>
                          <a:latin typeface="Inter"/>
                          <a:ea typeface="Inter"/>
                          <a:cs typeface="Inter"/>
                          <a:sym typeface="Inter"/>
                        </a:rPr>
                        <a:t>hy is it important to understand both local and global influences?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49" name="Google Shape;149;p37"/>
          <p:cNvPicPr preferRelativeResize="0"/>
          <p:nvPr/>
        </p:nvPicPr>
        <p:blipFill>
          <a:blip r:embed="rId4">
            <a:alphaModFix/>
          </a:blip>
          <a:stretch>
            <a:fillRect/>
          </a:stretch>
        </p:blipFill>
        <p:spPr>
          <a:xfrm>
            <a:off x="657232" y="896475"/>
            <a:ext cx="912469" cy="898300"/>
          </a:xfrm>
          <a:prstGeom prst="rect">
            <a:avLst/>
          </a:prstGeom>
          <a:noFill/>
          <a:ln>
            <a:noFill/>
          </a:ln>
        </p:spPr>
      </p:pic>
      <p:sp>
        <p:nvSpPr>
          <p:cNvPr id="150" name="Google Shape;150;p37"/>
          <p:cNvSpPr txBox="1"/>
          <p:nvPr/>
        </p:nvSpPr>
        <p:spPr>
          <a:xfrm>
            <a:off x="1569700" y="851875"/>
            <a:ext cx="5851500" cy="1080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Contextualization &amp; Sourcing</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Pāyandeh Bādā Irān</a:t>
            </a:r>
            <a:endParaRPr sz="2500">
              <a:solidFill>
                <a:schemeClr val="dk1"/>
              </a:solidFill>
              <a:latin typeface="Plus Jakarta Sans Medium"/>
              <a:ea typeface="Plus Jakarta Sans Medium"/>
              <a:cs typeface="Plus Jakarta Sans Medium"/>
              <a:sym typeface="Plus Jakarta Sans Medium"/>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987899" y="2128304"/>
          <a:ext cx="3000000" cy="3000000"/>
        </p:xfrm>
        <a:graphic>
          <a:graphicData uri="http://schemas.openxmlformats.org/drawingml/2006/table">
            <a:tbl>
              <a:tblPr>
                <a:noFill/>
                <a:tableStyleId>{CC7D6455-BDB8-4A07-9814-D4430FC8DEEC}</a:tableStyleId>
              </a:tblPr>
              <a:tblGrid>
                <a:gridCol w="5796525"/>
              </a:tblGrid>
              <a:tr h="768825">
                <a:tc>
                  <a:txBody>
                    <a:bodyPr/>
                    <a:lstStyle/>
                    <a:p>
                      <a:pPr indent="0" lvl="0" marL="0" rtl="0" algn="l">
                        <a:spcBef>
                          <a:spcPts val="0"/>
                        </a:spcBef>
                        <a:spcAft>
                          <a:spcPts val="0"/>
                        </a:spcAft>
                        <a:buClr>
                          <a:srgbClr val="000000"/>
                        </a:buClr>
                        <a:buSzPts val="1200"/>
                        <a:buFont typeface="Arial"/>
                        <a:buNone/>
                      </a:pPr>
                      <a:r>
                        <a:rPr lang="en">
                          <a:solidFill>
                            <a:srgbClr val="000000"/>
                          </a:solidFill>
                          <a:latin typeface="Halant"/>
                          <a:ea typeface="Halant"/>
                          <a:cs typeface="Halant"/>
                          <a:sym typeface="Halant"/>
                        </a:rPr>
                        <a:t>Source: Lyrics by Abolghase</a:t>
                      </a:r>
                      <a:r>
                        <a:rPr lang="en">
                          <a:latin typeface="Halant"/>
                          <a:ea typeface="Halant"/>
                          <a:cs typeface="Halant"/>
                          <a:sym typeface="Halant"/>
                        </a:rPr>
                        <a:t>m Halat, Music by Mohammad Biglaripur, “English Translation of </a:t>
                      </a:r>
                      <a:r>
                        <a:rPr lang="en">
                          <a:solidFill>
                            <a:srgbClr val="202122"/>
                          </a:solidFill>
                          <a:latin typeface="Halant"/>
                          <a:ea typeface="Halant"/>
                          <a:cs typeface="Halant"/>
                          <a:sym typeface="Halant"/>
                        </a:rPr>
                        <a:t>Pāyandeh Bādā Irān,</a:t>
                      </a:r>
                      <a:r>
                        <a:rPr lang="en">
                          <a:solidFill>
                            <a:srgbClr val="202122"/>
                          </a:solidFill>
                          <a:highlight>
                            <a:srgbClr val="FFFFFF"/>
                          </a:highlight>
                          <a:latin typeface="Halant"/>
                          <a:ea typeface="Halant"/>
                          <a:cs typeface="Halant"/>
                          <a:sym typeface="Halant"/>
                        </a:rPr>
                        <a:t>” March 24, 1980.</a:t>
                      </a:r>
                      <a:endParaRPr>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Note: “Pāyandeh Bādā Irān” (“May Iran Be Eternal”) was adopted as Iran’s national anthem after the 1979 Iranian Revolution, which overthrew the Western-backed Shah and established an Islamic Republic led by Ayatollah Khomeini. </a:t>
                      </a:r>
                      <a:endParaRPr sz="12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78375">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Islamic Republic has been established,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Giving us the Faith and the World.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Through the Iranian Revolution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palace of oppression has been overturned.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future's image is the role of our desire.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enduring power is our faith and unity.</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helper is the hand of Allah.</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He is our guide in this battle.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Chorus:</a:t>
                      </a:r>
                      <a:endParaRPr b="1">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Under the shadow of the Quran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Be forever, an eternal Iran!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Freedom, like flowers in our soil</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Blossomed with our pure blood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Iran sends with this anthem</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Salute to the warriors of the fatherland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Our Republic's religion is our supporter and shelter</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Profit of our bravery is our freedom and welfare</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dark night of adversity has passed</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sun of our fortune has begun glowing</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b="1" lang="en">
                          <a:solidFill>
                            <a:schemeClr val="dk1"/>
                          </a:solidFill>
                          <a:latin typeface="Inter"/>
                          <a:ea typeface="Inter"/>
                          <a:cs typeface="Inter"/>
                          <a:sym typeface="Inter"/>
                        </a:rPr>
                        <a:t>Chorus</a:t>
                      </a:r>
                      <a:endParaRPr>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64" name="Google Shape;164;p39"/>
          <p:cNvGraphicFramePr/>
          <p:nvPr/>
        </p:nvGraphicFramePr>
        <p:xfrm>
          <a:off x="472467" y="761202"/>
          <a:ext cx="3000000" cy="3000000"/>
        </p:xfrm>
        <a:graphic>
          <a:graphicData uri="http://schemas.openxmlformats.org/drawingml/2006/table">
            <a:tbl>
              <a:tblPr>
                <a:noFill/>
                <a:tableStyleId>{CC7D6455-BDB8-4A07-9814-D4430FC8DEEC}</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65" name="Google Shape;165;p39"/>
          <p:cNvGraphicFramePr/>
          <p:nvPr/>
        </p:nvGraphicFramePr>
        <p:xfrm>
          <a:off x="561691" y="4938267"/>
          <a:ext cx="3000000" cy="3000000"/>
        </p:xfrm>
        <a:graphic>
          <a:graphicData uri="http://schemas.openxmlformats.org/drawingml/2006/table">
            <a:tbl>
              <a:tblPr>
                <a:noFill/>
                <a:tableStyleId>{CC7D6455-BDB8-4A07-9814-D4430FC8DEEC}</a:tableStyleId>
              </a:tblPr>
              <a:tblGrid>
                <a:gridCol w="1839725"/>
              </a:tblGrid>
              <a:tr h="608075">
                <a:tc>
                  <a:txBody>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1089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9: Cold War &amp; Global Transformations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6</a:t>
            </a:r>
            <a:endParaRPr sz="1500">
              <a:solidFill>
                <a:srgbClr val="000000"/>
              </a:solidFill>
              <a:latin typeface="Plus Jakarta Sans Medium"/>
              <a:ea typeface="Plus Jakarta Sans Medium"/>
              <a:cs typeface="Plus Jakarta Sans Medium"/>
              <a:sym typeface="Plus Jakarta Sans Medium"/>
            </a:endParaRPr>
          </a:p>
        </p:txBody>
      </p:sp>
      <p:pic>
        <p:nvPicPr>
          <p:cNvPr id="174" name="Google Shape;174;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5" name="Google Shape;175;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78" name="Google Shape;178;p40"/>
          <p:cNvSpPr txBox="1"/>
          <p:nvPr/>
        </p:nvSpPr>
        <p:spPr>
          <a:xfrm>
            <a:off x="656996" y="2835595"/>
            <a:ext cx="6458400" cy="774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300">
                <a:solidFill>
                  <a:srgbClr val="000000"/>
                </a:solidFill>
                <a:latin typeface="Halant"/>
                <a:ea typeface="Halant"/>
                <a:cs typeface="Halant"/>
                <a:sym typeface="Halant"/>
              </a:rPr>
              <a:t>Directions: </a:t>
            </a:r>
            <a:r>
              <a:rPr lang="en" sz="1300">
                <a:solidFill>
                  <a:srgbClr val="000000"/>
                </a:solidFill>
                <a:latin typeface="Halant"/>
                <a:ea typeface="Halant"/>
                <a:cs typeface="Halant"/>
                <a:sym typeface="Halant"/>
              </a:rPr>
              <a:t>Develop one question about the context </a:t>
            </a:r>
            <a:r>
              <a:rPr lang="en" sz="1300">
                <a:latin typeface="Halant"/>
                <a:ea typeface="Halant"/>
                <a:cs typeface="Halant"/>
                <a:sym typeface="Halant"/>
              </a:rPr>
              <a:t>reading on Cold War Revolutions </a:t>
            </a:r>
            <a:r>
              <a:rPr lang="en" sz="1300">
                <a:solidFill>
                  <a:srgbClr val="000000"/>
                </a:solidFill>
                <a:latin typeface="Halant"/>
                <a:ea typeface="Halant"/>
                <a:cs typeface="Halant"/>
                <a:sym typeface="Halant"/>
              </a:rPr>
              <a:t>for each Depth of Knowledge (DOK) level. </a:t>
            </a:r>
            <a:r>
              <a:rPr lang="en" sz="1300">
                <a:latin typeface="Halant"/>
                <a:ea typeface="Halant"/>
                <a:cs typeface="Halant"/>
                <a:sym typeface="Halant"/>
              </a:rPr>
              <a:t>Your DOK 3 and 4 questions can be prediction questions related to the specific revolutions which will be investigated next class.</a:t>
            </a:r>
            <a:endParaRPr sz="1300">
              <a:solidFill>
                <a:srgbClr val="000000"/>
              </a:solidFill>
              <a:latin typeface="Halant"/>
              <a:ea typeface="Halant"/>
              <a:cs typeface="Halant"/>
              <a:sym typeface="Halant"/>
            </a:endParaRPr>
          </a:p>
        </p:txBody>
      </p:sp>
      <p:sp>
        <p:nvSpPr>
          <p:cNvPr id="179" name="Google Shape;179;p40"/>
          <p:cNvSpPr txBox="1"/>
          <p:nvPr/>
        </p:nvSpPr>
        <p:spPr>
          <a:xfrm>
            <a:off x="687650" y="7218623"/>
            <a:ext cx="6397200" cy="2096100"/>
          </a:xfrm>
          <a:prstGeom prst="rect">
            <a:avLst/>
          </a:prstGeom>
          <a:noFill/>
          <a:ln cap="flat" cmpd="sng" w="9525">
            <a:solidFill>
              <a:srgbClr val="B7B7B7"/>
            </a:solidFill>
            <a:prstDash val="solid"/>
            <a:round/>
            <a:headEnd len="sm" w="sm" type="none"/>
            <a:tailEnd len="sm" w="sm" type="none"/>
          </a:ln>
        </p:spPr>
        <p:txBody>
          <a:bodyPr anchorCtr="0" anchor="t" bIns="109750" lIns="109750" spcFirstLastPara="1" rIns="109750" wrap="square" tIns="109750">
            <a:noAutofit/>
          </a:bodyPr>
          <a:lstStyle/>
          <a:p>
            <a:pPr indent="0" lvl="0" marL="0" rtl="0" algn="l">
              <a:spcBef>
                <a:spcPts val="0"/>
              </a:spcBef>
              <a:spcAft>
                <a:spcPts val="0"/>
              </a:spcAft>
              <a:buClr>
                <a:srgbClr val="000000"/>
              </a:buClr>
              <a:buSzPts val="1000"/>
              <a:buFont typeface="Arial"/>
              <a:buNone/>
            </a:pPr>
            <a:r>
              <a:rPr lang="en" sz="1200">
                <a:solidFill>
                  <a:srgbClr val="000000"/>
                </a:solidFill>
                <a:latin typeface="Inter"/>
                <a:ea typeface="Inter"/>
                <a:cs typeface="Inter"/>
                <a:sym typeface="Inter"/>
              </a:rPr>
              <a:t>Switch</a:t>
            </a:r>
            <a:r>
              <a:rPr lang="en" sz="1200">
                <a:latin typeface="Inter"/>
                <a:ea typeface="Inter"/>
                <a:cs typeface="Inter"/>
                <a:sym typeface="Inter"/>
              </a:rPr>
              <a:t> </a:t>
            </a:r>
            <a:r>
              <a:rPr lang="en" sz="1200">
                <a:solidFill>
                  <a:srgbClr val="000000"/>
                </a:solidFill>
                <a:latin typeface="Inter"/>
                <a:ea typeface="Inter"/>
                <a:cs typeface="Inter"/>
                <a:sym typeface="Inter"/>
              </a:rPr>
              <a:t>DOK questions with a partner. Answer their DOK 3 question using CER.</a:t>
            </a:r>
            <a:endParaRPr i="1" sz="1200">
              <a:solidFill>
                <a:srgbClr val="000000"/>
              </a:solidFill>
              <a:latin typeface="Inter"/>
              <a:ea typeface="Inter"/>
              <a:cs typeface="Inter"/>
              <a:sym typeface="Inter"/>
            </a:endParaRPr>
          </a:p>
        </p:txBody>
      </p:sp>
      <p:sp>
        <p:nvSpPr>
          <p:cNvPr id="180" name="Google Shape;180;p40"/>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81" name="Google Shape;181;p40"/>
          <p:cNvGraphicFramePr/>
          <p:nvPr/>
        </p:nvGraphicFramePr>
        <p:xfrm>
          <a:off x="657000" y="3610475"/>
          <a:ext cx="3000000" cy="3000000"/>
        </p:xfrm>
        <a:graphic>
          <a:graphicData uri="http://schemas.openxmlformats.org/drawingml/2006/table">
            <a:tbl>
              <a:tblPr>
                <a:noFill/>
                <a:tableStyleId>{CC7D6455-BDB8-4A07-9814-D4430FC8DEEC}</a:tableStyleId>
              </a:tblPr>
              <a:tblGrid>
                <a:gridCol w="3198650"/>
                <a:gridCol w="3198650"/>
              </a:tblGrid>
              <a:tr h="1710625">
                <a:tc>
                  <a:txBody>
                    <a:bodyPr/>
                    <a:lstStyle/>
                    <a:p>
                      <a:pPr indent="0" lvl="0" marL="0" rtl="0" algn="ctr">
                        <a:spcBef>
                          <a:spcPts val="0"/>
                        </a:spcBef>
                        <a:spcAft>
                          <a:spcPts val="0"/>
                        </a:spcAft>
                        <a:buNone/>
                      </a:pPr>
                      <a:r>
                        <a:rPr b="1" lang="en" sz="19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Explicit to the Text</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9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Implicit to the Text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r h="1710625">
                <a:tc>
                  <a:txBody>
                    <a:bodyPr/>
                    <a:lstStyle/>
                    <a:p>
                      <a:pPr indent="0" lvl="0" marL="0" rtl="0" algn="ctr">
                        <a:spcBef>
                          <a:spcPts val="0"/>
                        </a:spcBef>
                        <a:spcAft>
                          <a:spcPts val="0"/>
                        </a:spcAft>
                        <a:buNone/>
                      </a:pPr>
                      <a:r>
                        <a:rPr b="1" lang="en" sz="19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Abstract and related to the Text</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9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Abstract and not related to the text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bl>
          </a:graphicData>
        </a:graphic>
      </p:graphicFrame>
      <p:sp>
        <p:nvSpPr>
          <p:cNvPr id="182" name="Google Shape;182;p40"/>
          <p:cNvSpPr txBox="1"/>
          <p:nvPr/>
        </p:nvSpPr>
        <p:spPr>
          <a:xfrm>
            <a:off x="731000" y="1639338"/>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In what ways did revolutionary movements respond to both local and global pressures?</a:t>
            </a:r>
            <a:endParaRPr i="1" sz="17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