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81" r:id="rId5"/>
    <p:sldMasterId id="2147483682" r:id="rId6"/>
    <p:sldMasterId id="2147483683" r:id="rId7"/>
  </p:sldMasterIdLst>
  <p:notesMasterIdLst>
    <p:notesMasterId r:id="rId8"/>
  </p:notesMasterIdLst>
  <p:sldIdLst>
    <p:sldId id="256" r:id="rId9"/>
    <p:sldId id="257" r:id="rId10"/>
    <p:sldId id="258" r:id="rId11"/>
    <p:sldId id="259" r:id="rId12"/>
  </p:sldIdLst>
  <p:sldSz cy="10058400" cx="7772400"/>
  <p:notesSz cx="6858000" cy="9144000"/>
  <p:embeddedFontLst>
    <p:embeddedFont>
      <p:font typeface="Inter SemiBold"/>
      <p:regular r:id="rId13"/>
      <p:bold r:id="rId14"/>
      <p:italic r:id="rId15"/>
      <p:boldItalic r:id="rId16"/>
    </p:embeddedFont>
    <p:embeddedFont>
      <p:font typeface="Halant"/>
      <p:regular r:id="rId17"/>
      <p:bold r:id="rId18"/>
    </p:embeddedFont>
    <p:embeddedFont>
      <p:font typeface="Inter"/>
      <p:regular r:id="rId19"/>
      <p:bold r:id="rId20"/>
      <p:italic r:id="rId21"/>
      <p:boldItalic r:id="rId22"/>
    </p:embeddedFont>
    <p:embeddedFont>
      <p:font typeface="Plus Jakarta Sans"/>
      <p:regular r:id="rId23"/>
      <p:bold r:id="rId24"/>
      <p:italic r:id="rId25"/>
      <p:boldItalic r:id="rId26"/>
    </p:embeddedFont>
    <p:embeddedFont>
      <p:font typeface="Plus Jakarta Sans Medium"/>
      <p:regular r:id="rId27"/>
      <p:bold r:id="rId28"/>
      <p:italic r:id="rId29"/>
      <p:boldItalic r:id="rId3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747775"/>
          </p15:clr>
        </p15:guide>
        <p15:guide id="2" pos="2448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6FA48DF1-B0BF-4480-8235-884DB0F6D280}">
  <a:tblStyle styleId="{6FA48DF1-B0BF-4480-8235-884DB0F6D280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Inter-bold.fntdata"/><Relationship Id="rId22" Type="http://schemas.openxmlformats.org/officeDocument/2006/relationships/font" Target="fonts/Inter-boldItalic.fntdata"/><Relationship Id="rId21" Type="http://schemas.openxmlformats.org/officeDocument/2006/relationships/font" Target="fonts/Inter-italic.fntdata"/><Relationship Id="rId24" Type="http://schemas.openxmlformats.org/officeDocument/2006/relationships/font" Target="fonts/PlusJakartaSans-bold.fntdata"/><Relationship Id="rId23" Type="http://schemas.openxmlformats.org/officeDocument/2006/relationships/font" Target="fonts/PlusJakartaSans-regular.fntdata"/><Relationship Id="rId1" Type="http://schemas.openxmlformats.org/officeDocument/2006/relationships/theme" Target="theme/theme3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1.xml"/><Relationship Id="rId26" Type="http://schemas.openxmlformats.org/officeDocument/2006/relationships/font" Target="fonts/PlusJakartaSans-boldItalic.fntdata"/><Relationship Id="rId25" Type="http://schemas.openxmlformats.org/officeDocument/2006/relationships/font" Target="fonts/PlusJakartaSans-italic.fntdata"/><Relationship Id="rId28" Type="http://schemas.openxmlformats.org/officeDocument/2006/relationships/font" Target="fonts/PlusJakartaSansMedium-bold.fntdata"/><Relationship Id="rId27" Type="http://schemas.openxmlformats.org/officeDocument/2006/relationships/font" Target="fonts/PlusJakartaSansMedium-regular.fntdata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29" Type="http://schemas.openxmlformats.org/officeDocument/2006/relationships/font" Target="fonts/PlusJakartaSansMedium-italic.fntdata"/><Relationship Id="rId7" Type="http://schemas.openxmlformats.org/officeDocument/2006/relationships/slideMaster" Target="slideMasters/slideMaster3.xml"/><Relationship Id="rId8" Type="http://schemas.openxmlformats.org/officeDocument/2006/relationships/notesMaster" Target="notesMasters/notesMaster1.xml"/><Relationship Id="rId30" Type="http://schemas.openxmlformats.org/officeDocument/2006/relationships/font" Target="fonts/PlusJakartaSansMedium-boldItalic.fntdata"/><Relationship Id="rId11" Type="http://schemas.openxmlformats.org/officeDocument/2006/relationships/slide" Target="slides/slide3.xml"/><Relationship Id="rId10" Type="http://schemas.openxmlformats.org/officeDocument/2006/relationships/slide" Target="slides/slide2.xml"/><Relationship Id="rId13" Type="http://schemas.openxmlformats.org/officeDocument/2006/relationships/font" Target="fonts/InterSemiBold-regular.fntdata"/><Relationship Id="rId12" Type="http://schemas.openxmlformats.org/officeDocument/2006/relationships/slide" Target="slides/slide4.xml"/><Relationship Id="rId15" Type="http://schemas.openxmlformats.org/officeDocument/2006/relationships/font" Target="fonts/InterSemiBold-italic.fntdata"/><Relationship Id="rId14" Type="http://schemas.openxmlformats.org/officeDocument/2006/relationships/font" Target="fonts/InterSemiBold-bold.fntdata"/><Relationship Id="rId17" Type="http://schemas.openxmlformats.org/officeDocument/2006/relationships/font" Target="fonts/Halant-regular.fntdata"/><Relationship Id="rId16" Type="http://schemas.openxmlformats.org/officeDocument/2006/relationships/font" Target="fonts/InterSemiBold-boldItalic.fntdata"/><Relationship Id="rId19" Type="http://schemas.openxmlformats.org/officeDocument/2006/relationships/font" Target="fonts/Inter-regular.fntdata"/><Relationship Id="rId18" Type="http://schemas.openxmlformats.org/officeDocument/2006/relationships/font" Target="fonts/Halant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32dfbf1d8ef_0_67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32dfbf1d8ef_0_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35a2ffcca57_0_69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35a2ffcca57_0_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32e004613ef_0_0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7" name="Google Shape;177;g32e004613e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32d32062dc2_0_0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" name="Google Shape;187;g32d32062dc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1pPr>
            <a:lvl2pPr lvl="1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2pPr>
            <a:lvl3pPr lvl="2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3pPr>
            <a:lvl4pPr lvl="3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4pPr>
            <a:lvl5pPr lvl="4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5pPr>
            <a:lvl6pPr lvl="5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6pPr>
            <a:lvl7pPr lvl="6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7pPr>
            <a:lvl8pPr lvl="7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8pPr>
            <a:lvl9pPr lvl="8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9pPr>
          </a:lstStyle>
          <a:p/>
        </p:txBody>
      </p:sp>
      <p:sp>
        <p:nvSpPr>
          <p:cNvPr id="56" name="Google Shape;56;p14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57" name="Google Shape;57;p14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5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60" name="Google Shape;60;p15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63" name="Google Shape;63;p16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64" name="Google Shape;64;p16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7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67" name="Google Shape;67;p17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68" name="Google Shape;68;p17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69" name="Google Shape;69;p17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8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72" name="Google Shape;72;p18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9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75" name="Google Shape;75;p19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3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76" name="Google Shape;76;p19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20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1pPr>
            <a:lvl2pPr lvl="1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2pPr>
            <a:lvl3pPr lvl="2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3pPr>
            <a:lvl4pPr lvl="3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4pPr>
            <a:lvl5pPr lvl="4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5pPr>
            <a:lvl6pPr lvl="5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6pPr>
            <a:lvl7pPr lvl="6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7pPr>
            <a:lvl8pPr lvl="7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8pPr>
            <a:lvl9pPr lvl="8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9pPr>
          </a:lstStyle>
          <a:p/>
        </p:txBody>
      </p:sp>
      <p:sp>
        <p:nvSpPr>
          <p:cNvPr id="79" name="Google Shape;79;p20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1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21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1pPr>
            <a:lvl2pPr lvl="1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2pPr>
            <a:lvl3pPr lvl="2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3pPr>
            <a:lvl4pPr lvl="3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4pPr>
            <a:lvl5pPr lvl="4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5pPr>
            <a:lvl6pPr lvl="5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6pPr>
            <a:lvl7pPr lvl="6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7pPr>
            <a:lvl8pPr lvl="7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8pPr>
            <a:lvl9pPr lvl="8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9pPr>
          </a:lstStyle>
          <a:p/>
        </p:txBody>
      </p:sp>
      <p:sp>
        <p:nvSpPr>
          <p:cNvPr id="83" name="Google Shape;83;p21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/>
        </p:txBody>
      </p:sp>
      <p:sp>
        <p:nvSpPr>
          <p:cNvPr id="84" name="Google Shape;84;p21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85" name="Google Shape;85;p21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2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</a:lstStyle>
          <a:p/>
        </p:txBody>
      </p:sp>
      <p:sp>
        <p:nvSpPr>
          <p:cNvPr id="88" name="Google Shape;88;p22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3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9pPr>
          </a:lstStyle>
          <a:p>
            <a:r>
              <a:t>xx%</a:t>
            </a:r>
          </a:p>
        </p:txBody>
      </p:sp>
      <p:sp>
        <p:nvSpPr>
          <p:cNvPr id="91" name="Google Shape;91;p23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 algn="ctr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92" name="Google Shape;92;p23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4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6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1pPr>
            <a:lvl2pPr lvl="1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2pPr>
            <a:lvl3pPr lvl="2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3pPr>
            <a:lvl4pPr lvl="3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4pPr>
            <a:lvl5pPr lvl="4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5pPr>
            <a:lvl6pPr lvl="5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6pPr>
            <a:lvl7pPr lvl="6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7pPr>
            <a:lvl8pPr lvl="7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8pPr>
            <a:lvl9pPr lvl="8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9pPr>
          </a:lstStyle>
          <a:p/>
        </p:txBody>
      </p:sp>
      <p:sp>
        <p:nvSpPr>
          <p:cNvPr id="101" name="Google Shape;101;p26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02" name="Google Shape;102;p26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7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105" name="Google Shape;105;p27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8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08" name="Google Shape;108;p28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109" name="Google Shape;109;p28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9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12" name="Google Shape;112;p29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113" name="Google Shape;113;p29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114" name="Google Shape;114;p29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30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17" name="Google Shape;117;p30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31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120" name="Google Shape;120;p31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3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121" name="Google Shape;121;p31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32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1pPr>
            <a:lvl2pPr lvl="1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2pPr>
            <a:lvl3pPr lvl="2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3pPr>
            <a:lvl4pPr lvl="3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4pPr>
            <a:lvl5pPr lvl="4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5pPr>
            <a:lvl6pPr lvl="5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6pPr>
            <a:lvl7pPr lvl="6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7pPr>
            <a:lvl8pPr lvl="7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8pPr>
            <a:lvl9pPr lvl="8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9pPr>
          </a:lstStyle>
          <a:p/>
        </p:txBody>
      </p:sp>
      <p:sp>
        <p:nvSpPr>
          <p:cNvPr id="124" name="Google Shape;124;p32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33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" name="Google Shape;127;p33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1pPr>
            <a:lvl2pPr lvl="1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2pPr>
            <a:lvl3pPr lvl="2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3pPr>
            <a:lvl4pPr lvl="3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4pPr>
            <a:lvl5pPr lvl="4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5pPr>
            <a:lvl6pPr lvl="5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6pPr>
            <a:lvl7pPr lvl="6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7pPr>
            <a:lvl8pPr lvl="7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8pPr>
            <a:lvl9pPr lvl="8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9pPr>
          </a:lstStyle>
          <a:p/>
        </p:txBody>
      </p:sp>
      <p:sp>
        <p:nvSpPr>
          <p:cNvPr id="128" name="Google Shape;128;p33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/>
        </p:txBody>
      </p:sp>
      <p:sp>
        <p:nvSpPr>
          <p:cNvPr id="129" name="Google Shape;129;p33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130" name="Google Shape;130;p33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34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</a:lstStyle>
          <a:p/>
        </p:txBody>
      </p:sp>
      <p:sp>
        <p:nvSpPr>
          <p:cNvPr id="133" name="Google Shape;133;p34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35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9pPr>
          </a:lstStyle>
          <a:p>
            <a:r>
              <a:t>xx%</a:t>
            </a:r>
          </a:p>
        </p:txBody>
      </p:sp>
      <p:sp>
        <p:nvSpPr>
          <p:cNvPr id="136" name="Google Shape;136;p35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 algn="ctr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137" name="Google Shape;137;p35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36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4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_rels/slideMaster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2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  <a:defRPr sz="1900">
                <a:solidFill>
                  <a:schemeClr val="dk2"/>
                </a:solidFill>
              </a:defRPr>
            </a:lvl1pPr>
            <a:lvl2pPr indent="-323850" lvl="1" marL="914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2pPr>
            <a:lvl3pPr indent="-323850" lvl="2" marL="1371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3pPr>
            <a:lvl4pPr indent="-323850" lvl="3" marL="18288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4pPr>
            <a:lvl5pPr indent="-323850" lvl="4" marL="22860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5pPr>
            <a:lvl6pPr indent="-323850" lvl="5" marL="27432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6pPr>
            <a:lvl7pPr indent="-323850" lvl="6" marL="3200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7pPr>
            <a:lvl8pPr indent="-323850" lvl="7" marL="3657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8pPr>
            <a:lvl9pPr indent="-323850" lvl="8" marL="4114800">
              <a:lnSpc>
                <a:spcPct val="115000"/>
              </a:lnSpc>
              <a:spcBef>
                <a:spcPts val="1700"/>
              </a:spcBef>
              <a:spcAft>
                <a:spcPts val="170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r">
              <a:buNone/>
              <a:defRPr sz="1100">
                <a:solidFill>
                  <a:schemeClr val="dk2"/>
                </a:solidFill>
              </a:defRPr>
            </a:lvl1pPr>
            <a:lvl2pPr lvl="1" algn="r">
              <a:buNone/>
              <a:defRPr sz="1100">
                <a:solidFill>
                  <a:schemeClr val="dk2"/>
                </a:solidFill>
              </a:defRPr>
            </a:lvl2pPr>
            <a:lvl3pPr lvl="2" algn="r">
              <a:buNone/>
              <a:defRPr sz="1100">
                <a:solidFill>
                  <a:schemeClr val="dk2"/>
                </a:solidFill>
              </a:defRPr>
            </a:lvl3pPr>
            <a:lvl4pPr lvl="3" algn="r">
              <a:buNone/>
              <a:defRPr sz="1100">
                <a:solidFill>
                  <a:schemeClr val="dk2"/>
                </a:solidFill>
              </a:defRPr>
            </a:lvl4pPr>
            <a:lvl5pPr lvl="4" algn="r">
              <a:buNone/>
              <a:defRPr sz="1100">
                <a:solidFill>
                  <a:schemeClr val="dk2"/>
                </a:solidFill>
              </a:defRPr>
            </a:lvl5pPr>
            <a:lvl6pPr lvl="5" algn="r">
              <a:buNone/>
              <a:defRPr sz="1100">
                <a:solidFill>
                  <a:schemeClr val="dk2"/>
                </a:solidFill>
              </a:defRPr>
            </a:lvl6pPr>
            <a:lvl7pPr lvl="6" algn="r">
              <a:buNone/>
              <a:defRPr sz="1100">
                <a:solidFill>
                  <a:schemeClr val="dk2"/>
                </a:solidFill>
              </a:defRPr>
            </a:lvl7pPr>
            <a:lvl8pPr lvl="7" algn="r">
              <a:buNone/>
              <a:defRPr sz="1100">
                <a:solidFill>
                  <a:schemeClr val="dk2"/>
                </a:solidFill>
              </a:defRPr>
            </a:lvl8pPr>
            <a:lvl9pPr lvl="8" algn="r">
              <a:buNone/>
              <a:defRPr sz="11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97" name="Google Shape;97;p25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  <a:defRPr sz="1900">
                <a:solidFill>
                  <a:schemeClr val="dk2"/>
                </a:solidFill>
              </a:defRPr>
            </a:lvl1pPr>
            <a:lvl2pPr indent="-323850" lvl="1" marL="914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2pPr>
            <a:lvl3pPr indent="-323850" lvl="2" marL="1371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3pPr>
            <a:lvl4pPr indent="-323850" lvl="3" marL="18288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4pPr>
            <a:lvl5pPr indent="-323850" lvl="4" marL="22860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5pPr>
            <a:lvl6pPr indent="-323850" lvl="5" marL="27432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6pPr>
            <a:lvl7pPr indent="-323850" lvl="6" marL="3200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7pPr>
            <a:lvl8pPr indent="-323850" lvl="7" marL="3657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8pPr>
            <a:lvl9pPr indent="-323850" lvl="8" marL="4114800">
              <a:lnSpc>
                <a:spcPct val="115000"/>
              </a:lnSpc>
              <a:spcBef>
                <a:spcPts val="1700"/>
              </a:spcBef>
              <a:spcAft>
                <a:spcPts val="170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98" name="Google Shape;98;p25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r">
              <a:buNone/>
              <a:defRPr sz="1100">
                <a:solidFill>
                  <a:schemeClr val="dk2"/>
                </a:solidFill>
              </a:defRPr>
            </a:lvl1pPr>
            <a:lvl2pPr lvl="1" algn="r">
              <a:buNone/>
              <a:defRPr sz="1100">
                <a:solidFill>
                  <a:schemeClr val="dk2"/>
                </a:solidFill>
              </a:defRPr>
            </a:lvl2pPr>
            <a:lvl3pPr lvl="2" algn="r">
              <a:buNone/>
              <a:defRPr sz="1100">
                <a:solidFill>
                  <a:schemeClr val="dk2"/>
                </a:solidFill>
              </a:defRPr>
            </a:lvl3pPr>
            <a:lvl4pPr lvl="3" algn="r">
              <a:buNone/>
              <a:defRPr sz="1100">
                <a:solidFill>
                  <a:schemeClr val="dk2"/>
                </a:solidFill>
              </a:defRPr>
            </a:lvl4pPr>
            <a:lvl5pPr lvl="4" algn="r">
              <a:buNone/>
              <a:defRPr sz="1100">
                <a:solidFill>
                  <a:schemeClr val="dk2"/>
                </a:solidFill>
              </a:defRPr>
            </a:lvl5pPr>
            <a:lvl6pPr lvl="5" algn="r">
              <a:buNone/>
              <a:defRPr sz="1100">
                <a:solidFill>
                  <a:schemeClr val="dk2"/>
                </a:solidFill>
              </a:defRPr>
            </a:lvl6pPr>
            <a:lvl7pPr lvl="6" algn="r">
              <a:buNone/>
              <a:defRPr sz="1100">
                <a:solidFill>
                  <a:schemeClr val="dk2"/>
                </a:solidFill>
              </a:defRPr>
            </a:lvl7pPr>
            <a:lvl8pPr lvl="7" algn="r">
              <a:buNone/>
              <a:defRPr sz="1100">
                <a:solidFill>
                  <a:schemeClr val="dk2"/>
                </a:solidFill>
              </a:defRPr>
            </a:lvl8pPr>
            <a:lvl9pPr lvl="8" algn="r">
              <a:buNone/>
              <a:defRPr sz="11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1" Type="http://schemas.openxmlformats.org/officeDocument/2006/relationships/hyperlink" Target="https://www.zinnedproject.org/news/tdih/jacobo-arbenz-guzman-deposed/" TargetMode="External"/><Relationship Id="rId10" Type="http://schemas.openxmlformats.org/officeDocument/2006/relationships/hyperlink" Target="https://www.thoughtco.com/guatemalan-civil-war-history-and-impact-4800364" TargetMode="External"/><Relationship Id="rId13" Type="http://schemas.openxmlformats.org/officeDocument/2006/relationships/hyperlink" Target="https://www.thoughtco.com/the-iranian-revolution-of-1979-195528" TargetMode="External"/><Relationship Id="rId12" Type="http://schemas.openxmlformats.org/officeDocument/2006/relationships/hyperlink" Target="http://www.inquiriesjournal.com/articles/7/causes-for-the-guatemalan-civil-war-as-seen-in-paradise-in-ashes-by-beatriz-manz" TargetMode="Externa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hyperlink" Target="https://www.thoughtco.com/what-was-the-khmer-rouge-195375" TargetMode="External"/><Relationship Id="rId9" Type="http://schemas.openxmlformats.org/officeDocument/2006/relationships/hyperlink" Target="https://www.youtube.com/watch?v=tjrvKA4w9-Y" TargetMode="External"/><Relationship Id="rId15" Type="http://schemas.openxmlformats.org/officeDocument/2006/relationships/hyperlink" Target="https://www.youtube.com/watch?v=hoFTDPtT_cY" TargetMode="External"/><Relationship Id="rId14" Type="http://schemas.openxmlformats.org/officeDocument/2006/relationships/hyperlink" Target="https://www.britannica.com/event/Iranian-Revolution/Aftermath" TargetMode="External"/><Relationship Id="rId17" Type="http://schemas.openxmlformats.org/officeDocument/2006/relationships/hyperlink" Target="https://americanarchive.org/exhibits/newshour-cold-war/nicaragua" TargetMode="External"/><Relationship Id="rId16" Type="http://schemas.openxmlformats.org/officeDocument/2006/relationships/hyperlink" Target="https://www.thoughtco.com/nicaraguan-revolution-4777782" TargetMode="External"/><Relationship Id="rId5" Type="http://schemas.openxmlformats.org/officeDocument/2006/relationships/hyperlink" Target="https://www.history.com/articles/the-khmer-rouge" TargetMode="External"/><Relationship Id="rId6" Type="http://schemas.openxmlformats.org/officeDocument/2006/relationships/hyperlink" Target="https://www.youtube.com/watch?v=8_TYFfkc_1U" TargetMode="External"/><Relationship Id="rId18" Type="http://schemas.openxmlformats.org/officeDocument/2006/relationships/hyperlink" Target="https://www.youtube.com/watch?v=9aTNtOQVxJg" TargetMode="External"/><Relationship Id="rId7" Type="http://schemas.openxmlformats.org/officeDocument/2006/relationships/hyperlink" Target="https://www.thoughtco.com/the-cuban-revolution-2136372" TargetMode="External"/><Relationship Id="rId8" Type="http://schemas.openxmlformats.org/officeDocument/2006/relationships/hyperlink" Target="https://www.youtube.com/watch?v=m2s0t6LkMxU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Relationship Id="rId5" Type="http://schemas.openxmlformats.org/officeDocument/2006/relationships/image" Target="../media/image7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37"/>
          <p:cNvSpPr txBox="1"/>
          <p:nvPr/>
        </p:nvSpPr>
        <p:spPr>
          <a:xfrm>
            <a:off x="469041" y="9465212"/>
            <a:ext cx="6834300" cy="4380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t" bIns="116050" lIns="116050" spcFirstLastPara="1" rIns="116050" wrap="square" tIns="11605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Inter SemiBold"/>
                <a:ea typeface="Inter SemiBold"/>
                <a:cs typeface="Inter SemiBold"/>
                <a:sym typeface="Inter SemiBold"/>
              </a:rPr>
              <a:t>Historical Thinking Skill:</a:t>
            </a:r>
            <a:r>
              <a:rPr lang="en" sz="1300">
                <a:latin typeface="Inter"/>
                <a:ea typeface="Inter"/>
                <a:cs typeface="Inter"/>
                <a:sym typeface="Inter"/>
              </a:rPr>
              <a:t> Historical Significance</a:t>
            </a:r>
            <a:endParaRPr sz="13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45" name="Google Shape;145;p37"/>
          <p:cNvSpPr txBox="1"/>
          <p:nvPr/>
        </p:nvSpPr>
        <p:spPr>
          <a:xfrm>
            <a:off x="0" y="0"/>
            <a:ext cx="7772400" cy="1035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Research</a:t>
            </a:r>
            <a:r>
              <a:rPr lang="en" sz="17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 Links</a:t>
            </a:r>
            <a:endParaRPr sz="17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Case Studies in Revolution</a:t>
            </a:r>
            <a:endParaRPr sz="2500">
              <a:solidFill>
                <a:schemeClr val="dk1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500">
              <a:solidFill>
                <a:schemeClr val="dk1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146" name="Google Shape;146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6272" y="230997"/>
            <a:ext cx="1056536" cy="438114"/>
          </a:xfrm>
          <a:prstGeom prst="rect">
            <a:avLst/>
          </a:prstGeom>
          <a:noFill/>
          <a:ln>
            <a:noFill/>
          </a:ln>
        </p:spPr>
      </p:pic>
      <p:sp>
        <p:nvSpPr>
          <p:cNvPr id="147" name="Google Shape;147;p37"/>
          <p:cNvSpPr txBox="1"/>
          <p:nvPr/>
        </p:nvSpPr>
        <p:spPr>
          <a:xfrm>
            <a:off x="469050" y="1444125"/>
            <a:ext cx="6834300" cy="58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Directions</a:t>
            </a:r>
            <a:r>
              <a:rPr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: Use the following links to investigate one of the Cold War Revolutions Complete the Historical Significance Graphic Organizer based on the information from the sources.</a:t>
            </a:r>
            <a:endParaRPr/>
          </a:p>
        </p:txBody>
      </p:sp>
      <p:sp>
        <p:nvSpPr>
          <p:cNvPr id="148" name="Google Shape;148;p37"/>
          <p:cNvSpPr txBox="1"/>
          <p:nvPr/>
        </p:nvSpPr>
        <p:spPr>
          <a:xfrm>
            <a:off x="338625" y="1080613"/>
            <a:ext cx="7112400" cy="36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______________________________________  Date: ________ Class: ____________________</a:t>
            </a:r>
            <a:endParaRPr b="1" sz="12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49" name="Google Shape;149;p37"/>
          <p:cNvSpPr txBox="1"/>
          <p:nvPr/>
        </p:nvSpPr>
        <p:spPr>
          <a:xfrm>
            <a:off x="573225" y="2238800"/>
            <a:ext cx="6586500" cy="684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Cambodia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Char char="-"/>
            </a:pPr>
            <a:r>
              <a:rPr lang="en" sz="1200" u="sng">
                <a:solidFill>
                  <a:schemeClr val="accent5"/>
                </a:solidFill>
                <a:latin typeface="Inter"/>
                <a:ea typeface="Inter"/>
                <a:cs typeface="Inter"/>
                <a:sym typeface="Inter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ThoughtCo Article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Char char="-"/>
            </a:pPr>
            <a:r>
              <a:rPr lang="en" sz="1200" u="sng">
                <a:solidFill>
                  <a:schemeClr val="accent5"/>
                </a:solidFill>
                <a:latin typeface="Inter"/>
                <a:ea typeface="Inter"/>
                <a:cs typeface="Inter"/>
                <a:sym typeface="Inter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History.com Article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Char char="-"/>
            </a:pPr>
            <a:r>
              <a:rPr lang="en" sz="1200" u="sng">
                <a:solidFill>
                  <a:schemeClr val="accent5"/>
                </a:solidFill>
                <a:latin typeface="Inter"/>
                <a:ea typeface="Inter"/>
                <a:cs typeface="Inter"/>
                <a:sym typeface="Inter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Ted-Ed Video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Cuba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Char char="-"/>
            </a:pPr>
            <a:r>
              <a:rPr lang="en" sz="1200" u="sng">
                <a:solidFill>
                  <a:schemeClr val="accent5"/>
                </a:solidFill>
                <a:latin typeface="Inter"/>
                <a:ea typeface="Inter"/>
                <a:cs typeface="Inter"/>
                <a:sym typeface="Inter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ThoughtCo Article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Char char="-"/>
            </a:pPr>
            <a:r>
              <a:rPr lang="en" sz="1200" u="sng">
                <a:solidFill>
                  <a:schemeClr val="accent5"/>
                </a:solidFill>
                <a:latin typeface="Inter"/>
                <a:ea typeface="Inter"/>
                <a:cs typeface="Inter"/>
                <a:sym typeface="Inter"/>
                <a:hlinkClick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AP Archive Video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Char char="-"/>
            </a:pPr>
            <a:r>
              <a:rPr lang="en" sz="1200" u="sng">
                <a:solidFill>
                  <a:schemeClr val="accent5"/>
                </a:solidFill>
                <a:latin typeface="Inter"/>
                <a:ea typeface="Inter"/>
                <a:cs typeface="Inter"/>
                <a:sym typeface="Inter"/>
                <a:hlinkClick r:id="rId9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Ted-Ed Video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Guatemala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Char char="-"/>
            </a:pPr>
            <a:r>
              <a:rPr lang="en" sz="1200" u="sng">
                <a:solidFill>
                  <a:schemeClr val="accent5"/>
                </a:solidFill>
                <a:latin typeface="Inter"/>
                <a:ea typeface="Inter"/>
                <a:cs typeface="Inter"/>
                <a:sym typeface="Inter"/>
                <a:hlinkClick r:id="rId10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ThoughtCo Article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Char char="-"/>
            </a:pPr>
            <a:r>
              <a:rPr lang="en" sz="1200" u="sng">
                <a:solidFill>
                  <a:schemeClr val="accent5"/>
                </a:solidFill>
                <a:latin typeface="Inter"/>
                <a:ea typeface="Inter"/>
                <a:cs typeface="Inter"/>
                <a:sym typeface="Inter"/>
                <a:hlinkClick r:id="rId11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Zinn Education Project Article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Char char="-"/>
            </a:pPr>
            <a:r>
              <a:rPr lang="en" sz="1200" u="sng">
                <a:solidFill>
                  <a:schemeClr val="accent5"/>
                </a:solidFill>
                <a:latin typeface="Inter"/>
                <a:ea typeface="Inter"/>
                <a:cs typeface="Inter"/>
                <a:sym typeface="Inter"/>
                <a:hlinkClick r:id="rId1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Inquiries Journal Article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Iran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Char char="-"/>
            </a:pPr>
            <a:r>
              <a:rPr lang="en" sz="1200" u="sng">
                <a:solidFill>
                  <a:schemeClr val="accent5"/>
                </a:solidFill>
                <a:latin typeface="Inter"/>
                <a:ea typeface="Inter"/>
                <a:cs typeface="Inter"/>
                <a:sym typeface="Inter"/>
                <a:hlinkClick r:id="rId1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ThoughtCo Article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Char char="-"/>
            </a:pPr>
            <a:r>
              <a:rPr lang="en" sz="1200" u="sng">
                <a:solidFill>
                  <a:schemeClr val="accent5"/>
                </a:solidFill>
                <a:latin typeface="Inter"/>
                <a:ea typeface="Inter"/>
                <a:cs typeface="Inter"/>
                <a:sym typeface="Inter"/>
                <a:hlinkClick r:id="rId1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Britannica Article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Char char="-"/>
            </a:pPr>
            <a:r>
              <a:rPr lang="en" sz="1200" u="sng">
                <a:solidFill>
                  <a:schemeClr val="accent5"/>
                </a:solidFill>
                <a:latin typeface="Inter"/>
                <a:ea typeface="Inter"/>
                <a:cs typeface="Inter"/>
                <a:sym typeface="Inter"/>
                <a:hlinkClick r:id="rId1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ABCNews Video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Nicaragua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Char char="-"/>
            </a:pPr>
            <a:r>
              <a:rPr lang="en" sz="1200" u="sng">
                <a:solidFill>
                  <a:schemeClr val="hlink"/>
                </a:solidFill>
                <a:latin typeface="Inter"/>
                <a:ea typeface="Inter"/>
                <a:cs typeface="Inter"/>
                <a:sym typeface="Inter"/>
                <a:hlinkClick r:id="rId16"/>
              </a:rPr>
              <a:t>ThoughtCo Article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Char char="-"/>
            </a:pPr>
            <a:r>
              <a:rPr lang="en" sz="1200" u="sng">
                <a:solidFill>
                  <a:schemeClr val="hlink"/>
                </a:solidFill>
                <a:latin typeface="Inter"/>
                <a:ea typeface="Inter"/>
                <a:cs typeface="Inter"/>
                <a:sym typeface="Inter"/>
                <a:hlinkClick r:id="rId17"/>
              </a:rPr>
              <a:t>American Archive Article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Char char="-"/>
            </a:pPr>
            <a:r>
              <a:rPr lang="en" sz="1200" u="sng">
                <a:solidFill>
                  <a:schemeClr val="hlink"/>
                </a:solidFill>
                <a:latin typeface="Inter"/>
                <a:ea typeface="Inter"/>
                <a:cs typeface="Inter"/>
                <a:sym typeface="Inter"/>
                <a:hlinkClick r:id="rId18"/>
              </a:rPr>
              <a:t>Watson Institute for International and Public Affairs Video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38"/>
          <p:cNvSpPr txBox="1"/>
          <p:nvPr/>
        </p:nvSpPr>
        <p:spPr>
          <a:xfrm>
            <a:off x="0" y="0"/>
            <a:ext cx="7772400" cy="9198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Historical Thinking Skill Graphic Organizer: </a:t>
            </a:r>
            <a:endParaRPr sz="17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Historical Significance</a:t>
            </a:r>
            <a:endParaRPr sz="25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</p:txBody>
      </p:sp>
      <p:sp>
        <p:nvSpPr>
          <p:cNvPr id="155" name="Google Shape;155;p38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©2024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156" name="Google Shape;156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p38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158" name="Google Shape;158;p3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6272" y="230997"/>
            <a:ext cx="1056536" cy="438114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Google Shape;159;p38"/>
          <p:cNvSpPr txBox="1"/>
          <p:nvPr/>
        </p:nvSpPr>
        <p:spPr>
          <a:xfrm>
            <a:off x="3005680" y="2616900"/>
            <a:ext cx="1708200" cy="424200"/>
          </a:xfrm>
          <a:prstGeom prst="rect">
            <a:avLst/>
          </a:prstGeom>
          <a:noFill/>
          <a:ln>
            <a:noFill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Inter"/>
                <a:ea typeface="Inter"/>
                <a:cs typeface="Inter"/>
                <a:sym typeface="Inter"/>
              </a:rPr>
              <a:t>Historical Topic</a:t>
            </a:r>
            <a:endParaRPr sz="1500">
              <a:latin typeface="Inter"/>
              <a:ea typeface="Inter"/>
              <a:cs typeface="Inter"/>
              <a:sym typeface="Inter"/>
            </a:endParaRPr>
          </a:p>
        </p:txBody>
      </p:sp>
      <p:cxnSp>
        <p:nvCxnSpPr>
          <p:cNvPr id="160" name="Google Shape;160;p38"/>
          <p:cNvCxnSpPr>
            <a:stCxn id="161" idx="2"/>
            <a:endCxn id="162" idx="0"/>
          </p:cNvCxnSpPr>
          <p:nvPr/>
        </p:nvCxnSpPr>
        <p:spPr>
          <a:xfrm>
            <a:off x="3859845" y="3610686"/>
            <a:ext cx="2704200" cy="155040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63" name="Google Shape;163;p38"/>
          <p:cNvCxnSpPr>
            <a:stCxn id="161" idx="3"/>
            <a:endCxn id="164" idx="1"/>
          </p:cNvCxnSpPr>
          <p:nvPr/>
        </p:nvCxnSpPr>
        <p:spPr>
          <a:xfrm>
            <a:off x="4881195" y="3340236"/>
            <a:ext cx="528900" cy="20040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65" name="Google Shape;165;p38"/>
          <p:cNvSpPr txBox="1"/>
          <p:nvPr/>
        </p:nvSpPr>
        <p:spPr>
          <a:xfrm>
            <a:off x="477195" y="5161095"/>
            <a:ext cx="1478400" cy="2401200"/>
          </a:xfrm>
          <a:prstGeom prst="rect">
            <a:avLst/>
          </a:prstGeom>
          <a:noFill/>
          <a:ln cap="flat" cmpd="sng" w="9525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Quantity</a:t>
            </a:r>
            <a:r>
              <a:rPr lang="en" sz="1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: How many people were affected?</a:t>
            </a:r>
            <a:endParaRPr sz="1100"/>
          </a:p>
        </p:txBody>
      </p:sp>
      <p:sp>
        <p:nvSpPr>
          <p:cNvPr id="166" name="Google Shape;166;p38"/>
          <p:cNvSpPr txBox="1"/>
          <p:nvPr/>
        </p:nvSpPr>
        <p:spPr>
          <a:xfrm>
            <a:off x="2268690" y="5161095"/>
            <a:ext cx="1478400" cy="2401200"/>
          </a:xfrm>
          <a:prstGeom prst="rect">
            <a:avLst/>
          </a:prstGeom>
          <a:noFill/>
          <a:ln cap="flat" cmpd="sng" w="9525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Profundity</a:t>
            </a:r>
            <a:r>
              <a:rPr lang="en" sz="1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: How deeply were people’s lives affected?</a:t>
            </a:r>
            <a:endParaRPr sz="1100"/>
          </a:p>
        </p:txBody>
      </p:sp>
      <p:sp>
        <p:nvSpPr>
          <p:cNvPr id="167" name="Google Shape;167;p38"/>
          <p:cNvSpPr txBox="1"/>
          <p:nvPr/>
        </p:nvSpPr>
        <p:spPr>
          <a:xfrm>
            <a:off x="4060171" y="5161095"/>
            <a:ext cx="1478400" cy="2401200"/>
          </a:xfrm>
          <a:prstGeom prst="rect">
            <a:avLst/>
          </a:prstGeom>
          <a:noFill/>
          <a:ln cap="flat" cmpd="sng" w="9525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Durability</a:t>
            </a:r>
            <a:r>
              <a:rPr lang="en" sz="1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: For how long were people affected?</a:t>
            </a:r>
            <a:endParaRPr sz="1100"/>
          </a:p>
        </p:txBody>
      </p:sp>
      <p:sp>
        <p:nvSpPr>
          <p:cNvPr id="162" name="Google Shape;162;p38"/>
          <p:cNvSpPr txBox="1"/>
          <p:nvPr/>
        </p:nvSpPr>
        <p:spPr>
          <a:xfrm>
            <a:off x="5824891" y="5161095"/>
            <a:ext cx="1478400" cy="2401200"/>
          </a:xfrm>
          <a:prstGeom prst="rect">
            <a:avLst/>
          </a:prstGeom>
          <a:noFill/>
          <a:ln cap="flat" cmpd="sng" w="9525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Relevance</a:t>
            </a:r>
            <a:r>
              <a:rPr lang="en" sz="1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: How is this still relevant today?</a:t>
            </a:r>
            <a:endParaRPr sz="1100"/>
          </a:p>
        </p:txBody>
      </p:sp>
      <p:cxnSp>
        <p:nvCxnSpPr>
          <p:cNvPr id="168" name="Google Shape;168;p38"/>
          <p:cNvCxnSpPr>
            <a:stCxn id="161" idx="2"/>
            <a:endCxn id="165" idx="0"/>
          </p:cNvCxnSpPr>
          <p:nvPr/>
        </p:nvCxnSpPr>
        <p:spPr>
          <a:xfrm flipH="1">
            <a:off x="1216545" y="3610686"/>
            <a:ext cx="2643300" cy="155040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69" name="Google Shape;169;p38"/>
          <p:cNvCxnSpPr>
            <a:stCxn id="161" idx="2"/>
            <a:endCxn id="166" idx="0"/>
          </p:cNvCxnSpPr>
          <p:nvPr/>
        </p:nvCxnSpPr>
        <p:spPr>
          <a:xfrm flipH="1">
            <a:off x="3007845" y="3610686"/>
            <a:ext cx="852000" cy="155040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70" name="Google Shape;170;p38"/>
          <p:cNvCxnSpPr>
            <a:stCxn id="161" idx="2"/>
            <a:endCxn id="167" idx="0"/>
          </p:cNvCxnSpPr>
          <p:nvPr/>
        </p:nvCxnSpPr>
        <p:spPr>
          <a:xfrm>
            <a:off x="3859845" y="3610686"/>
            <a:ext cx="939600" cy="155040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71" name="Google Shape;171;p38"/>
          <p:cNvSpPr txBox="1"/>
          <p:nvPr/>
        </p:nvSpPr>
        <p:spPr>
          <a:xfrm>
            <a:off x="477200" y="7851800"/>
            <a:ext cx="6825900" cy="1328700"/>
          </a:xfrm>
          <a:prstGeom prst="rect">
            <a:avLst/>
          </a:prstGeom>
          <a:noFill/>
          <a:ln cap="flat" cmpd="sng" w="9525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>
                <a:latin typeface="Inter"/>
                <a:ea typeface="Inter"/>
                <a:cs typeface="Inter"/>
                <a:sym typeface="Inter"/>
              </a:rPr>
              <a:t>In a nutshell</a:t>
            </a:r>
            <a:r>
              <a:rPr lang="en" sz="1300">
                <a:latin typeface="Inter"/>
                <a:ea typeface="Inter"/>
                <a:cs typeface="Inter"/>
                <a:sym typeface="Inter"/>
              </a:rPr>
              <a:t>: ___________________ is historically significant because: __________________ </a:t>
            </a:r>
            <a:r>
              <a:rPr lang="en" sz="1300">
                <a:latin typeface="Inter"/>
                <a:ea typeface="Inter"/>
                <a:cs typeface="Inter"/>
                <a:sym typeface="Inter"/>
              </a:rPr>
              <a:t>______________________________________________________________________________________________________________________________________________________________________________</a:t>
            </a:r>
            <a:endParaRPr sz="13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64" name="Google Shape;164;p38"/>
          <p:cNvSpPr txBox="1"/>
          <p:nvPr/>
        </p:nvSpPr>
        <p:spPr>
          <a:xfrm>
            <a:off x="5409984" y="2517952"/>
            <a:ext cx="1893300" cy="20451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Who was affected?</a:t>
            </a:r>
            <a:endParaRPr sz="1600"/>
          </a:p>
        </p:txBody>
      </p:sp>
      <p:sp>
        <p:nvSpPr>
          <p:cNvPr id="172" name="Google Shape;172;p38"/>
          <p:cNvSpPr txBox="1"/>
          <p:nvPr/>
        </p:nvSpPr>
        <p:spPr>
          <a:xfrm>
            <a:off x="469731" y="1414993"/>
            <a:ext cx="1839900" cy="31479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Inter"/>
                <a:ea typeface="Inter"/>
                <a:cs typeface="Inter"/>
                <a:sym typeface="Inter"/>
              </a:rPr>
              <a:t>What are 3 examples of historical context that further demonstrate this topic’s historical significance?</a:t>
            </a:r>
            <a:endParaRPr sz="11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600">
              <a:latin typeface="Inter"/>
              <a:ea typeface="Inter"/>
              <a:cs typeface="Inter"/>
              <a:sym typeface="Inter"/>
            </a:endParaRPr>
          </a:p>
          <a:p>
            <a:pPr indent="-317500" lvl="0" marL="482600" rtl="0" algn="l">
              <a:spcBef>
                <a:spcPts val="0"/>
              </a:spcBef>
              <a:spcAft>
                <a:spcPts val="0"/>
              </a:spcAft>
              <a:buSzPts val="1200"/>
              <a:buFont typeface="Inter"/>
              <a:buAutoNum type="arabicPeriod"/>
            </a:pPr>
            <a:r>
              <a:t/>
            </a:r>
            <a:endParaRPr sz="1200">
              <a:latin typeface="Inter"/>
              <a:ea typeface="Inter"/>
              <a:cs typeface="Inter"/>
              <a:sym typeface="Inter"/>
            </a:endParaRPr>
          </a:p>
          <a:p>
            <a:pPr indent="0" lvl="0" marL="4826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Inter"/>
              <a:ea typeface="Inter"/>
              <a:cs typeface="Inter"/>
              <a:sym typeface="Inter"/>
            </a:endParaRPr>
          </a:p>
          <a:p>
            <a:pPr indent="0" lvl="0" marL="4826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Inter"/>
              <a:ea typeface="Inter"/>
              <a:cs typeface="Inter"/>
              <a:sym typeface="Inter"/>
            </a:endParaRPr>
          </a:p>
          <a:p>
            <a:pPr indent="0" lvl="0" marL="4826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Inter"/>
              <a:ea typeface="Inter"/>
              <a:cs typeface="Inter"/>
              <a:sym typeface="Inter"/>
            </a:endParaRPr>
          </a:p>
          <a:p>
            <a:pPr indent="-317500" lvl="0" marL="482600" rtl="0" algn="l">
              <a:spcBef>
                <a:spcPts val="0"/>
              </a:spcBef>
              <a:spcAft>
                <a:spcPts val="0"/>
              </a:spcAft>
              <a:buSzPts val="1200"/>
              <a:buFont typeface="Inter"/>
              <a:buAutoNum type="arabicPeriod"/>
            </a:pPr>
            <a:r>
              <a:t/>
            </a:r>
            <a:endParaRPr sz="12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Inter"/>
              <a:ea typeface="Inter"/>
              <a:cs typeface="Inter"/>
              <a:sym typeface="Inter"/>
            </a:endParaRPr>
          </a:p>
          <a:p>
            <a:pPr indent="-317500" lvl="0" marL="482600" rtl="0" algn="l">
              <a:spcBef>
                <a:spcPts val="0"/>
              </a:spcBef>
              <a:spcAft>
                <a:spcPts val="0"/>
              </a:spcAft>
              <a:buSzPts val="1200"/>
              <a:buFont typeface="Inter"/>
              <a:buAutoNum type="arabicPeriod"/>
            </a:pPr>
            <a:r>
              <a:t/>
            </a:r>
            <a:endParaRPr sz="12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73" name="Google Shape;173;p38"/>
          <p:cNvSpPr txBox="1"/>
          <p:nvPr/>
        </p:nvSpPr>
        <p:spPr>
          <a:xfrm>
            <a:off x="3378675" y="1333350"/>
            <a:ext cx="3924600" cy="71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19600" lIns="119600" spcFirstLastPara="1" rIns="119600" wrap="square" tIns="1196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300">
                <a:latin typeface="Inter"/>
                <a:ea typeface="Inter"/>
                <a:cs typeface="Inter"/>
                <a:sym typeface="Inter"/>
              </a:rPr>
              <a:t>To establish historical significance is to show that a historical event is worth remembering.</a:t>
            </a:r>
            <a:endParaRPr b="1" i="1" sz="13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61" name="Google Shape;161;p38"/>
          <p:cNvSpPr txBox="1"/>
          <p:nvPr/>
        </p:nvSpPr>
        <p:spPr>
          <a:xfrm>
            <a:off x="2838495" y="3069786"/>
            <a:ext cx="2042700" cy="5409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19600" lIns="119600" spcFirstLastPara="1" rIns="119600" wrap="square" tIns="1196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500">
              <a:latin typeface="Courier New"/>
              <a:ea typeface="Courier New"/>
              <a:cs typeface="Courier New"/>
              <a:sym typeface="Courier New"/>
            </a:endParaRPr>
          </a:p>
        </p:txBody>
      </p:sp>
      <p:pic>
        <p:nvPicPr>
          <p:cNvPr id="174" name="Google Shape;174;p3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686700" y="1278908"/>
            <a:ext cx="822875" cy="822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39"/>
          <p:cNvSpPr txBox="1"/>
          <p:nvPr/>
        </p:nvSpPr>
        <p:spPr>
          <a:xfrm>
            <a:off x="0" y="0"/>
            <a:ext cx="77724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en" sz="19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You Be the Judge: Cold War Revolutions Student Worksheet</a:t>
            </a:r>
            <a:endParaRPr sz="1900">
              <a:latin typeface="Halant"/>
              <a:ea typeface="Halant"/>
              <a:cs typeface="Halant"/>
              <a:sym typeface="Halant"/>
            </a:endParaRPr>
          </a:p>
        </p:txBody>
      </p:sp>
      <p:pic>
        <p:nvPicPr>
          <p:cNvPr id="180" name="Google Shape;180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181" name="Google Shape;181;p39"/>
          <p:cNvSpPr txBox="1"/>
          <p:nvPr/>
        </p:nvSpPr>
        <p:spPr>
          <a:xfrm>
            <a:off x="381550" y="587850"/>
            <a:ext cx="7070400" cy="83748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100" lIns="113100" spcFirstLastPara="1" rIns="113100" wrap="square" tIns="113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Directions</a:t>
            </a:r>
            <a:r>
              <a:rPr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: </a:t>
            </a:r>
            <a:r>
              <a:rPr lang="en" sz="1200">
                <a:solidFill>
                  <a:schemeClr val="dk1"/>
                </a:solidFill>
                <a:highlight>
                  <a:schemeClr val="lt1"/>
                </a:highlight>
                <a:latin typeface="Halant"/>
                <a:ea typeface="Halant"/>
                <a:cs typeface="Halant"/>
                <a:sym typeface="Halant"/>
              </a:rPr>
              <a:t>As you listen to each group, take notes on their claim and the evidence they provide.</a:t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Halant"/>
              <a:ea typeface="Halant"/>
              <a:cs typeface="Halant"/>
              <a:sym typeface="Halant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lang="en" sz="1200">
                <a:solidFill>
                  <a:schemeClr val="dk1"/>
                </a:solidFill>
                <a:highlight>
                  <a:schemeClr val="lt1"/>
                </a:highlight>
                <a:latin typeface="Inter"/>
                <a:ea typeface="Inter"/>
                <a:cs typeface="Inter"/>
                <a:sym typeface="Inter"/>
              </a:rPr>
              <a:t>Group Presentation Notes:</a:t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lang="en" sz="1200">
                <a:solidFill>
                  <a:schemeClr val="dk1"/>
                </a:solidFill>
                <a:highlight>
                  <a:schemeClr val="lt1"/>
                </a:highlight>
                <a:latin typeface="Inter"/>
                <a:ea typeface="Inter"/>
                <a:cs typeface="Inter"/>
                <a:sym typeface="Inter"/>
              </a:rPr>
              <a:t>Write three key ideas that were shared by your classmates:</a:t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-304800" lvl="0" marL="9144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Char char="●"/>
            </a:pPr>
            <a:r>
              <a:t/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-304800" lvl="0" marL="9144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Char char="●"/>
            </a:pPr>
            <a:r>
              <a:t/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-304800" lvl="0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Char char="●"/>
            </a:pPr>
            <a:r>
              <a:t/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lang="en" sz="1200">
                <a:solidFill>
                  <a:schemeClr val="dk1"/>
                </a:solidFill>
                <a:highlight>
                  <a:schemeClr val="lt1"/>
                </a:highlight>
                <a:latin typeface="Inter"/>
                <a:ea typeface="Inter"/>
                <a:cs typeface="Inter"/>
                <a:sym typeface="Inter"/>
              </a:rPr>
              <a:t>Which argument do you find most convincing? Why?</a:t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lang="en" sz="1200">
                <a:solidFill>
                  <a:schemeClr val="dk1"/>
                </a:solidFill>
                <a:highlight>
                  <a:schemeClr val="lt1"/>
                </a:highlight>
                <a:latin typeface="Inter"/>
                <a:ea typeface="Inter"/>
                <a:cs typeface="Inter"/>
                <a:sym typeface="Inter"/>
              </a:rPr>
              <a:t>What is one counterargument you might make against another group’s claim?</a:t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lang="en" sz="1200">
                <a:solidFill>
                  <a:schemeClr val="dk1"/>
                </a:solidFill>
                <a:highlight>
                  <a:schemeClr val="lt1"/>
                </a:highlight>
                <a:latin typeface="Inter"/>
                <a:ea typeface="Inter"/>
                <a:cs typeface="Inter"/>
                <a:sym typeface="Inter"/>
              </a:rPr>
              <a:t>Discuss with a partner: Which revolution do you think was the most historically significant? Why? (Consider Quantity, Profundity, Durability, &amp; Scope)</a:t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182" name="Google Shape;182;p39"/>
          <p:cNvGraphicFramePr/>
          <p:nvPr/>
        </p:nvGraphicFramePr>
        <p:xfrm>
          <a:off x="983050" y="13618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{6FA48DF1-B0BF-4480-8235-884DB0F6D280}</a:tableStyleId>
              </a:tblPr>
              <a:tblGrid>
                <a:gridCol w="1534000"/>
                <a:gridCol w="1663775"/>
                <a:gridCol w="2669625"/>
              </a:tblGrid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Group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Key Evidence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Summary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solidFill>
                      <a:srgbClr val="CCCCCC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Cambodia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Cuba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Guatemala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Iran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Nicaragua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sp>
        <p:nvSpPr>
          <p:cNvPr id="183" name="Google Shape;183;p39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84" name="Google Shape;184;p39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9" name="Google Shape;189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190" name="Google Shape;190;p40"/>
          <p:cNvSpPr txBox="1"/>
          <p:nvPr/>
        </p:nvSpPr>
        <p:spPr>
          <a:xfrm>
            <a:off x="731000" y="1807350"/>
            <a:ext cx="6310500" cy="1149000"/>
          </a:xfrm>
          <a:prstGeom prst="rect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16050" lIns="116050" spcFirstLastPara="1" rIns="116050" wrap="square" tIns="1160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8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Supporting Question</a:t>
            </a:r>
            <a:endParaRPr b="1" sz="18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"/>
              <a:buFont typeface="Arial"/>
              <a:buNone/>
            </a:pPr>
            <a:r>
              <a:rPr lang="en" sz="1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makes a revolution historically significant?</a:t>
            </a:r>
            <a:endParaRPr b="1" sz="1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91" name="Google Shape;191;p40"/>
          <p:cNvSpPr txBox="1"/>
          <p:nvPr/>
        </p:nvSpPr>
        <p:spPr>
          <a:xfrm>
            <a:off x="0" y="0"/>
            <a:ext cx="7772400" cy="16506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7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Case Studies in Revolution</a:t>
            </a:r>
            <a:endParaRPr sz="1700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“You Be the Judge” Verdict</a:t>
            </a:r>
            <a:endParaRPr sz="1500">
              <a:solidFill>
                <a:srgbClr val="000000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192" name="Google Shape;192;p4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6272" y="230997"/>
            <a:ext cx="1056536" cy="438114"/>
          </a:xfrm>
          <a:prstGeom prst="rect">
            <a:avLst/>
          </a:prstGeom>
          <a:noFill/>
          <a:ln>
            <a:noFill/>
          </a:ln>
        </p:spPr>
      </p:pic>
      <p:sp>
        <p:nvSpPr>
          <p:cNvPr id="193" name="Google Shape;193;p40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94" name="Google Shape;194;p40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95" name="Google Shape;195;p40"/>
          <p:cNvSpPr txBox="1"/>
          <p:nvPr/>
        </p:nvSpPr>
        <p:spPr>
          <a:xfrm>
            <a:off x="455300" y="3028400"/>
            <a:ext cx="6861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Directions: </a:t>
            </a:r>
            <a:r>
              <a:rPr lang="en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Answer each of the Final Verdict questions below.</a:t>
            </a:r>
            <a:endParaRPr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196" name="Google Shape;196;p40"/>
          <p:cNvSpPr txBox="1"/>
          <p:nvPr/>
        </p:nvSpPr>
        <p:spPr>
          <a:xfrm>
            <a:off x="520000" y="3529200"/>
            <a:ext cx="6861900" cy="1464300"/>
          </a:xfrm>
          <a:prstGeom prst="rect">
            <a:avLst/>
          </a:prstGeom>
          <a:noFill/>
          <a:ln cap="flat" cmpd="sng" w="9525">
            <a:solidFill>
              <a:srgbClr val="6484F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Place a      next to the revolution you believe is most historically significant. </a:t>
            </a:r>
            <a:endParaRPr i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100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⬜ Cambodia			⬜ Cuba			⬜ Guatemala</a:t>
            </a:r>
            <a:endParaRPr b="1"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       ⬜ Iran	         	⬜ Nicaragua</a:t>
            </a:r>
            <a:endParaRPr b="1"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1000"/>
              </a:spcBef>
              <a:spcAft>
                <a:spcPts val="100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97" name="Google Shape;197;p40"/>
          <p:cNvSpPr txBox="1"/>
          <p:nvPr/>
        </p:nvSpPr>
        <p:spPr>
          <a:xfrm>
            <a:off x="520000" y="5139775"/>
            <a:ext cx="6861900" cy="1610400"/>
          </a:xfrm>
          <a:prstGeom prst="rect">
            <a:avLst/>
          </a:prstGeom>
          <a:noFill/>
          <a:ln cap="flat" cmpd="sng" w="9525">
            <a:solidFill>
              <a:srgbClr val="F1AF4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 startAt="2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Explain why you made your choice. What evidence convinced you the most?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accen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1000"/>
              </a:spcBef>
              <a:spcAft>
                <a:spcPts val="100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98" name="Google Shape;198;p40"/>
          <p:cNvSpPr txBox="1"/>
          <p:nvPr/>
        </p:nvSpPr>
        <p:spPr>
          <a:xfrm>
            <a:off x="520000" y="6896450"/>
            <a:ext cx="6861900" cy="1994700"/>
          </a:xfrm>
          <a:prstGeom prst="rect">
            <a:avLst/>
          </a:prstGeom>
          <a:noFill/>
          <a:ln cap="flat" cmpd="sng" w="9525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 startAt="3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Did Quantity, Profundity, Durability, or Relevance have the largest impact on your decision?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accen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1000"/>
              </a:spcBef>
              <a:spcAft>
                <a:spcPts val="100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99" name="Google Shape;199;p40"/>
          <p:cNvSpPr/>
          <p:nvPr/>
        </p:nvSpPr>
        <p:spPr>
          <a:xfrm>
            <a:off x="1601775" y="3606300"/>
            <a:ext cx="224700" cy="236400"/>
          </a:xfrm>
          <a:prstGeom prst="mathMultiply">
            <a:avLst>
              <a:gd fmla="val 23520" name="adj1"/>
            </a:avLst>
          </a:prstGeom>
          <a:solidFill>
            <a:srgbClr val="E95C3D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E95C3D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F1AF4B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