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embeddedFontLst>
    <p:embeddedFont>
      <p:font typeface="Halant"/>
      <p:bold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337b4674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3337b46747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37b467472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337b467472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37f3ef4cd2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337f3ef4cd2_0_1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37f3ef4cd2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337f3ef4cd2_0_2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38954d3d89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338954d3d89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38954d3d8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338954d3d8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38954d3d89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338954d3d89_0_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1">
  <p:cSld name="SECTION_HEADER_1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7" name="Google Shape;127;p25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8" name="Google Shape;128;p25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22850" lIns="45725" spcFirstLastPara="1" rIns="45725" wrap="square" tIns="228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4.png"/><Relationship Id="rId5" Type="http://schemas.openxmlformats.org/officeDocument/2006/relationships/image" Target="../media/image1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5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26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5" name="Google Shape;135;p26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6" name="Google Shape;136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7" name="Google Shape;137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8" name="Google Shape;138;p26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9" name="Google Shape;139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40" name="Google Shape;140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1" name="Google Shape;141;p26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42" name="Google Shape;142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43" name="Google Shape;143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44" name="Google Shape;144;p26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5" name="Google Shape;145;p26"/>
          <p:cNvSpPr txBox="1"/>
          <p:nvPr/>
        </p:nvSpPr>
        <p:spPr>
          <a:xfrm>
            <a:off x="2514001" y="2956517"/>
            <a:ext cx="6312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9: Cold War &amp; Global Transformations</a:t>
            </a:r>
            <a:endParaRPr sz="700"/>
          </a:p>
        </p:txBody>
      </p:sp>
      <p:sp>
        <p:nvSpPr>
          <p:cNvPr id="146" name="Google Shape;146;p26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7" name="Google Shape;147;p26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148" name="Google Shape;148;p26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9" name="Google Shape;149;p26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0" name="Google Shape;150;p26"/>
          <p:cNvSpPr txBox="1"/>
          <p:nvPr/>
        </p:nvSpPr>
        <p:spPr>
          <a:xfrm>
            <a:off x="2218057" y="1294227"/>
            <a:ext cx="7040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CASE STUDIES IN REVOLUTION</a:t>
            </a:r>
            <a:endParaRPr sz="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7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makes a revolution historically significant?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6" name="Google Shape;156;p2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7" name="Google Shape;157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8" name="Google Shape;158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9" name="Google Shape;159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0" name="Google Shape;160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1" name="Google Shape;161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62" name="Google Shape;162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3" name="Google Shape;163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4" name="Google Shape;164;p27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65" name="Google Shape;165;p2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6" name="Google Shape;166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7" name="Google Shape;167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9" name="Google Shape;169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70" name="Google Shape;170;p2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6" name="Google Shape;176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7" name="Google Shape;177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8" name="Google Shape;178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9" name="Google Shape;179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0" name="Google Shape;180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81" name="Google Shape;181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2" name="Google Shape;182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3" name="Google Shape;183;p2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4" name="Google Shape;184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5" name="Google Shape;185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7" name="Google Shape;187;p2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88" name="Google Shape;188;p2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9" name="Google Shape;189;p28"/>
          <p:cNvSpPr txBox="1"/>
          <p:nvPr/>
        </p:nvSpPr>
        <p:spPr>
          <a:xfrm>
            <a:off x="292613" y="1530350"/>
            <a:ext cx="3277500" cy="14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58025" lIns="58025" spcFirstLastPara="1" rIns="58025" wrap="square" tIns="58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Historical Significance</a:t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and exploring the reasons why historical people, places, events, or ideas are worth remembering; that is, their historical significance.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0" name="Google Shape;190;p28"/>
          <p:cNvSpPr txBox="1"/>
          <p:nvPr/>
        </p:nvSpPr>
        <p:spPr>
          <a:xfrm>
            <a:off x="1689175" y="766396"/>
            <a:ext cx="576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this lesson, you will be investigating sources to help you determine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most historical significance of a Cold War Revolution</a:t>
            </a:r>
            <a:endParaRPr sz="1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1" name="Google Shape;191;p28"/>
          <p:cNvSpPr txBox="1"/>
          <p:nvPr/>
        </p:nvSpPr>
        <p:spPr>
          <a:xfrm>
            <a:off x="1610563" y="150800"/>
            <a:ext cx="5922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“YOU BE THE JUDGE”</a:t>
            </a:r>
            <a:endParaRPr sz="500"/>
          </a:p>
        </p:txBody>
      </p:sp>
      <p:sp>
        <p:nvSpPr>
          <p:cNvPr id="192" name="Google Shape;192;p28"/>
          <p:cNvSpPr txBox="1"/>
          <p:nvPr/>
        </p:nvSpPr>
        <p:spPr>
          <a:xfrm>
            <a:off x="6051550" y="1530350"/>
            <a:ext cx="2705100" cy="27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will look at sources related to one of the following revolutions: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Cambodia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Cuba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Guatemala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Iran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Nicaragua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93" name="Google Shape;19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66425" y="1789750"/>
            <a:ext cx="1801900" cy="180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9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9" name="Google Shape;199;p2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00" name="Google Shape;200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1" name="Google Shape;201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3" name="Google Shape;203;p2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204" name="Google Shape;204;p29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5" name="Google Shape;205;p2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06" name="Google Shape;206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7" name="Google Shape;207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8" name="Google Shape;208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9" name="Google Shape;209;p2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10" name="Google Shape;210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1" name="Google Shape;211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12" name="Google Shape;212;p29"/>
          <p:cNvSpPr txBox="1"/>
          <p:nvPr/>
        </p:nvSpPr>
        <p:spPr>
          <a:xfrm>
            <a:off x="1428288" y="138450"/>
            <a:ext cx="62874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SIGNIFICANCE</a:t>
            </a:r>
            <a:endParaRPr b="1" sz="3000" u="sng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13" name="Google Shape;213;p29"/>
          <p:cNvSpPr/>
          <p:nvPr/>
        </p:nvSpPr>
        <p:spPr>
          <a:xfrm>
            <a:off x="262700" y="1457850"/>
            <a:ext cx="8448300" cy="3103200"/>
          </a:xfrm>
          <a:prstGeom prst="rect">
            <a:avLst/>
          </a:prstGeom>
          <a:solidFill>
            <a:srgbClr val="38E0A4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When evaluating HISTORICAL SIGNIFICANCE it is important to consider: 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Quantity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Historical significance increases when an event, idea, or person impacts a large number of people across regions or groups.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Profundity: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person, event, or idea is considered significant if it causes deep and meaningful change in how people live, think, or govern.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Durability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longer the effects of a historical moment last—whether over decades or generations—the more historically significant it is.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Relevance: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If something from the past helps us better understand current issues or challenges, its historical significance is greater.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14" name="Google Shape;21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5150" y="278313"/>
            <a:ext cx="1013275" cy="101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0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0" name="Google Shape;220;p3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21" name="Google Shape;221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2" name="Google Shape;222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" name="Google Shape;223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4" name="Google Shape;224;p3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225" name="Google Shape;225;p30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6" name="Google Shape;226;p3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27" name="Google Shape;227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8" name="Google Shape;228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9" name="Google Shape;229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0" name="Google Shape;230;p3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31" name="Google Shape;231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" name="Google Shape;232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3" name="Google Shape;233;p30"/>
          <p:cNvSpPr txBox="1"/>
          <p:nvPr/>
        </p:nvSpPr>
        <p:spPr>
          <a:xfrm>
            <a:off x="1276990" y="1333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SIGNIFICANCE</a:t>
            </a:r>
            <a:endParaRPr sz="700"/>
          </a:p>
        </p:txBody>
      </p:sp>
      <p:sp>
        <p:nvSpPr>
          <p:cNvPr id="234" name="Google Shape;234;p30"/>
          <p:cNvSpPr txBox="1"/>
          <p:nvPr/>
        </p:nvSpPr>
        <p:spPr>
          <a:xfrm>
            <a:off x="315250" y="1544900"/>
            <a:ext cx="5688300" cy="27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2032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historical topic box, fill in the revolution you looked at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three examples of historical context related to the topic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Use the links on page 1 to investigate the revolution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 you research, fill in the other boxes to detail the historical significance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After completing the research, write a summarizing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statement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that explains the significance of the revolution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35" name="Google Shape;235;p30"/>
          <p:cNvPicPr preferRelativeResize="0"/>
          <p:nvPr/>
        </p:nvPicPr>
        <p:blipFill rotWithShape="1">
          <a:blip r:embed="rId4">
            <a:alphaModFix/>
          </a:blip>
          <a:srcRect b="0" l="24298" r="24112" t="0"/>
          <a:stretch/>
        </p:blipFill>
        <p:spPr>
          <a:xfrm>
            <a:off x="6393350" y="1426350"/>
            <a:ext cx="2317548" cy="29943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1" name="Google Shape;241;p3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42" name="Google Shape;242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3" name="Google Shape;243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" name="Google Shape;244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5" name="Google Shape;245;p3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246" name="Google Shape;246;p31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7" name="Google Shape;247;p3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48" name="Google Shape;248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49" name="Google Shape;249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0" name="Google Shape;250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1" name="Google Shape;251;p3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52" name="Google Shape;252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3" name="Google Shape;253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54" name="Google Shape;254;p31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FOUR(ISH) CORNERS</a:t>
            </a:r>
            <a:endParaRPr sz="700"/>
          </a:p>
        </p:txBody>
      </p:sp>
      <p:grpSp>
        <p:nvGrpSpPr>
          <p:cNvPr id="255" name="Google Shape;255;p31"/>
          <p:cNvGrpSpPr/>
          <p:nvPr/>
        </p:nvGrpSpPr>
        <p:grpSpPr>
          <a:xfrm>
            <a:off x="7232673" y="1618036"/>
            <a:ext cx="1252283" cy="885609"/>
            <a:chOff x="5376825" y="1512437"/>
            <a:chExt cx="3094350" cy="2481394"/>
          </a:xfrm>
        </p:grpSpPr>
        <p:sp>
          <p:nvSpPr>
            <p:cNvPr id="256" name="Google Shape;256;p31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31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31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31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31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31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31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63" name="Google Shape;263;p3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4" name="Google Shape;264;p31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5" name="Google Shape;265;p31"/>
          <p:cNvSpPr txBox="1"/>
          <p:nvPr/>
        </p:nvSpPr>
        <p:spPr>
          <a:xfrm>
            <a:off x="605600" y="1158675"/>
            <a:ext cx="61059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Go to the correct corner based on the revolution you investigated.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66" name="Google Shape;266;p31" title="US His DC Project - 2025-05-19T093747.833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76900" y="1761176"/>
            <a:ext cx="4965398" cy="2793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2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2" name="Google Shape;272;p32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73" name="Google Shape;273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4" name="Google Shape;274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5" name="Google Shape;275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6" name="Google Shape;276;p32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77" name="Google Shape;277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8" name="Google Shape;278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79" name="Google Shape;279;p32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80" name="Google Shape;280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81" name="Google Shape;281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2" name="Google Shape;282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3" name="Google Shape;283;p32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84" name="Google Shape;284;p32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5" name="Google Shape;285;p32"/>
          <p:cNvSpPr txBox="1"/>
          <p:nvPr/>
        </p:nvSpPr>
        <p:spPr>
          <a:xfrm>
            <a:off x="370125" y="1299625"/>
            <a:ext cx="4872000" cy="27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Group Presentations</a:t>
            </a:r>
            <a:endParaRPr i="1" sz="15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Each small group (Revolution) will present their claim and supporting evidence.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9550" lvl="0" marL="2286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State Your Claim: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"We believe ________ is a historically significant because _________________."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955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Provide Two Key Pieces of Evidence: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Explain how each source supports the claim.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955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Anticipate Counterarguments: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Address why the other perspectives are less accurate.</a:t>
            </a:r>
            <a:endParaRPr i="1" sz="15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i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6" name="Google Shape;286;p32"/>
          <p:cNvSpPr txBox="1"/>
          <p:nvPr/>
        </p:nvSpPr>
        <p:spPr>
          <a:xfrm>
            <a:off x="1807200" y="195363"/>
            <a:ext cx="5529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“YOU BE THE JUDGE”</a:t>
            </a:r>
            <a:endParaRPr sz="500"/>
          </a:p>
        </p:txBody>
      </p:sp>
      <p:pic>
        <p:nvPicPr>
          <p:cNvPr id="287" name="Google Shape;287;p32"/>
          <p:cNvPicPr preferRelativeResize="0"/>
          <p:nvPr/>
        </p:nvPicPr>
        <p:blipFill rotWithShape="1">
          <a:blip r:embed="rId4">
            <a:alphaModFix/>
          </a:blip>
          <a:srcRect b="0" l="24434" r="24860" t="0"/>
          <a:stretch/>
        </p:blipFill>
        <p:spPr>
          <a:xfrm>
            <a:off x="5345375" y="968800"/>
            <a:ext cx="1741174" cy="228875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8" name="Google Shape;288;p32"/>
          <p:cNvPicPr preferRelativeResize="0"/>
          <p:nvPr/>
        </p:nvPicPr>
        <p:blipFill rotWithShape="1">
          <a:blip r:embed="rId5">
            <a:alphaModFix/>
          </a:blip>
          <a:srcRect b="0" l="24506" r="24321" t="0"/>
          <a:stretch/>
        </p:blipFill>
        <p:spPr>
          <a:xfrm>
            <a:off x="6846925" y="2229775"/>
            <a:ext cx="1741174" cy="226790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