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SemiBold"/>
      <p:regular r:id="rId23"/>
      <p:bold r:id="rId24"/>
      <p:italic r:id="rId25"/>
      <p:boldItalic r:id="rId26"/>
    </p:embeddedFont>
    <p:embeddedFont>
      <p:font typeface="Plus Jakarta Sans Medium"/>
      <p:regular r:id="rId27"/>
      <p:bold r:id="rId28"/>
      <p:italic r:id="rId29"/>
      <p:boldItalic r:id="rId30"/>
    </p:embeddedFont>
    <p:embeddedFont>
      <p:font typeface="Work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98E2D03-1C95-40E5-817C-55D6EA5FCD4F}">
  <a:tblStyle styleId="{198E2D03-1C95-40E5-817C-55D6EA5FCD4F}"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1A12C10-E3B3-4628-AF7E-680FFB868E26}"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SemiBold-bold.fntdata"/><Relationship Id="rId23" Type="http://schemas.openxmlformats.org/officeDocument/2006/relationships/font" Target="fonts/PlusJakartaSansSemiBold-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SemiBold-boldItalic.fntdata"/><Relationship Id="rId25" Type="http://schemas.openxmlformats.org/officeDocument/2006/relationships/font" Target="fonts/PlusJakartaSansSemiBold-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WorkSans-regular.fntdata"/><Relationship Id="rId30" Type="http://schemas.openxmlformats.org/officeDocument/2006/relationships/font" Target="fonts/PlusJakartaSansMedium-boldItalic.fntdata"/><Relationship Id="rId11" Type="http://schemas.openxmlformats.org/officeDocument/2006/relationships/slide" Target="slides/slide4.xml"/><Relationship Id="rId33" Type="http://schemas.openxmlformats.org/officeDocument/2006/relationships/font" Target="fonts/WorkSans-italic.fntdata"/><Relationship Id="rId10" Type="http://schemas.openxmlformats.org/officeDocument/2006/relationships/slide" Target="slides/slide3.xml"/><Relationship Id="rId32" Type="http://schemas.openxmlformats.org/officeDocument/2006/relationships/font" Target="fonts/WorkSans-bold.fntdata"/><Relationship Id="rId13" Type="http://schemas.openxmlformats.org/officeDocument/2006/relationships/font" Target="fonts/Halant-regular.fntdata"/><Relationship Id="rId12" Type="http://schemas.openxmlformats.org/officeDocument/2006/relationships/slide" Target="slides/slide5.xml"/><Relationship Id="rId34" Type="http://schemas.openxmlformats.org/officeDocument/2006/relationships/font" Target="fonts/WorkSans-boldItalic.fntdata"/><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ed63a578e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ed63a578e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5a92d1d49b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5a92d1d49b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5a92d1d49b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5a92d1d49b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5a92d1d49b_0_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5a92d1d49b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5a92d1d49b_0_2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35a92d1d49b_0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Cold War Revolutions</a:t>
            </a:r>
            <a:endParaRPr sz="1500">
              <a:latin typeface="Inter"/>
              <a:ea typeface="Inter"/>
              <a:cs typeface="Inter"/>
              <a:sym typeface="Inter"/>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1288" y="1877425"/>
          <a:ext cx="3000000" cy="3000000"/>
        </p:xfrm>
        <a:graphic>
          <a:graphicData uri="http://schemas.openxmlformats.org/drawingml/2006/table">
            <a:tbl>
              <a:tblPr>
                <a:noFill/>
                <a:tableStyleId>{198E2D03-1C95-40E5-817C-55D6EA5FCD4F}</a:tableStyleId>
              </a:tblPr>
              <a:tblGrid>
                <a:gridCol w="5006700"/>
                <a:gridCol w="2063125"/>
              </a:tblGrid>
              <a:tr h="716605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World War II, many regions around the world faced political instability, economic hardship, and unresolved social inequalities.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Former colonies pushed for independence, while newly established governments struggled to deliver on promises of reform. In this environment, revolutionary movements gained momentum as people sought to overthrow corrupt regimes, resist foreign influence, or address deep inequalities.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the same time, the Cold War emerged as a global power struggle between the United States and the Soviet Union. As they competed for influence across the globe, they supported opposing sides in regional conflicts. These global tensions shaped revolutions in many regions, where local demands for justice, independence, or reform were linked to broader ideological battles between capitalism and communism. </a:t>
                      </a:r>
                      <a:r>
                        <a:rPr b="1" lang="en" sz="1100">
                          <a:solidFill>
                            <a:schemeClr val="dk1"/>
                          </a:solidFill>
                          <a:latin typeface="Inter"/>
                          <a:ea typeface="Inter"/>
                          <a:cs typeface="Inter"/>
                          <a:sym typeface="Inter"/>
                        </a:rPr>
                        <a:t>(B)</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Latin America, many revolutionary movements were driven by poverty, inequality, and resentment toward foreign influence. </a:t>
                      </a: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The Cuban Revolution of 1959, led by Fidel Castro, became a symbol of resistance to U.S. imperialism and inspired other leftist groups in the region. The U.S. often responded by supporting military governments that opposed communism, leading to violent civil wars and repression in places like Guatemala, Nicaragua, El Salvador, and Chile.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Iran in 1953, the U.S. helped overthrow Prime Minister Mohammad Mossadegh after he tried to take control of Iran’s oil industry. This allowed the Shah, Iran’s monarch, to gain more power and rule with U.S. support. Over time many Iranians grew angry at the Shah’s authoritarian rule and his close ties to the West. In 1979, these frustrations exploded into a revolution. Led by religious and nationalist groups, the movement overthrew the Shah and established an Islamic Republic that rejected both U.S. influence and Soviet-style communism.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Cambodia, a communist group known as the Khmer Rouge came to power in 1975 after years of civil war. Backed in part by China, the Khmer Rouge promised to build a classless society. Instead, they carried out one of the deadliest genocides of the 20th century, killing nearly two million people. </a:t>
                      </a: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The Cambodian Revolution, while shaped by local history, was also part of the larger Cold War struggle in Southeast Asia.</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Revolutions during the Cold War were shaped by both local conditions and global ideologies. Understanding these movements requires analyzing how global tensions influenced national struggles for power, independence, and identity. </a:t>
                      </a:r>
                      <a:r>
                        <a:rPr b="1" lang="en" sz="1100">
                          <a:solidFill>
                            <a:schemeClr val="dk1"/>
                          </a:solidFill>
                          <a:latin typeface="Inter"/>
                          <a:ea typeface="Inter"/>
                          <a:cs typeface="Inter"/>
                          <a:sym typeface="Inter"/>
                        </a:rPr>
                        <a:t>(F)</a:t>
                      </a:r>
                      <a:endParaRPr b="1"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Why did revolutionary movements grow stronger after WW2?</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How did the Cold War influence global revolutions?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Why did some people supported revolutionary movements in Latin America?</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What was the result of the establishment of the Islamic Republic in Iran?</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happened after the Khmer Rouge came to </a:t>
                      </a:r>
                      <a:r>
                        <a:rPr lang="en" sz="1100">
                          <a:solidFill>
                            <a:schemeClr val="dk1"/>
                          </a:solidFill>
                          <a:latin typeface="Inter"/>
                          <a:ea typeface="Inter"/>
                          <a:cs typeface="Inter"/>
                          <a:sym typeface="Inter"/>
                        </a:rPr>
                        <a:t>power</a:t>
                      </a:r>
                      <a:r>
                        <a:rPr lang="en" sz="1100">
                          <a:solidFill>
                            <a:schemeClr val="dk1"/>
                          </a:solidFill>
                          <a:latin typeface="Inter"/>
                          <a:ea typeface="Inter"/>
                          <a:cs typeface="Inter"/>
                          <a:sym typeface="Inter"/>
                        </a:rPr>
                        <a:t> in Cambodia?</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F.</a:t>
                      </a:r>
                      <a:r>
                        <a:rPr lang="en" sz="1100">
                          <a:solidFill>
                            <a:schemeClr val="dk1"/>
                          </a:solidFill>
                          <a:latin typeface="Inter"/>
                          <a:ea typeface="Inter"/>
                          <a:cs typeface="Inter"/>
                          <a:sym typeface="Inter"/>
                        </a:rPr>
                        <a:t> W</a:t>
                      </a:r>
                      <a:r>
                        <a:rPr lang="en" sz="1100">
                          <a:solidFill>
                            <a:schemeClr val="dk1"/>
                          </a:solidFill>
                          <a:latin typeface="Inter"/>
                          <a:ea typeface="Inter"/>
                          <a:cs typeface="Inter"/>
                          <a:sym typeface="Inter"/>
                        </a:rPr>
                        <a:t>hy is it important to understand both local and global influences?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104" name="Google Shape;104;p25"/>
          <p:cNvPicPr preferRelativeResize="0"/>
          <p:nvPr/>
        </p:nvPicPr>
        <p:blipFill>
          <a:blip r:embed="rId4">
            <a:alphaModFix/>
          </a:blip>
          <a:stretch>
            <a:fillRect/>
          </a:stretch>
        </p:blipFill>
        <p:spPr>
          <a:xfrm>
            <a:off x="657232" y="896475"/>
            <a:ext cx="912469" cy="898300"/>
          </a:xfrm>
          <a:prstGeom prst="rect">
            <a:avLst/>
          </a:prstGeom>
          <a:noFill/>
          <a:ln>
            <a:noFill/>
          </a:ln>
        </p:spPr>
      </p:pic>
      <p:sp>
        <p:nvSpPr>
          <p:cNvPr id="105" name="Google Shape;105;p25"/>
          <p:cNvSpPr txBox="1"/>
          <p:nvPr/>
        </p:nvSpPr>
        <p:spPr>
          <a:xfrm>
            <a:off x="1569700" y="851875"/>
            <a:ext cx="5851500" cy="1080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Contextualization &amp; Sourcing</a:t>
            </a:r>
            <a:endParaRPr b="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sp>
        <p:nvSpPr>
          <p:cNvPr id="106" name="Google Shape;106;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Pāyandeh Bādā Irān</a:t>
            </a:r>
            <a:endParaRPr sz="2500">
              <a:solidFill>
                <a:schemeClr val="dk1"/>
              </a:solidFill>
              <a:latin typeface="Plus Jakarta Sans Medium"/>
              <a:ea typeface="Plus Jakarta Sans Medium"/>
              <a:cs typeface="Plus Jakarta Sans Medium"/>
              <a:sym typeface="Plus Jakarta Sans Medium"/>
            </a:endParaRPr>
          </a:p>
        </p:txBody>
      </p:sp>
      <p:pic>
        <p:nvPicPr>
          <p:cNvPr id="112" name="Google Shape;112;p2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13" name="Google Shape;113;p26"/>
          <p:cNvGraphicFramePr/>
          <p:nvPr/>
        </p:nvGraphicFramePr>
        <p:xfrm>
          <a:off x="987899" y="2128304"/>
          <a:ext cx="3000000" cy="3000000"/>
        </p:xfrm>
        <a:graphic>
          <a:graphicData uri="http://schemas.openxmlformats.org/drawingml/2006/table">
            <a:tbl>
              <a:tblPr>
                <a:noFill/>
                <a:tableStyleId>{01A12C10-E3B3-4628-AF7E-680FFB868E26}</a:tableStyleId>
              </a:tblPr>
              <a:tblGrid>
                <a:gridCol w="5796525"/>
              </a:tblGrid>
              <a:tr h="768825">
                <a:tc>
                  <a:txBody>
                    <a:bodyPr/>
                    <a:lstStyle/>
                    <a:p>
                      <a:pPr indent="0" lvl="0" marL="0" rtl="0" algn="l">
                        <a:spcBef>
                          <a:spcPts val="0"/>
                        </a:spcBef>
                        <a:spcAft>
                          <a:spcPts val="0"/>
                        </a:spcAft>
                        <a:buClr>
                          <a:srgbClr val="000000"/>
                        </a:buClr>
                        <a:buSzPts val="1200"/>
                        <a:buFont typeface="Arial"/>
                        <a:buNone/>
                      </a:pPr>
                      <a:r>
                        <a:rPr lang="en">
                          <a:solidFill>
                            <a:srgbClr val="000000"/>
                          </a:solidFill>
                          <a:latin typeface="Halant"/>
                          <a:ea typeface="Halant"/>
                          <a:cs typeface="Halant"/>
                          <a:sym typeface="Halant"/>
                        </a:rPr>
                        <a:t>Source: Lyrics by Abolghase</a:t>
                      </a:r>
                      <a:r>
                        <a:rPr lang="en">
                          <a:latin typeface="Halant"/>
                          <a:ea typeface="Halant"/>
                          <a:cs typeface="Halant"/>
                          <a:sym typeface="Halant"/>
                        </a:rPr>
                        <a:t>m Halat, Music by Mohammad Biglaripur, “English Translation of </a:t>
                      </a:r>
                      <a:r>
                        <a:rPr lang="en">
                          <a:solidFill>
                            <a:srgbClr val="202122"/>
                          </a:solidFill>
                          <a:latin typeface="Halant"/>
                          <a:ea typeface="Halant"/>
                          <a:cs typeface="Halant"/>
                          <a:sym typeface="Halant"/>
                        </a:rPr>
                        <a:t>Pāyandeh Bādā Irān,</a:t>
                      </a:r>
                      <a:r>
                        <a:rPr lang="en">
                          <a:solidFill>
                            <a:srgbClr val="202122"/>
                          </a:solidFill>
                          <a:highlight>
                            <a:srgbClr val="FFFFFF"/>
                          </a:highlight>
                          <a:latin typeface="Halant"/>
                          <a:ea typeface="Halant"/>
                          <a:cs typeface="Halant"/>
                          <a:sym typeface="Halant"/>
                        </a:rPr>
                        <a:t>” March 24, 1980.</a:t>
                      </a:r>
                      <a:endParaRPr>
                        <a:solidFill>
                          <a:srgbClr val="000000"/>
                        </a:solidFill>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200">
                        <a:solidFill>
                          <a:srgbClr val="000000"/>
                        </a:solidFill>
                        <a:latin typeface="Work Sans"/>
                        <a:ea typeface="Work Sans"/>
                        <a:cs typeface="Work Sans"/>
                        <a:sym typeface="Work Sans"/>
                      </a:endParaRPr>
                    </a:p>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Note: “Pāyandeh Bādā Irān” (“May Iran Be Eternal”) was adopted as Iran’s national anthem after the 1979 Iranian Revolution, which overthrew the Western-backed Shah and established an Islamic Republic led by Ayatollah Khomeini. </a:t>
                      </a:r>
                      <a:endParaRPr sz="1200">
                        <a:solidFill>
                          <a:srgbClr val="000000"/>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78375">
                <a:tc>
                  <a:txBody>
                    <a:bodyPr/>
                    <a:lstStyle/>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The Islamic Republic has been established,</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Giving us the Faith and the World.</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Through the Iranian Revolution</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The palace of oppression has been overturned.</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Our future's image is the role of our desire.</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Our enduring power is our faith and unity.</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Our helper is the hand of Allah.</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He is our guide in this battle.</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Chorus:</a:t>
                      </a:r>
                      <a:endParaRPr b="1">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Under the shadow of the Quran</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Be forever, an eternal Iran!</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Freedom, like flowers in our soil</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Blossomed with our pure blood</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Iran sends with this anthem</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Salute to the warriors of the fatherland</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Our Republic's religion is our supporter and shelter</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Profit of our bravery is our freedom and welfare</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The dark night of adversity has passed</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The sun of our fortune has begun glowing</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b="1" lang="en">
                          <a:solidFill>
                            <a:schemeClr val="dk1"/>
                          </a:solidFill>
                          <a:latin typeface="Inter"/>
                          <a:ea typeface="Inter"/>
                          <a:cs typeface="Inter"/>
                          <a:sym typeface="Inter"/>
                        </a:rPr>
                        <a:t>Chorus</a:t>
                      </a:r>
                      <a:endParaRPr>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7" name="Shape 117"/>
        <p:cNvGrpSpPr/>
        <p:nvPr/>
      </p:nvGrpSpPr>
      <p:grpSpPr>
        <a:xfrm>
          <a:off x="0" y="0"/>
          <a:ext cx="0" cy="0"/>
          <a:chOff x="0" y="0"/>
          <a:chExt cx="0" cy="0"/>
        </a:xfrm>
      </p:grpSpPr>
      <p:sp>
        <p:nvSpPr>
          <p:cNvPr id="118" name="Google Shape;118;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19" name="Google Shape;119;p27"/>
          <p:cNvGraphicFramePr/>
          <p:nvPr/>
        </p:nvGraphicFramePr>
        <p:xfrm>
          <a:off x="472467" y="761202"/>
          <a:ext cx="3000000" cy="3000000"/>
        </p:xfrm>
        <a:graphic>
          <a:graphicData uri="http://schemas.openxmlformats.org/drawingml/2006/table">
            <a:tbl>
              <a:tblPr>
                <a:noFill/>
                <a:tableStyleId>{01A12C10-E3B3-4628-AF7E-680FFB868E26}</a:tableStyleId>
              </a:tblPr>
              <a:tblGrid>
                <a:gridCol w="2043725"/>
                <a:gridCol w="251020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20" name="Google Shape;120;p27"/>
          <p:cNvGraphicFramePr/>
          <p:nvPr/>
        </p:nvGraphicFramePr>
        <p:xfrm>
          <a:off x="561691" y="4938267"/>
          <a:ext cx="3000000" cy="3000000"/>
        </p:xfrm>
        <a:graphic>
          <a:graphicData uri="http://schemas.openxmlformats.org/drawingml/2006/table">
            <a:tbl>
              <a:tblPr>
                <a:noFill/>
                <a:tableStyleId>{01A12C10-E3B3-4628-AF7E-680FFB868E26}</a:tableStyleId>
              </a:tblPr>
              <a:tblGrid>
                <a:gridCol w="1839725"/>
              </a:tblGrid>
              <a:tr h="608075">
                <a:tc>
                  <a:txBody>
                    <a:bodyPr/>
                    <a:lstStyle/>
                    <a:p>
                      <a:pPr indent="0" lvl="0" marL="0" rtl="0" algn="ctr">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21" name="Google Shape;12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2" name="Google Shape;12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7" name="Shape 127"/>
        <p:cNvGrpSpPr/>
        <p:nvPr/>
      </p:nvGrpSpPr>
      <p:grpSpPr>
        <a:xfrm>
          <a:off x="0" y="0"/>
          <a:ext cx="0" cy="0"/>
          <a:chOff x="0" y="0"/>
          <a:chExt cx="0" cy="0"/>
        </a:xfrm>
      </p:grpSpPr>
      <p:sp>
        <p:nvSpPr>
          <p:cNvPr id="128" name="Google Shape;128;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Cold War Revolutions (Exemplar)</a:t>
            </a:r>
            <a:endParaRPr sz="1500">
              <a:latin typeface="Inter"/>
              <a:ea typeface="Inter"/>
              <a:cs typeface="Inter"/>
              <a:sym typeface="Inter"/>
            </a:endParaRPr>
          </a:p>
        </p:txBody>
      </p:sp>
      <p:pic>
        <p:nvPicPr>
          <p:cNvPr id="129" name="Google Shape;129;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0" name="Google Shape;130;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1" name="Google Shape;131;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2" name="Google Shape;132;p28"/>
          <p:cNvGraphicFramePr/>
          <p:nvPr/>
        </p:nvGraphicFramePr>
        <p:xfrm>
          <a:off x="351288" y="1877425"/>
          <a:ext cx="3000000" cy="3000000"/>
        </p:xfrm>
        <a:graphic>
          <a:graphicData uri="http://schemas.openxmlformats.org/drawingml/2006/table">
            <a:tbl>
              <a:tblPr>
                <a:noFill/>
                <a:tableStyleId>{198E2D03-1C95-40E5-817C-55D6EA5FCD4F}</a:tableStyleId>
              </a:tblPr>
              <a:tblGrid>
                <a:gridCol w="5006700"/>
                <a:gridCol w="2063125"/>
              </a:tblGrid>
              <a:tr h="716605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World War II, many regions around the world faced political instability, economic hardship, and unresolved social inequalities.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Former colonies pushed for independence, while newly established governments struggled to deliver on promises of reform. In this environment, revolutionary movements gained momentum as people sought to overthrow corrupt regimes, resist foreign influence, or address deep inequalities.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the same time, the Cold War emerged as a global power struggle between the United States and the Soviet Union. As they competed for influence across the globe, they supported opposing sides in regional conflicts. These global tensions shaped revolutions in many regions, where local demands for justice, independence, or reform were linked to broader ideological battles between capitalism and communism. </a:t>
                      </a:r>
                      <a:r>
                        <a:rPr b="1" lang="en" sz="1100">
                          <a:solidFill>
                            <a:schemeClr val="dk1"/>
                          </a:solidFill>
                          <a:latin typeface="Inter"/>
                          <a:ea typeface="Inter"/>
                          <a:cs typeface="Inter"/>
                          <a:sym typeface="Inter"/>
                        </a:rPr>
                        <a:t>(B)</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Latin America, many revolutionary movements were driven by poverty, inequality, and resentment toward foreign influence. </a:t>
                      </a: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The Cuban Revolution of 1959, led by Fidel Castro, became a symbol of resistance to U.S. imperialism and inspired other leftist groups in the region. The U.S. often responded by supporting military governments that opposed communism, leading to violent civil wars and repression in places like Guatemala, Nicaragua, El Salvador, and Chile.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Iran in 1953, the U.S. helped overthrow Prime Minister Mohammad Mossadegh after he tried to take control of Iran’s oil industry. This allowed the Shah, Iran’s monarch, to gain more power and rule with U.S. support. Over time many Iranians grew angry at the Shah’s authoritarian rule and his close ties to the West. In 1979, these frustrations exploded into a revolution. Led by religious and nationalist groups, the movement overthrew the Shah and established an Islamic Republic that rejected both U.S. influence and Soviet-style communism.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Cambodia, a communist group known as the Khmer Rouge came to power in 1975 after years of civil war. Backed in part by China, the Khmer Rouge promised to build a classless society. Instead, they carried out one of the deadliest genocides of the 20th century, killing nearly two million people. </a:t>
                      </a: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The Cambodian Revolution, while shaped by local history, was also part of the larger Cold War struggle in Southeast Asia.</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Revolutions during the Cold War were shaped by both local conditions and global ideologies. Understanding these movements requires analyzing how global tensions influenced national struggles for power, independence, and identity. </a:t>
                      </a:r>
                      <a:r>
                        <a:rPr b="1" lang="en" sz="1100">
                          <a:solidFill>
                            <a:schemeClr val="dk1"/>
                          </a:solidFill>
                          <a:latin typeface="Inter"/>
                          <a:ea typeface="Inter"/>
                          <a:cs typeface="Inter"/>
                          <a:sym typeface="Inter"/>
                        </a:rPr>
                        <a:t>(F)</a:t>
                      </a:r>
                      <a:endParaRPr b="1"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Why did revolutionary movements grow stronger after WW2?</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They faced poverty, inequality, and weak governments</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How did the Cold War influence global revolutions?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The U.S. and USSR supported opposing sides in local conflicts</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Why did some people supported revolutionary movements in Latin America?</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They were frustrated with poverty, inequality, and foreign influence</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What was the result of the establishment of the Islamic Republic in Iran?</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Iran rejected both U.S. and Soviet influence</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happened after the Khmer Rouge came to power in Cambodia?</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They caused a genocide, killing nearly 2 million people</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F.</a:t>
                      </a:r>
                      <a:r>
                        <a:rPr lang="en" sz="1100">
                          <a:solidFill>
                            <a:schemeClr val="dk1"/>
                          </a:solidFill>
                          <a:latin typeface="Inter"/>
                          <a:ea typeface="Inter"/>
                          <a:cs typeface="Inter"/>
                          <a:sym typeface="Inter"/>
                        </a:rPr>
                        <a:t> Why is it important to understand both local and global influences?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Because the revolutions were shaped by both internal problems and worldwide political tensions</a:t>
                      </a:r>
                      <a:endParaRPr b="1"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133" name="Google Shape;133;p28"/>
          <p:cNvPicPr preferRelativeResize="0"/>
          <p:nvPr/>
        </p:nvPicPr>
        <p:blipFill>
          <a:blip r:embed="rId4">
            <a:alphaModFix/>
          </a:blip>
          <a:stretch>
            <a:fillRect/>
          </a:stretch>
        </p:blipFill>
        <p:spPr>
          <a:xfrm>
            <a:off x="657232" y="896475"/>
            <a:ext cx="912469" cy="898300"/>
          </a:xfrm>
          <a:prstGeom prst="rect">
            <a:avLst/>
          </a:prstGeom>
          <a:noFill/>
          <a:ln>
            <a:noFill/>
          </a:ln>
        </p:spPr>
      </p:pic>
      <p:sp>
        <p:nvSpPr>
          <p:cNvPr id="134" name="Google Shape;134;p28"/>
          <p:cNvSpPr txBox="1"/>
          <p:nvPr/>
        </p:nvSpPr>
        <p:spPr>
          <a:xfrm>
            <a:off x="1569700" y="851875"/>
            <a:ext cx="5851500" cy="1080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Contextualization &amp; Sourcing</a:t>
            </a:r>
            <a:endParaRPr b="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sp>
        <p:nvSpPr>
          <p:cNvPr id="135" name="Google Shape;135;p28"/>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9" name="Shape 139"/>
        <p:cNvGrpSpPr/>
        <p:nvPr/>
      </p:nvGrpSpPr>
      <p:grpSpPr>
        <a:xfrm>
          <a:off x="0" y="0"/>
          <a:ext cx="0" cy="0"/>
          <a:chOff x="0" y="0"/>
          <a:chExt cx="0" cy="0"/>
        </a:xfrm>
      </p:grpSpPr>
      <p:sp>
        <p:nvSpPr>
          <p:cNvPr id="140" name="Google Shape;140;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(Exemplar)</a:t>
            </a:r>
            <a:endParaRPr sz="1500"/>
          </a:p>
        </p:txBody>
      </p:sp>
      <p:graphicFrame>
        <p:nvGraphicFramePr>
          <p:cNvPr id="141" name="Google Shape;141;p29"/>
          <p:cNvGraphicFramePr/>
          <p:nvPr/>
        </p:nvGraphicFramePr>
        <p:xfrm>
          <a:off x="472467" y="761202"/>
          <a:ext cx="3000000" cy="3000000"/>
        </p:xfrm>
        <a:graphic>
          <a:graphicData uri="http://schemas.openxmlformats.org/drawingml/2006/table">
            <a:tbl>
              <a:tblPr>
                <a:noFill/>
                <a:tableStyleId>{01A12C10-E3B3-4628-AF7E-680FFB868E26}</a:tableStyleId>
              </a:tblPr>
              <a:tblGrid>
                <a:gridCol w="2043725"/>
                <a:gridCol w="251020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Iranian people, especially those who supported or lived under the new Islamic Republic after the 1979 revolution.</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Those who opposed the Islamic Republic</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anthem was written and adopted in 1980, shortly after the 1979 revolution. The lyrics were written by Abolghasem Halat and the music by Mohammad Biglaripour.</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Iran had just undergone a major revolution that overthrew the Shah’s regime and established an Islamic Republic led by Ayatollah Khomeini.</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a:t>
                      </a:r>
                      <a:r>
                        <a:rPr b="1" lang="en" sz="1000">
                          <a:solidFill>
                            <a:srgbClr val="E95C3D"/>
                          </a:solidFill>
                          <a:latin typeface="Inter"/>
                          <a:ea typeface="Inter"/>
                          <a:cs typeface="Inter"/>
                          <a:sym typeface="Inter"/>
                        </a:rPr>
                        <a:t>o unify the people under the new regime, celebrate the revolution, and promote pride in the Islamic Republic.</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a:t>
                      </a:r>
                      <a:r>
                        <a:rPr b="1" lang="en" sz="1000">
                          <a:solidFill>
                            <a:srgbClr val="E95C3D"/>
                          </a:solidFill>
                          <a:latin typeface="Inter"/>
                          <a:ea typeface="Inter"/>
                          <a:cs typeface="Inter"/>
                          <a:sym typeface="Inter"/>
                        </a:rPr>
                        <a:t>The palace of oppression has been overturned,” which celebrates the fall of the monarchy and the new government.</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is highly supportive of the Islamic Republic and views the revolution as a positive, liberating event. They see religion, especially Islam, as central to Iran’s future.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Supporters of the revolution saw the Shah’s government as corrupt and overly influenced by the West. They would have felt excited about the future of the nation.</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b="1" lang="en" sz="1000">
                          <a:solidFill>
                            <a:srgbClr val="E95C3D"/>
                          </a:solidFill>
                          <a:latin typeface="Inter"/>
                          <a:ea typeface="Inter"/>
                          <a:cs typeface="Inter"/>
                          <a:sym typeface="Inter"/>
                        </a:rPr>
                        <a:t>It reflects the political and religious goals of the Islamic Republic.</a:t>
                      </a:r>
                      <a:br>
                        <a:rPr b="1" lang="en" sz="1000">
                          <a:solidFill>
                            <a:srgbClr val="E95C3D"/>
                          </a:solidFill>
                          <a:latin typeface="Inter"/>
                          <a:ea typeface="Inter"/>
                          <a:cs typeface="Inter"/>
                          <a:sym typeface="Inter"/>
                        </a:rPr>
                      </a:br>
                      <a:endParaRPr b="1" sz="1000">
                        <a:solidFill>
                          <a:srgbClr val="E95C3D"/>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b="1" lang="en" sz="1000">
                          <a:solidFill>
                            <a:srgbClr val="E95C3D"/>
                          </a:solidFill>
                          <a:latin typeface="Inter"/>
                          <a:ea typeface="Inter"/>
                          <a:cs typeface="Inter"/>
                          <a:sym typeface="Inter"/>
                        </a:rPr>
                        <a:t>It captures the emotional and ideological tone of the post-revolutionary period in Iran.</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Islamic Republic has been established… The palace of oppression has been overturned.” This quote captures the major political shift from monarchy to theocracy and symbolizes the rejection of foreign and secular influence in shaping Iran’s future.</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42" name="Google Shape;142;p29"/>
          <p:cNvGraphicFramePr/>
          <p:nvPr/>
        </p:nvGraphicFramePr>
        <p:xfrm>
          <a:off x="561691" y="4938267"/>
          <a:ext cx="3000000" cy="3000000"/>
        </p:xfrm>
        <a:graphic>
          <a:graphicData uri="http://schemas.openxmlformats.org/drawingml/2006/table">
            <a:tbl>
              <a:tblPr>
                <a:noFill/>
                <a:tableStyleId>{01A12C10-E3B3-4628-AF7E-680FFB868E26}</a:tableStyleId>
              </a:tblPr>
              <a:tblGrid>
                <a:gridCol w="1839725"/>
              </a:tblGrid>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Shah</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Quran</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Adversity</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43" name="Google Shape;143;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4" name="Google Shape;14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