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10287000" cx="18288000"/>
  <p:notesSz cx="6858000" cy="9144000"/>
  <p:embeddedFontLst>
    <p:embeddedFont>
      <p:font typeface="Halant"/>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Halant-bold.fntdata"/><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2f33b24a668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g2f33b24a668_0_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2f33b24a668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g2f33b24a668_0_6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4.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hyperlink" Target="http://www.youtube.com/watch?v=Rzus5nwQFPs" TargetMode="External"/><Relationship Id="rId5"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grpSp>
        <p:nvGrpSpPr>
          <p:cNvPr id="84" name="Google Shape;84;p13"/>
          <p:cNvGrpSpPr/>
          <p:nvPr/>
        </p:nvGrpSpPr>
        <p:grpSpPr>
          <a:xfrm>
            <a:off x="-31071" y="-180826"/>
            <a:ext cx="4239084" cy="10467826"/>
            <a:chOff x="0" y="-241102"/>
            <a:chExt cx="5652112" cy="13957102"/>
          </a:xfrm>
        </p:grpSpPr>
        <p:grpSp>
          <p:nvGrpSpPr>
            <p:cNvPr id="85" name="Google Shape;85;p13"/>
            <p:cNvGrpSpPr/>
            <p:nvPr/>
          </p:nvGrpSpPr>
          <p:grpSpPr>
            <a:xfrm>
              <a:off x="2826056" y="-241102"/>
              <a:ext cx="2826056" cy="13957102"/>
              <a:chOff x="0" y="-47625"/>
              <a:chExt cx="558233" cy="2756958"/>
            </a:xfrm>
          </p:grpSpPr>
          <p:sp>
            <p:nvSpPr>
              <p:cNvPr id="86" name="Google Shape;8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87" name="Google Shape;87;p13"/>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88" name="Google Shape;88;p13"/>
            <p:cNvGrpSpPr/>
            <p:nvPr/>
          </p:nvGrpSpPr>
          <p:grpSpPr>
            <a:xfrm>
              <a:off x="1413028" y="-241102"/>
              <a:ext cx="2826056" cy="13957102"/>
              <a:chOff x="0" y="-47625"/>
              <a:chExt cx="558233" cy="2756958"/>
            </a:xfrm>
          </p:grpSpPr>
          <p:sp>
            <p:nvSpPr>
              <p:cNvPr id="89" name="Google Shape;8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90" name="Google Shape;90;p13"/>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91" name="Google Shape;91;p13"/>
            <p:cNvGrpSpPr/>
            <p:nvPr/>
          </p:nvGrpSpPr>
          <p:grpSpPr>
            <a:xfrm>
              <a:off x="0" y="-241102"/>
              <a:ext cx="2826056" cy="13957102"/>
              <a:chOff x="0" y="-47625"/>
              <a:chExt cx="558233" cy="2756958"/>
            </a:xfrm>
          </p:grpSpPr>
          <p:sp>
            <p:nvSpPr>
              <p:cNvPr id="92" name="Google Shape;9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93" name="Google Shape;93;p13"/>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94" name="Google Shape;94;p13"/>
          <p:cNvSpPr txBox="1"/>
          <p:nvPr/>
        </p:nvSpPr>
        <p:spPr>
          <a:xfrm>
            <a:off x="4208013" y="2742328"/>
            <a:ext cx="14079900" cy="21648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14499">
                <a:solidFill>
                  <a:srgbClr val="231F20"/>
                </a:solidFill>
                <a:latin typeface="Halant"/>
                <a:ea typeface="Halant"/>
                <a:cs typeface="Halant"/>
                <a:sym typeface="Halant"/>
              </a:rPr>
              <a:t>“THE WALLET”</a:t>
            </a:r>
            <a:endParaRPr/>
          </a:p>
        </p:txBody>
      </p:sp>
      <p:sp>
        <p:nvSpPr>
          <p:cNvPr id="95" name="Google Shape;95;p13"/>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96" name="Google Shape;96;p13"/>
          <p:cNvSpPr txBox="1"/>
          <p:nvPr/>
        </p:nvSpPr>
        <p:spPr>
          <a:xfrm>
            <a:off x="4208025" y="4907125"/>
            <a:ext cx="14079900" cy="8829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5735" u="none" cap="none" strike="noStrike">
                <a:solidFill>
                  <a:srgbClr val="231F20"/>
                </a:solidFill>
                <a:latin typeface="Inter"/>
                <a:ea typeface="Inter"/>
                <a:cs typeface="Inter"/>
                <a:sym typeface="Inter"/>
              </a:rPr>
              <a:t>Unit </a:t>
            </a:r>
            <a:r>
              <a:rPr lang="en-US" sz="5735">
                <a:solidFill>
                  <a:srgbClr val="231F20"/>
                </a:solidFill>
                <a:latin typeface="Inter"/>
                <a:ea typeface="Inter"/>
                <a:cs typeface="Inter"/>
                <a:sym typeface="Inter"/>
              </a:rPr>
              <a:t>0:</a:t>
            </a:r>
            <a:r>
              <a:rPr b="0" i="0" lang="en-US" sz="5735" u="none" cap="none" strike="noStrike">
                <a:solidFill>
                  <a:srgbClr val="231F20"/>
                </a:solidFill>
                <a:latin typeface="Inter"/>
                <a:ea typeface="Inter"/>
                <a:cs typeface="Inter"/>
                <a:sym typeface="Inter"/>
              </a:rPr>
              <a:t> </a:t>
            </a:r>
            <a:r>
              <a:rPr lang="en-US" sz="5735">
                <a:solidFill>
                  <a:srgbClr val="231F20"/>
                </a:solidFill>
                <a:latin typeface="Inter"/>
                <a:ea typeface="Inter"/>
                <a:cs typeface="Inter"/>
                <a:sym typeface="Inter"/>
              </a:rPr>
              <a:t>Introduction to American History</a:t>
            </a:r>
            <a:endParaRPr/>
          </a:p>
        </p:txBody>
      </p:sp>
      <p:sp>
        <p:nvSpPr>
          <p:cNvPr id="97" name="Google Shape;97;p13"/>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98" name="Google Shape;98;p13"/>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99" name="Google Shape;99;p13"/>
          <p:cNvCxnSpPr/>
          <p:nvPr/>
        </p:nvCxnSpPr>
        <p:spPr>
          <a:xfrm rot="10800000">
            <a:off x="653933" y="7531"/>
            <a:ext cx="0" cy="2885400"/>
          </a:xfrm>
          <a:prstGeom prst="straightConnector1">
            <a:avLst/>
          </a:prstGeom>
          <a:noFill/>
          <a:ln cap="flat" cmpd="sng" w="114300">
            <a:solidFill>
              <a:srgbClr val="000000"/>
            </a:solidFill>
            <a:prstDash val="solid"/>
            <a:round/>
            <a:headEnd len="sm" w="sm" type="none"/>
            <a:tailEnd len="sm" w="sm" type="none"/>
          </a:ln>
        </p:spPr>
      </p:cxnSp>
      <p:cxnSp>
        <p:nvCxnSpPr>
          <p:cNvPr id="100" name="Google Shape;100;p13"/>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101" name="Google Shape;101;p13"/>
          <p:cNvSpPr txBox="1"/>
          <p:nvPr/>
        </p:nvSpPr>
        <p:spPr>
          <a:xfrm>
            <a:off x="4363399" y="9651000"/>
            <a:ext cx="4143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a:t>
            </a:r>
            <a:r>
              <a:rPr b="1" lang="en-US" sz="2700">
                <a:solidFill>
                  <a:srgbClr val="231F20"/>
                </a:solidFill>
                <a:latin typeface="Halant"/>
                <a:ea typeface="Halant"/>
                <a:cs typeface="Halant"/>
                <a:sym typeface="Halant"/>
              </a:rPr>
              <a:t>apushladyboss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4"/>
          <p:cNvSpPr txBox="1"/>
          <p:nvPr/>
        </p:nvSpPr>
        <p:spPr>
          <a:xfrm>
            <a:off x="1791340" y="4038980"/>
            <a:ext cx="14705400" cy="28167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100"/>
              <a:buFont typeface="Arial"/>
              <a:buNone/>
            </a:pPr>
            <a:r>
              <a:rPr i="1" lang="en-US" sz="6100">
                <a:solidFill>
                  <a:schemeClr val="dk1"/>
                </a:solidFill>
                <a:latin typeface="Inter"/>
                <a:ea typeface="Inter"/>
                <a:cs typeface="Inter"/>
                <a:sym typeface="Inter"/>
              </a:rPr>
              <a:t>Why do historians differ in their interpretations of the past and how can an authentic narrative be created?</a:t>
            </a:r>
            <a:endParaRPr i="1" sz="6100"/>
          </a:p>
        </p:txBody>
      </p:sp>
      <p:sp>
        <p:nvSpPr>
          <p:cNvPr id="107" name="Google Shape;107;p14"/>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08" name="Google Shape;108;p14"/>
          <p:cNvGrpSpPr/>
          <p:nvPr/>
        </p:nvGrpSpPr>
        <p:grpSpPr>
          <a:xfrm>
            <a:off x="-254016" y="9230009"/>
            <a:ext cx="18796033" cy="937061"/>
            <a:chOff x="204" y="0"/>
            <a:chExt cx="25061377" cy="1249415"/>
          </a:xfrm>
        </p:grpSpPr>
        <p:grpSp>
          <p:nvGrpSpPr>
            <p:cNvPr id="109" name="Google Shape;109;p14"/>
            <p:cNvGrpSpPr/>
            <p:nvPr/>
          </p:nvGrpSpPr>
          <p:grpSpPr>
            <a:xfrm rot="5400000">
              <a:off x="12002626" y="-11663734"/>
              <a:ext cx="1249415" cy="24576881"/>
              <a:chOff x="0" y="-38100"/>
              <a:chExt cx="246798" cy="4854693"/>
            </a:xfrm>
          </p:grpSpPr>
          <p:sp>
            <p:nvSpPr>
              <p:cNvPr id="110" name="Google Shape;110;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11" name="Google Shape;111;p14"/>
              <p:cNvSpPr txBox="1"/>
              <p:nvPr/>
            </p:nvSpPr>
            <p:spPr>
              <a:xfrm>
                <a:off x="0" y="-38100"/>
                <a:ext cx="246798" cy="4854693"/>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12" name="Google Shape;112;p14"/>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2"/>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13" name="Google Shape;113;p14"/>
            <p:cNvCxnSpPr/>
            <p:nvPr/>
          </p:nvCxnSpPr>
          <p:spPr>
            <a:xfrm>
              <a:off x="204" y="612007"/>
              <a:ext cx="9473686" cy="25400"/>
            </a:xfrm>
            <a:prstGeom prst="straightConnector1">
              <a:avLst/>
            </a:prstGeom>
            <a:noFill/>
            <a:ln cap="flat" cmpd="sng" w="152400">
              <a:solidFill>
                <a:srgbClr val="231F20"/>
              </a:solidFill>
              <a:prstDash val="solid"/>
              <a:round/>
              <a:headEnd len="sm" w="sm" type="none"/>
              <a:tailEnd len="sm" w="sm" type="none"/>
            </a:ln>
          </p:spPr>
        </p:cxnSp>
        <p:cxnSp>
          <p:nvCxnSpPr>
            <p:cNvPr id="114" name="Google Shape;114;p14"/>
            <p:cNvCxnSpPr/>
            <p:nvPr/>
          </p:nvCxnSpPr>
          <p:spPr>
            <a:xfrm>
              <a:off x="15587895" y="612007"/>
              <a:ext cx="9473686" cy="25400"/>
            </a:xfrm>
            <a:prstGeom prst="straightConnector1">
              <a:avLst/>
            </a:prstGeom>
            <a:noFill/>
            <a:ln cap="flat" cmpd="sng" w="152400">
              <a:solidFill>
                <a:srgbClr val="231F20"/>
              </a:solidFill>
              <a:prstDash val="solid"/>
              <a:round/>
              <a:headEnd len="sm" w="sm" type="none"/>
              <a:tailEnd len="sm" w="sm" type="none"/>
            </a:ln>
          </p:spPr>
        </p:cxnSp>
      </p:grpSp>
      <p:grpSp>
        <p:nvGrpSpPr>
          <p:cNvPr id="115" name="Google Shape;115;p14"/>
          <p:cNvGrpSpPr/>
          <p:nvPr/>
        </p:nvGrpSpPr>
        <p:grpSpPr>
          <a:xfrm>
            <a:off x="15859155" y="-98041"/>
            <a:ext cx="1562626" cy="1771266"/>
            <a:chOff x="0" y="-130721"/>
            <a:chExt cx="2083500" cy="2361688"/>
          </a:xfrm>
        </p:grpSpPr>
        <p:grpSp>
          <p:nvGrpSpPr>
            <p:cNvPr id="116" name="Google Shape;116;p14"/>
            <p:cNvGrpSpPr/>
            <p:nvPr/>
          </p:nvGrpSpPr>
          <p:grpSpPr>
            <a:xfrm>
              <a:off x="75599" y="-130721"/>
              <a:ext cx="1932284" cy="2361688"/>
              <a:chOff x="0" y="-47625"/>
              <a:chExt cx="703982" cy="860425"/>
            </a:xfrm>
          </p:grpSpPr>
          <p:sp>
            <p:nvSpPr>
              <p:cNvPr id="117" name="Google Shape;117;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4"/>
              <p:cNvSpPr txBox="1"/>
              <p:nvPr/>
            </p:nvSpPr>
            <p:spPr>
              <a:xfrm>
                <a:off x="0" y="-47625"/>
                <a:ext cx="703982" cy="73342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19" name="Google Shape;119;p14"/>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1</a:t>
              </a:r>
              <a:endParaRPr>
                <a:solidFill>
                  <a:schemeClr val="lt1"/>
                </a:solidFill>
              </a:endParaRPr>
            </a:p>
          </p:txBody>
        </p:sp>
      </p:grpSp>
      <p:sp>
        <p:nvSpPr>
          <p:cNvPr id="120" name="Google Shape;120;p14"/>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21" name="Google Shape;121;p14"/>
          <p:cNvSpPr txBox="1"/>
          <p:nvPr/>
        </p:nvSpPr>
        <p:spPr>
          <a:xfrm>
            <a:off x="2553980" y="20193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SUPPORTING QUESTION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15"/>
          <p:cNvSpPr txBox="1"/>
          <p:nvPr/>
        </p:nvSpPr>
        <p:spPr>
          <a:xfrm>
            <a:off x="2553980" y="8763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THE SITUATION</a:t>
            </a:r>
            <a:endParaRPr/>
          </a:p>
        </p:txBody>
      </p:sp>
      <p:sp>
        <p:nvSpPr>
          <p:cNvPr id="127" name="Google Shape;127;p15"/>
          <p:cNvSpPr txBox="1"/>
          <p:nvPr/>
        </p:nvSpPr>
        <p:spPr>
          <a:xfrm>
            <a:off x="6844825" y="2970925"/>
            <a:ext cx="8889000" cy="5907600"/>
          </a:xfrm>
          <a:prstGeom prst="rect">
            <a:avLst/>
          </a:prstGeom>
          <a:noFill/>
          <a:ln>
            <a:noFill/>
          </a:ln>
        </p:spPr>
        <p:txBody>
          <a:bodyPr anchorCtr="0" anchor="t" bIns="0" lIns="0" spcFirstLastPara="1" rIns="0" wrap="square" tIns="0">
            <a:spAutoFit/>
          </a:bodyPr>
          <a:lstStyle/>
          <a:p>
            <a:pPr indent="-342900" lvl="0" marL="342900" rtl="0" algn="ctr">
              <a:lnSpc>
                <a:spcPct val="90000"/>
              </a:lnSpc>
              <a:spcBef>
                <a:spcPts val="0"/>
              </a:spcBef>
              <a:spcAft>
                <a:spcPts val="0"/>
              </a:spcAft>
              <a:buClr>
                <a:schemeClr val="dk1"/>
              </a:buClr>
              <a:buFont typeface="Arial"/>
              <a:buNone/>
            </a:pPr>
            <a:r>
              <a:rPr i="1" lang="en-US" sz="3800">
                <a:solidFill>
                  <a:schemeClr val="dk1"/>
                </a:solidFill>
                <a:latin typeface="Inter"/>
                <a:ea typeface="Inter"/>
                <a:cs typeface="Inter"/>
                <a:sym typeface="Inter"/>
              </a:rPr>
              <a:t>It is a beautiful Saturday morning and you are walking near the U.S. Capitol. As you are walking, you find a wallet. You open it and find many things that may help you determine who is the owner of the wallet. Unfortunately, there is no ID! Use the items in the wallet as clues to create a profile of the type of person who would own that wallet.</a:t>
            </a:r>
            <a:endParaRPr i="1" sz="3800">
              <a:solidFill>
                <a:schemeClr val="dk1"/>
              </a:solidFill>
              <a:latin typeface="Inter"/>
              <a:ea typeface="Inter"/>
              <a:cs typeface="Inter"/>
              <a:sym typeface="Inter"/>
            </a:endParaRPr>
          </a:p>
          <a:p>
            <a:pPr indent="0" lvl="0" marL="0" marR="0" rtl="0" algn="l">
              <a:lnSpc>
                <a:spcPct val="140000"/>
              </a:lnSpc>
              <a:spcBef>
                <a:spcPts val="0"/>
              </a:spcBef>
              <a:spcAft>
                <a:spcPts val="0"/>
              </a:spcAft>
              <a:buNone/>
            </a:pPr>
            <a:r>
              <a:t/>
            </a:r>
            <a:endParaRPr sz="4180">
              <a:solidFill>
                <a:srgbClr val="231F20"/>
              </a:solidFill>
              <a:latin typeface="Inter"/>
              <a:ea typeface="Inter"/>
              <a:cs typeface="Inter"/>
              <a:sym typeface="Inter"/>
            </a:endParaRPr>
          </a:p>
        </p:txBody>
      </p:sp>
      <p:grpSp>
        <p:nvGrpSpPr>
          <p:cNvPr id="128" name="Google Shape;128;p15"/>
          <p:cNvGrpSpPr/>
          <p:nvPr/>
        </p:nvGrpSpPr>
        <p:grpSpPr>
          <a:xfrm>
            <a:off x="-254016" y="9230009"/>
            <a:ext cx="18796033" cy="937061"/>
            <a:chOff x="204" y="0"/>
            <a:chExt cx="25061377" cy="1249415"/>
          </a:xfrm>
        </p:grpSpPr>
        <p:grpSp>
          <p:nvGrpSpPr>
            <p:cNvPr id="129" name="Google Shape;129;p15"/>
            <p:cNvGrpSpPr/>
            <p:nvPr/>
          </p:nvGrpSpPr>
          <p:grpSpPr>
            <a:xfrm rot="5400000">
              <a:off x="12002626" y="-11663734"/>
              <a:ext cx="1249415" cy="24576881"/>
              <a:chOff x="0" y="-38100"/>
              <a:chExt cx="246798" cy="4854693"/>
            </a:xfrm>
          </p:grpSpPr>
          <p:sp>
            <p:nvSpPr>
              <p:cNvPr id="130" name="Google Shape;130;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31" name="Google Shape;131;p15"/>
              <p:cNvSpPr txBox="1"/>
              <p:nvPr/>
            </p:nvSpPr>
            <p:spPr>
              <a:xfrm>
                <a:off x="0" y="-38100"/>
                <a:ext cx="246798" cy="4854693"/>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32" name="Google Shape;132;p15"/>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2"/>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33" name="Google Shape;133;p15"/>
            <p:cNvCxnSpPr/>
            <p:nvPr/>
          </p:nvCxnSpPr>
          <p:spPr>
            <a:xfrm>
              <a:off x="204" y="612007"/>
              <a:ext cx="9473686" cy="25400"/>
            </a:xfrm>
            <a:prstGeom prst="straightConnector1">
              <a:avLst/>
            </a:prstGeom>
            <a:noFill/>
            <a:ln cap="flat" cmpd="sng" w="152400">
              <a:solidFill>
                <a:srgbClr val="231F20"/>
              </a:solidFill>
              <a:prstDash val="solid"/>
              <a:round/>
              <a:headEnd len="sm" w="sm" type="none"/>
              <a:tailEnd len="sm" w="sm" type="none"/>
            </a:ln>
          </p:spPr>
        </p:cxnSp>
        <p:cxnSp>
          <p:nvCxnSpPr>
            <p:cNvPr id="134" name="Google Shape;134;p15"/>
            <p:cNvCxnSpPr/>
            <p:nvPr/>
          </p:nvCxnSpPr>
          <p:spPr>
            <a:xfrm>
              <a:off x="15587895" y="612007"/>
              <a:ext cx="9473686" cy="25400"/>
            </a:xfrm>
            <a:prstGeom prst="straightConnector1">
              <a:avLst/>
            </a:prstGeom>
            <a:noFill/>
            <a:ln cap="flat" cmpd="sng" w="152400">
              <a:solidFill>
                <a:srgbClr val="231F20"/>
              </a:solidFill>
              <a:prstDash val="solid"/>
              <a:round/>
              <a:headEnd len="sm" w="sm" type="none"/>
              <a:tailEnd len="sm" w="sm" type="none"/>
            </a:ln>
          </p:spPr>
        </p:cxnSp>
      </p:grpSp>
      <p:sp>
        <p:nvSpPr>
          <p:cNvPr id="135" name="Google Shape;135;p15"/>
          <p:cNvSpPr txBox="1"/>
          <p:nvPr/>
        </p:nvSpPr>
        <p:spPr>
          <a:xfrm>
            <a:off x="182224" y="8672075"/>
            <a:ext cx="4143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a:t>
            </a:r>
            <a:r>
              <a:rPr b="1" lang="en-US" sz="2700">
                <a:solidFill>
                  <a:srgbClr val="231F20"/>
                </a:solidFill>
                <a:latin typeface="Halant"/>
                <a:ea typeface="Halant"/>
                <a:cs typeface="Halant"/>
                <a:sym typeface="Halant"/>
              </a:rPr>
              <a:t>apushladyboss</a:t>
            </a:r>
            <a:endParaRPr/>
          </a:p>
        </p:txBody>
      </p:sp>
      <p:grpSp>
        <p:nvGrpSpPr>
          <p:cNvPr id="136" name="Google Shape;136;p15"/>
          <p:cNvGrpSpPr/>
          <p:nvPr/>
        </p:nvGrpSpPr>
        <p:grpSpPr>
          <a:xfrm>
            <a:off x="15859155" y="-98041"/>
            <a:ext cx="1562625" cy="1771271"/>
            <a:chOff x="0" y="-130721"/>
            <a:chExt cx="2083500" cy="2361695"/>
          </a:xfrm>
        </p:grpSpPr>
        <p:grpSp>
          <p:nvGrpSpPr>
            <p:cNvPr id="137" name="Google Shape;137;p15"/>
            <p:cNvGrpSpPr/>
            <p:nvPr/>
          </p:nvGrpSpPr>
          <p:grpSpPr>
            <a:xfrm>
              <a:off x="75599" y="-130721"/>
              <a:ext cx="1932614" cy="2361695"/>
              <a:chOff x="0" y="-47625"/>
              <a:chExt cx="704100" cy="860425"/>
            </a:xfrm>
          </p:grpSpPr>
          <p:sp>
            <p:nvSpPr>
              <p:cNvPr id="138" name="Google Shape;138;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15"/>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40" name="Google Shape;140;p15"/>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2</a:t>
              </a:r>
              <a:endParaRPr/>
            </a:p>
          </p:txBody>
        </p:sp>
      </p:grpSp>
      <p:sp>
        <p:nvSpPr>
          <p:cNvPr id="141" name="Google Shape;141;p15"/>
          <p:cNvSpPr/>
          <p:nvPr/>
        </p:nvSpPr>
        <p:spPr>
          <a:xfrm>
            <a:off x="-2845001" y="434334"/>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42" name="Google Shape;142;p15"/>
          <p:cNvSpPr/>
          <p:nvPr/>
        </p:nvSpPr>
        <p:spPr>
          <a:xfrm>
            <a:off x="13601700" y="614206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43" name="Google Shape;143;p15"/>
          <p:cNvPicPr preferRelativeResize="0"/>
          <p:nvPr/>
        </p:nvPicPr>
        <p:blipFill rotWithShape="1">
          <a:blip r:embed="rId4">
            <a:alphaModFix/>
          </a:blip>
          <a:srcRect b="16204" l="19752" r="27629" t="18376"/>
          <a:stretch/>
        </p:blipFill>
        <p:spPr>
          <a:xfrm rot="687820">
            <a:off x="1438224" y="3259524"/>
            <a:ext cx="3937550" cy="48955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pic>
        <p:nvPicPr>
          <p:cNvPr id="148" name="Google Shape;148;p16"/>
          <p:cNvPicPr preferRelativeResize="0"/>
          <p:nvPr/>
        </p:nvPicPr>
        <p:blipFill>
          <a:blip r:embed="rId3">
            <a:alphaModFix/>
          </a:blip>
          <a:stretch>
            <a:fillRect/>
          </a:stretch>
        </p:blipFill>
        <p:spPr>
          <a:xfrm>
            <a:off x="12326450" y="1702450"/>
            <a:ext cx="4686300" cy="6667500"/>
          </a:xfrm>
          <a:prstGeom prst="rect">
            <a:avLst/>
          </a:prstGeom>
          <a:noFill/>
          <a:ln>
            <a:noFill/>
          </a:ln>
        </p:spPr>
      </p:pic>
      <p:sp>
        <p:nvSpPr>
          <p:cNvPr id="149" name="Google Shape;149;p16"/>
          <p:cNvSpPr txBox="1"/>
          <p:nvPr/>
        </p:nvSpPr>
        <p:spPr>
          <a:xfrm>
            <a:off x="1028700" y="876300"/>
            <a:ext cx="162306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chemeClr val="dk1"/>
                </a:solidFill>
                <a:latin typeface="Halant"/>
                <a:ea typeface="Halant"/>
                <a:cs typeface="Halant"/>
                <a:sym typeface="Halant"/>
              </a:rPr>
              <a:t>INSTRUCTIONS</a:t>
            </a:r>
            <a:endParaRPr>
              <a:solidFill>
                <a:schemeClr val="dk1"/>
              </a:solidFill>
            </a:endParaRPr>
          </a:p>
        </p:txBody>
      </p:sp>
      <p:grpSp>
        <p:nvGrpSpPr>
          <p:cNvPr id="150" name="Google Shape;150;p16"/>
          <p:cNvGrpSpPr/>
          <p:nvPr/>
        </p:nvGrpSpPr>
        <p:grpSpPr>
          <a:xfrm>
            <a:off x="1704735" y="2909569"/>
            <a:ext cx="9948368" cy="1425600"/>
            <a:chOff x="1704735" y="2909569"/>
            <a:chExt cx="9948368" cy="1425600"/>
          </a:xfrm>
        </p:grpSpPr>
        <p:grpSp>
          <p:nvGrpSpPr>
            <p:cNvPr id="151" name="Google Shape;151;p16"/>
            <p:cNvGrpSpPr/>
            <p:nvPr/>
          </p:nvGrpSpPr>
          <p:grpSpPr>
            <a:xfrm>
              <a:off x="1704735" y="3069665"/>
              <a:ext cx="1105500" cy="1105408"/>
              <a:chOff x="1704735" y="2780838"/>
              <a:chExt cx="1105500" cy="1105408"/>
            </a:xfrm>
          </p:grpSpPr>
          <p:grpSp>
            <p:nvGrpSpPr>
              <p:cNvPr id="152" name="Google Shape;152;p16"/>
              <p:cNvGrpSpPr/>
              <p:nvPr/>
            </p:nvGrpSpPr>
            <p:grpSpPr>
              <a:xfrm>
                <a:off x="1704735" y="2780838"/>
                <a:ext cx="1105408" cy="1105408"/>
                <a:chOff x="0" y="-56030"/>
                <a:chExt cx="812800" cy="812800"/>
              </a:xfrm>
            </p:grpSpPr>
            <p:sp>
              <p:nvSpPr>
                <p:cNvPr id="153" name="Google Shape;153;p1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16"/>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55" name="Google Shape;155;p16"/>
              <p:cNvSpPr txBox="1"/>
              <p:nvPr/>
            </p:nvSpPr>
            <p:spPr>
              <a:xfrm>
                <a:off x="1704735" y="2954974"/>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7"/>
                  </a:lnSpc>
                  <a:spcBef>
                    <a:spcPts val="0"/>
                  </a:spcBef>
                  <a:spcAft>
                    <a:spcPts val="0"/>
                  </a:spcAft>
                  <a:buNone/>
                </a:pPr>
                <a:r>
                  <a:rPr b="1" i="0" lang="en-US" sz="5034" u="none" cap="none" strike="noStrike">
                    <a:solidFill>
                      <a:schemeClr val="lt1"/>
                    </a:solidFill>
                    <a:latin typeface="Halant"/>
                    <a:ea typeface="Halant"/>
                    <a:cs typeface="Halant"/>
                    <a:sym typeface="Halant"/>
                  </a:rPr>
                  <a:t>1</a:t>
                </a:r>
                <a:endParaRPr>
                  <a:solidFill>
                    <a:schemeClr val="lt1"/>
                  </a:solidFill>
                </a:endParaRPr>
              </a:p>
            </p:txBody>
          </p:sp>
        </p:grpSp>
        <p:sp>
          <p:nvSpPr>
            <p:cNvPr id="156" name="Google Shape;156;p16"/>
            <p:cNvSpPr txBox="1"/>
            <p:nvPr/>
          </p:nvSpPr>
          <p:spPr>
            <a:xfrm>
              <a:off x="2988503" y="2909569"/>
              <a:ext cx="8664600" cy="14256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3087">
                  <a:solidFill>
                    <a:srgbClr val="231F20"/>
                  </a:solidFill>
                  <a:latin typeface="Inter"/>
                  <a:ea typeface="Inter"/>
                  <a:cs typeface="Inter"/>
                  <a:sym typeface="Inter"/>
                </a:rPr>
                <a:t>With your group, use the information on the next slide to draw conclusions about the owner of the wallet.</a:t>
              </a:r>
              <a:endParaRPr/>
            </a:p>
          </p:txBody>
        </p:sp>
      </p:grpSp>
      <p:grpSp>
        <p:nvGrpSpPr>
          <p:cNvPr id="157" name="Google Shape;157;p16"/>
          <p:cNvGrpSpPr/>
          <p:nvPr/>
        </p:nvGrpSpPr>
        <p:grpSpPr>
          <a:xfrm>
            <a:off x="1704735" y="4664132"/>
            <a:ext cx="9948368" cy="1900800"/>
            <a:chOff x="1704735" y="4965433"/>
            <a:chExt cx="9948368" cy="1900800"/>
          </a:xfrm>
        </p:grpSpPr>
        <p:grpSp>
          <p:nvGrpSpPr>
            <p:cNvPr id="158" name="Google Shape;158;p16"/>
            <p:cNvGrpSpPr/>
            <p:nvPr/>
          </p:nvGrpSpPr>
          <p:grpSpPr>
            <a:xfrm>
              <a:off x="1704735" y="5363129"/>
              <a:ext cx="1105500" cy="1105408"/>
              <a:chOff x="1704735" y="4837365"/>
              <a:chExt cx="1105500" cy="1105408"/>
            </a:xfrm>
          </p:grpSpPr>
          <p:grpSp>
            <p:nvGrpSpPr>
              <p:cNvPr id="159" name="Google Shape;159;p16"/>
              <p:cNvGrpSpPr/>
              <p:nvPr/>
            </p:nvGrpSpPr>
            <p:grpSpPr>
              <a:xfrm>
                <a:off x="1704735" y="4837365"/>
                <a:ext cx="1105408" cy="1105408"/>
                <a:chOff x="0" y="-56030"/>
                <a:chExt cx="812800" cy="812800"/>
              </a:xfrm>
            </p:grpSpPr>
            <p:sp>
              <p:nvSpPr>
                <p:cNvPr id="160" name="Google Shape;160;p1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16"/>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62" name="Google Shape;162;p16"/>
              <p:cNvSpPr txBox="1"/>
              <p:nvPr/>
            </p:nvSpPr>
            <p:spPr>
              <a:xfrm>
                <a:off x="1704735" y="5011502"/>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7"/>
                  </a:lnSpc>
                  <a:spcBef>
                    <a:spcPts val="0"/>
                  </a:spcBef>
                  <a:spcAft>
                    <a:spcPts val="0"/>
                  </a:spcAft>
                  <a:buNone/>
                </a:pPr>
                <a:r>
                  <a:rPr b="1" i="0" lang="en-US" sz="5034" u="none" cap="none" strike="noStrike">
                    <a:solidFill>
                      <a:schemeClr val="lt1"/>
                    </a:solidFill>
                    <a:latin typeface="Halant"/>
                    <a:ea typeface="Halant"/>
                    <a:cs typeface="Halant"/>
                    <a:sym typeface="Halant"/>
                  </a:rPr>
                  <a:t>2</a:t>
                </a:r>
                <a:endParaRPr>
                  <a:solidFill>
                    <a:schemeClr val="lt1"/>
                  </a:solidFill>
                </a:endParaRPr>
              </a:p>
            </p:txBody>
          </p:sp>
        </p:grpSp>
        <p:sp>
          <p:nvSpPr>
            <p:cNvPr id="163" name="Google Shape;163;p16"/>
            <p:cNvSpPr txBox="1"/>
            <p:nvPr/>
          </p:nvSpPr>
          <p:spPr>
            <a:xfrm>
              <a:off x="2988503" y="4965433"/>
              <a:ext cx="8664600" cy="1900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3087">
                  <a:solidFill>
                    <a:srgbClr val="231F20"/>
                  </a:solidFill>
                  <a:latin typeface="Inter"/>
                  <a:ea typeface="Inter"/>
                  <a:cs typeface="Inter"/>
                  <a:sym typeface="Inter"/>
                </a:rPr>
                <a:t>Elaborate on your conclusions and write a description about the owner of the wallet. Consider: gender, occupation, interests, family, age, race, class, etc. Then draw them!</a:t>
              </a:r>
              <a:endParaRPr/>
            </a:p>
          </p:txBody>
        </p:sp>
      </p:grpSp>
      <p:grpSp>
        <p:nvGrpSpPr>
          <p:cNvPr id="164" name="Google Shape;164;p16"/>
          <p:cNvGrpSpPr/>
          <p:nvPr/>
        </p:nvGrpSpPr>
        <p:grpSpPr>
          <a:xfrm>
            <a:off x="1704735" y="6893895"/>
            <a:ext cx="9948368" cy="1105408"/>
            <a:chOff x="1704735" y="6893895"/>
            <a:chExt cx="9948368" cy="1105408"/>
          </a:xfrm>
        </p:grpSpPr>
        <p:grpSp>
          <p:nvGrpSpPr>
            <p:cNvPr id="165" name="Google Shape;165;p16"/>
            <p:cNvGrpSpPr/>
            <p:nvPr/>
          </p:nvGrpSpPr>
          <p:grpSpPr>
            <a:xfrm>
              <a:off x="1704735" y="6893895"/>
              <a:ext cx="1105500" cy="1105408"/>
              <a:chOff x="1704735" y="6893895"/>
              <a:chExt cx="1105500" cy="1105408"/>
            </a:xfrm>
          </p:grpSpPr>
          <p:grpSp>
            <p:nvGrpSpPr>
              <p:cNvPr id="166" name="Google Shape;166;p16"/>
              <p:cNvGrpSpPr/>
              <p:nvPr/>
            </p:nvGrpSpPr>
            <p:grpSpPr>
              <a:xfrm>
                <a:off x="1704735" y="6893895"/>
                <a:ext cx="1105408" cy="1105408"/>
                <a:chOff x="0" y="0"/>
                <a:chExt cx="812800" cy="812800"/>
              </a:xfrm>
            </p:grpSpPr>
            <p:sp>
              <p:nvSpPr>
                <p:cNvPr id="167" name="Google Shape;167;p16"/>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16"/>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69" name="Google Shape;169;p16"/>
              <p:cNvSpPr txBox="1"/>
              <p:nvPr/>
            </p:nvSpPr>
            <p:spPr>
              <a:xfrm>
                <a:off x="1704735" y="7068030"/>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7"/>
                  </a:lnSpc>
                  <a:spcBef>
                    <a:spcPts val="0"/>
                  </a:spcBef>
                  <a:spcAft>
                    <a:spcPts val="0"/>
                  </a:spcAft>
                  <a:buNone/>
                </a:pPr>
                <a:r>
                  <a:rPr b="1" i="0" lang="en-US" sz="5034" u="none" cap="none" strike="noStrike">
                    <a:solidFill>
                      <a:schemeClr val="lt1"/>
                    </a:solidFill>
                    <a:latin typeface="Halant"/>
                    <a:ea typeface="Halant"/>
                    <a:cs typeface="Halant"/>
                    <a:sym typeface="Halant"/>
                  </a:rPr>
                  <a:t>3</a:t>
                </a:r>
                <a:endParaRPr>
                  <a:solidFill>
                    <a:schemeClr val="lt1"/>
                  </a:solidFill>
                </a:endParaRPr>
              </a:p>
            </p:txBody>
          </p:sp>
        </p:grpSp>
        <p:sp>
          <p:nvSpPr>
            <p:cNvPr id="170" name="Google Shape;170;p16"/>
            <p:cNvSpPr txBox="1"/>
            <p:nvPr/>
          </p:nvSpPr>
          <p:spPr>
            <a:xfrm>
              <a:off x="2988503" y="7208999"/>
              <a:ext cx="8664600" cy="475200"/>
            </a:xfrm>
            <a:prstGeom prst="rect">
              <a:avLst/>
            </a:prstGeom>
            <a:noFill/>
            <a:ln>
              <a:noFill/>
            </a:ln>
          </p:spPr>
          <p:txBody>
            <a:bodyPr anchorCtr="0" anchor="t" bIns="0" lIns="0" spcFirstLastPara="1" rIns="0" wrap="square" tIns="0">
              <a:spAutoFit/>
            </a:bodyPr>
            <a:lstStyle/>
            <a:p>
              <a:pPr indent="0" lvl="0" marL="0" marR="0" rtl="0" algn="l">
                <a:lnSpc>
                  <a:spcPct val="140006"/>
                </a:lnSpc>
                <a:spcBef>
                  <a:spcPts val="0"/>
                </a:spcBef>
                <a:spcAft>
                  <a:spcPts val="0"/>
                </a:spcAft>
                <a:buNone/>
              </a:pPr>
              <a:r>
                <a:rPr lang="en-US" sz="3087">
                  <a:solidFill>
                    <a:srgbClr val="231F20"/>
                  </a:solidFill>
                  <a:latin typeface="Inter"/>
                  <a:ea typeface="Inter"/>
                  <a:cs typeface="Inter"/>
                  <a:sym typeface="Inter"/>
                </a:rPr>
                <a:t>Share your description with the class</a:t>
              </a:r>
              <a:endParaRPr/>
            </a:p>
          </p:txBody>
        </p:sp>
      </p:grpSp>
      <p:grpSp>
        <p:nvGrpSpPr>
          <p:cNvPr id="171" name="Google Shape;171;p16"/>
          <p:cNvGrpSpPr/>
          <p:nvPr/>
        </p:nvGrpSpPr>
        <p:grpSpPr>
          <a:xfrm>
            <a:off x="15859155" y="-98041"/>
            <a:ext cx="1562626" cy="2492795"/>
            <a:chOff x="0" y="-130721"/>
            <a:chExt cx="2083500" cy="3323728"/>
          </a:xfrm>
        </p:grpSpPr>
        <p:grpSp>
          <p:nvGrpSpPr>
            <p:cNvPr id="172" name="Google Shape;172;p16"/>
            <p:cNvGrpSpPr/>
            <p:nvPr/>
          </p:nvGrpSpPr>
          <p:grpSpPr>
            <a:xfrm>
              <a:off x="75599" y="-130721"/>
              <a:ext cx="1932284" cy="2361688"/>
              <a:chOff x="0" y="-47625"/>
              <a:chExt cx="703982" cy="860425"/>
            </a:xfrm>
          </p:grpSpPr>
          <p:sp>
            <p:nvSpPr>
              <p:cNvPr id="173" name="Google Shape;173;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16"/>
              <p:cNvSpPr txBox="1"/>
              <p:nvPr/>
            </p:nvSpPr>
            <p:spPr>
              <a:xfrm>
                <a:off x="0" y="-47625"/>
                <a:ext cx="703982" cy="73342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75" name="Google Shape;175;p16"/>
            <p:cNvSpPr txBox="1"/>
            <p:nvPr/>
          </p:nvSpPr>
          <p:spPr>
            <a:xfrm>
              <a:off x="0" y="447107"/>
              <a:ext cx="2083500" cy="27459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FFFFFF"/>
                  </a:solidFill>
                  <a:latin typeface="Halant"/>
                  <a:ea typeface="Halant"/>
                  <a:cs typeface="Halant"/>
                  <a:sym typeface="Halant"/>
                </a:rPr>
                <a:t>3</a:t>
              </a:r>
              <a:endParaRPr b="1" sz="5575">
                <a:solidFill>
                  <a:srgbClr val="FFFFFF"/>
                </a:solidFill>
                <a:latin typeface="Halant"/>
                <a:ea typeface="Halant"/>
                <a:cs typeface="Halant"/>
                <a:sym typeface="Halant"/>
              </a:endParaRPr>
            </a:p>
            <a:p>
              <a:pPr indent="0" lvl="0" marL="0" marR="0" rtl="0" algn="l">
                <a:lnSpc>
                  <a:spcPct val="140000"/>
                </a:lnSpc>
                <a:spcBef>
                  <a:spcPts val="0"/>
                </a:spcBef>
                <a:spcAft>
                  <a:spcPts val="0"/>
                </a:spcAft>
                <a:buNone/>
              </a:pPr>
              <a:r>
                <a:t/>
              </a:r>
              <a:endParaRPr b="1" sz="5575">
                <a:solidFill>
                  <a:srgbClr val="FFFFFF"/>
                </a:solidFill>
                <a:latin typeface="Halant"/>
                <a:ea typeface="Halant"/>
                <a:cs typeface="Halant"/>
                <a:sym typeface="Halant"/>
              </a:endParaRPr>
            </a:p>
          </p:txBody>
        </p:sp>
      </p:grpSp>
      <p:sp>
        <p:nvSpPr>
          <p:cNvPr id="176" name="Google Shape;176;p16"/>
          <p:cNvSpPr/>
          <p:nvPr/>
        </p:nvSpPr>
        <p:spPr>
          <a:xfrm>
            <a:off x="9697545" y="8788169"/>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4">
              <a:alphaModFix/>
            </a:blip>
            <a:stretch>
              <a:fillRect b="0" l="0" r="0" t="0"/>
            </a:stretch>
          </a:blipFill>
          <a:ln>
            <a:noFill/>
          </a:ln>
        </p:spPr>
      </p:sp>
      <p:sp>
        <p:nvSpPr>
          <p:cNvPr id="177" name="Google Shape;177;p16"/>
          <p:cNvSpPr/>
          <p:nvPr/>
        </p:nvSpPr>
        <p:spPr>
          <a:xfrm>
            <a:off x="1564423" y="-1641171"/>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4">
              <a:alphaModFix/>
            </a:blip>
            <a:stretch>
              <a:fillRect b="0" l="0" r="0" t="0"/>
            </a:stretch>
          </a:blipFill>
          <a:ln>
            <a:noFill/>
          </a:ln>
        </p:spPr>
      </p:sp>
      <p:grpSp>
        <p:nvGrpSpPr>
          <p:cNvPr id="178" name="Google Shape;178;p16"/>
          <p:cNvGrpSpPr/>
          <p:nvPr/>
        </p:nvGrpSpPr>
        <p:grpSpPr>
          <a:xfrm>
            <a:off x="185402" y="-144661"/>
            <a:ext cx="937061" cy="10431661"/>
            <a:chOff x="0" y="-38100"/>
            <a:chExt cx="246798" cy="2747433"/>
          </a:xfrm>
        </p:grpSpPr>
        <p:sp>
          <p:nvSpPr>
            <p:cNvPr id="179" name="Google Shape;179;p16"/>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180" name="Google Shape;180;p16"/>
            <p:cNvSpPr txBox="1"/>
            <p:nvPr/>
          </p:nvSpPr>
          <p:spPr>
            <a:xfrm>
              <a:off x="0" y="-38100"/>
              <a:ext cx="246798" cy="2747433"/>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81" name="Google Shape;181;p16"/>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2"/>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82" name="Google Shape;182;p16"/>
          <p:cNvCxnSpPr/>
          <p:nvPr/>
        </p:nvCxnSpPr>
        <p:spPr>
          <a:xfrm rot="10800000">
            <a:off x="648530" y="-104525"/>
            <a:ext cx="5403" cy="2997456"/>
          </a:xfrm>
          <a:prstGeom prst="straightConnector1">
            <a:avLst/>
          </a:prstGeom>
          <a:noFill/>
          <a:ln cap="flat" cmpd="sng" w="114300">
            <a:solidFill>
              <a:srgbClr val="000000"/>
            </a:solidFill>
            <a:prstDash val="solid"/>
            <a:round/>
            <a:headEnd len="sm" w="sm" type="none"/>
            <a:tailEnd len="sm" w="sm" type="none"/>
          </a:ln>
        </p:spPr>
      </p:cxnSp>
      <p:cxnSp>
        <p:nvCxnSpPr>
          <p:cNvPr id="183" name="Google Shape;183;p16"/>
          <p:cNvCxnSpPr/>
          <p:nvPr/>
        </p:nvCxnSpPr>
        <p:spPr>
          <a:xfrm rot="10800000">
            <a:off x="643890" y="7289441"/>
            <a:ext cx="5403" cy="2997456"/>
          </a:xfrm>
          <a:prstGeom prst="straightConnector1">
            <a:avLst/>
          </a:prstGeom>
          <a:noFill/>
          <a:ln cap="flat" cmpd="sng" w="114300">
            <a:solidFill>
              <a:srgbClr val="000000"/>
            </a:solidFill>
            <a:prstDash val="solid"/>
            <a:round/>
            <a:headEnd len="sm" w="sm" type="none"/>
            <a:tailEnd len="sm" w="sm" type="none"/>
          </a:ln>
        </p:spPr>
      </p:cxnSp>
      <p:sp>
        <p:nvSpPr>
          <p:cNvPr id="184" name="Google Shape;184;p16"/>
          <p:cNvSpPr txBox="1"/>
          <p:nvPr/>
        </p:nvSpPr>
        <p:spPr>
          <a:xfrm>
            <a:off x="1194324" y="9634400"/>
            <a:ext cx="4143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a:t>
            </a:r>
            <a:r>
              <a:rPr b="1" lang="en-US" sz="2700">
                <a:solidFill>
                  <a:srgbClr val="231F20"/>
                </a:solidFill>
                <a:latin typeface="Halant"/>
                <a:ea typeface="Halant"/>
                <a:cs typeface="Halant"/>
                <a:sym typeface="Halant"/>
              </a:rPr>
              <a:t>apushladyboss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17"/>
          <p:cNvSpPr txBox="1"/>
          <p:nvPr/>
        </p:nvSpPr>
        <p:spPr>
          <a:xfrm>
            <a:off x="1028700" y="876300"/>
            <a:ext cx="162306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WALLET CONTENTS</a:t>
            </a:r>
            <a:endParaRPr/>
          </a:p>
        </p:txBody>
      </p:sp>
      <p:sp>
        <p:nvSpPr>
          <p:cNvPr id="190" name="Google Shape;190;p17"/>
          <p:cNvSpPr/>
          <p:nvPr/>
        </p:nvSpPr>
        <p:spPr>
          <a:xfrm>
            <a:off x="13417488" y="6644977"/>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91" name="Google Shape;191;p17"/>
          <p:cNvGrpSpPr/>
          <p:nvPr/>
        </p:nvGrpSpPr>
        <p:grpSpPr>
          <a:xfrm>
            <a:off x="15859155" y="-98041"/>
            <a:ext cx="1562626" cy="1771266"/>
            <a:chOff x="0" y="-130721"/>
            <a:chExt cx="2083500" cy="2361688"/>
          </a:xfrm>
        </p:grpSpPr>
        <p:grpSp>
          <p:nvGrpSpPr>
            <p:cNvPr id="192" name="Google Shape;192;p17"/>
            <p:cNvGrpSpPr/>
            <p:nvPr/>
          </p:nvGrpSpPr>
          <p:grpSpPr>
            <a:xfrm>
              <a:off x="75599" y="-130721"/>
              <a:ext cx="1932284" cy="2361688"/>
              <a:chOff x="0" y="-47625"/>
              <a:chExt cx="703982" cy="860425"/>
            </a:xfrm>
          </p:grpSpPr>
          <p:sp>
            <p:nvSpPr>
              <p:cNvPr id="193" name="Google Shape;193;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17"/>
              <p:cNvSpPr txBox="1"/>
              <p:nvPr/>
            </p:nvSpPr>
            <p:spPr>
              <a:xfrm>
                <a:off x="0" y="-47625"/>
                <a:ext cx="703982" cy="73342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5" name="Google Shape;195;p17"/>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4</a:t>
              </a:r>
              <a:endParaRPr>
                <a:solidFill>
                  <a:schemeClr val="lt1"/>
                </a:solidFill>
              </a:endParaRPr>
            </a:p>
          </p:txBody>
        </p:sp>
      </p:grpSp>
      <p:sp>
        <p:nvSpPr>
          <p:cNvPr id="196" name="Google Shape;196;p17"/>
          <p:cNvSpPr/>
          <p:nvPr/>
        </p:nvSpPr>
        <p:spPr>
          <a:xfrm>
            <a:off x="-3305012" y="-398054"/>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97" name="Google Shape;197;p17"/>
          <p:cNvGrpSpPr/>
          <p:nvPr/>
        </p:nvGrpSpPr>
        <p:grpSpPr>
          <a:xfrm>
            <a:off x="-254016" y="9230009"/>
            <a:ext cx="18796033" cy="937061"/>
            <a:chOff x="204" y="0"/>
            <a:chExt cx="25061377" cy="1249415"/>
          </a:xfrm>
        </p:grpSpPr>
        <p:grpSp>
          <p:nvGrpSpPr>
            <p:cNvPr id="198" name="Google Shape;198;p17"/>
            <p:cNvGrpSpPr/>
            <p:nvPr/>
          </p:nvGrpSpPr>
          <p:grpSpPr>
            <a:xfrm rot="5400000">
              <a:off x="12002626" y="-11663734"/>
              <a:ext cx="1249415" cy="24576881"/>
              <a:chOff x="0" y="-38100"/>
              <a:chExt cx="246798" cy="4854693"/>
            </a:xfrm>
          </p:grpSpPr>
          <p:sp>
            <p:nvSpPr>
              <p:cNvPr id="199" name="Google Shape;199;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00" name="Google Shape;200;p17"/>
              <p:cNvSpPr txBox="1"/>
              <p:nvPr/>
            </p:nvSpPr>
            <p:spPr>
              <a:xfrm>
                <a:off x="0" y="-38100"/>
                <a:ext cx="246798" cy="4854693"/>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01" name="Google Shape;201;p17"/>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2"/>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02" name="Google Shape;202;p17"/>
            <p:cNvCxnSpPr/>
            <p:nvPr/>
          </p:nvCxnSpPr>
          <p:spPr>
            <a:xfrm>
              <a:off x="204" y="612007"/>
              <a:ext cx="9473686" cy="25400"/>
            </a:xfrm>
            <a:prstGeom prst="straightConnector1">
              <a:avLst/>
            </a:prstGeom>
            <a:noFill/>
            <a:ln cap="flat" cmpd="sng" w="152400">
              <a:solidFill>
                <a:srgbClr val="231F20"/>
              </a:solidFill>
              <a:prstDash val="solid"/>
              <a:round/>
              <a:headEnd len="sm" w="sm" type="none"/>
              <a:tailEnd len="sm" w="sm" type="none"/>
            </a:ln>
          </p:spPr>
        </p:cxnSp>
        <p:cxnSp>
          <p:nvCxnSpPr>
            <p:cNvPr id="203" name="Google Shape;203;p17"/>
            <p:cNvCxnSpPr/>
            <p:nvPr/>
          </p:nvCxnSpPr>
          <p:spPr>
            <a:xfrm>
              <a:off x="15587895" y="612007"/>
              <a:ext cx="9473686" cy="25400"/>
            </a:xfrm>
            <a:prstGeom prst="straightConnector1">
              <a:avLst/>
            </a:prstGeom>
            <a:noFill/>
            <a:ln cap="flat" cmpd="sng" w="152400">
              <a:solidFill>
                <a:srgbClr val="231F20"/>
              </a:solidFill>
              <a:prstDash val="solid"/>
              <a:round/>
              <a:headEnd len="sm" w="sm" type="none"/>
              <a:tailEnd len="sm" w="sm" type="none"/>
            </a:ln>
          </p:spPr>
        </p:cxnSp>
      </p:grpSp>
      <p:sp>
        <p:nvSpPr>
          <p:cNvPr id="204" name="Google Shape;204;p17"/>
          <p:cNvSpPr/>
          <p:nvPr/>
        </p:nvSpPr>
        <p:spPr>
          <a:xfrm>
            <a:off x="1002398" y="2582806"/>
            <a:ext cx="4480200" cy="2820600"/>
          </a:xfrm>
          <a:prstGeom prst="roundRect">
            <a:avLst>
              <a:gd fmla="val 16667" name="adj"/>
            </a:avLst>
          </a:prstGeom>
          <a:solidFill>
            <a:srgbClr val="38E0A3"/>
          </a:solid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05" name="Google Shape;205;p17"/>
          <p:cNvSpPr txBox="1"/>
          <p:nvPr/>
        </p:nvSpPr>
        <p:spPr>
          <a:xfrm>
            <a:off x="1569398" y="4028911"/>
            <a:ext cx="3346200" cy="369300"/>
          </a:xfrm>
          <a:prstGeom prst="rect">
            <a:avLst/>
          </a:prstGeom>
          <a:solidFill>
            <a:srgbClr val="38E0A3"/>
          </a:solidFill>
          <a:ln>
            <a:noFill/>
          </a:ln>
        </p:spPr>
        <p:txBody>
          <a:bodyPr anchorCtr="0" anchor="t" bIns="0" lIns="0" spcFirstLastPara="1" rIns="0" wrap="square" tIns="0">
            <a:spAutoFit/>
          </a:bodyPr>
          <a:lstStyle/>
          <a:p>
            <a:pPr indent="0" lvl="0" marL="0" marR="0" rtl="0" algn="ctr">
              <a:lnSpc>
                <a:spcPct val="140012"/>
              </a:lnSpc>
              <a:spcBef>
                <a:spcPts val="0"/>
              </a:spcBef>
              <a:spcAft>
                <a:spcPts val="0"/>
              </a:spcAft>
              <a:buNone/>
            </a:pPr>
            <a:r>
              <a:rPr lang="en-US" sz="2400">
                <a:solidFill>
                  <a:schemeClr val="dk1"/>
                </a:solidFill>
                <a:latin typeface="Inter"/>
                <a:ea typeface="Inter"/>
                <a:cs typeface="Inter"/>
                <a:sym typeface="Inter"/>
              </a:rPr>
              <a:t>$120 in $20 bills</a:t>
            </a:r>
            <a:endParaRPr sz="2400">
              <a:solidFill>
                <a:schemeClr val="dk1"/>
              </a:solidFill>
            </a:endParaRPr>
          </a:p>
        </p:txBody>
      </p:sp>
      <p:sp>
        <p:nvSpPr>
          <p:cNvPr id="206" name="Google Shape;206;p17"/>
          <p:cNvSpPr txBox="1"/>
          <p:nvPr/>
        </p:nvSpPr>
        <p:spPr>
          <a:xfrm>
            <a:off x="1569369" y="3280875"/>
            <a:ext cx="3346200" cy="615600"/>
          </a:xfrm>
          <a:prstGeom prst="rect">
            <a:avLst/>
          </a:prstGeom>
          <a:solidFill>
            <a:srgbClr val="38E0A3"/>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US" sz="4000">
                <a:solidFill>
                  <a:srgbClr val="FFFFFF"/>
                </a:solidFill>
                <a:latin typeface="Halant"/>
                <a:ea typeface="Halant"/>
                <a:cs typeface="Halant"/>
                <a:sym typeface="Halant"/>
              </a:rPr>
              <a:t>Cash</a:t>
            </a:r>
            <a:endParaRPr sz="4000"/>
          </a:p>
        </p:txBody>
      </p:sp>
      <p:sp>
        <p:nvSpPr>
          <p:cNvPr id="207" name="Google Shape;207;p17"/>
          <p:cNvSpPr/>
          <p:nvPr/>
        </p:nvSpPr>
        <p:spPr>
          <a:xfrm>
            <a:off x="6903881" y="2582781"/>
            <a:ext cx="4480200" cy="2820600"/>
          </a:xfrm>
          <a:prstGeom prst="roundRect">
            <a:avLst>
              <a:gd fmla="val 16667" name="adj"/>
            </a:avLst>
          </a:prstGeom>
          <a:solidFill>
            <a:srgbClr val="6484F3"/>
          </a:solid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08" name="Google Shape;208;p17"/>
          <p:cNvSpPr txBox="1"/>
          <p:nvPr/>
        </p:nvSpPr>
        <p:spPr>
          <a:xfrm>
            <a:off x="7229081" y="4028975"/>
            <a:ext cx="3829800" cy="369300"/>
          </a:xfrm>
          <a:prstGeom prst="rect">
            <a:avLst/>
          </a:prstGeom>
          <a:solidFill>
            <a:srgbClr val="6484F3"/>
          </a:solidFill>
          <a:ln>
            <a:noFill/>
          </a:ln>
        </p:spPr>
        <p:txBody>
          <a:bodyPr anchorCtr="0" anchor="t" bIns="0" lIns="0" spcFirstLastPara="1" rIns="0" wrap="square" tIns="0">
            <a:spAutoFit/>
          </a:bodyPr>
          <a:lstStyle/>
          <a:p>
            <a:pPr indent="0" lvl="0" marL="0" marR="0" rtl="0" algn="ctr">
              <a:lnSpc>
                <a:spcPct val="140012"/>
              </a:lnSpc>
              <a:spcBef>
                <a:spcPts val="0"/>
              </a:spcBef>
              <a:spcAft>
                <a:spcPts val="0"/>
              </a:spcAft>
              <a:buNone/>
            </a:pPr>
            <a:r>
              <a:rPr lang="en-US" sz="2400">
                <a:solidFill>
                  <a:schemeClr val="dk1"/>
                </a:solidFill>
                <a:latin typeface="Inter"/>
                <a:ea typeface="Inter"/>
                <a:cs typeface="Inter"/>
                <a:sym typeface="Inter"/>
              </a:rPr>
              <a:t>“Jordan, please call me!”</a:t>
            </a:r>
            <a:endParaRPr sz="2400">
              <a:solidFill>
                <a:schemeClr val="dk1"/>
              </a:solidFill>
            </a:endParaRPr>
          </a:p>
        </p:txBody>
      </p:sp>
      <p:sp>
        <p:nvSpPr>
          <p:cNvPr id="209" name="Google Shape;209;p17"/>
          <p:cNvSpPr txBox="1"/>
          <p:nvPr/>
        </p:nvSpPr>
        <p:spPr>
          <a:xfrm>
            <a:off x="7470881" y="3280875"/>
            <a:ext cx="3346200" cy="615600"/>
          </a:xfrm>
          <a:prstGeom prst="rect">
            <a:avLst/>
          </a:prstGeom>
          <a:solidFill>
            <a:srgbClr val="6484F3"/>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US" sz="4000">
                <a:solidFill>
                  <a:srgbClr val="FFFFFF"/>
                </a:solidFill>
                <a:latin typeface="Halant"/>
                <a:ea typeface="Halant"/>
                <a:cs typeface="Halant"/>
                <a:sym typeface="Halant"/>
              </a:rPr>
              <a:t>Post-It Note</a:t>
            </a:r>
            <a:endParaRPr sz="4000"/>
          </a:p>
        </p:txBody>
      </p:sp>
      <p:sp>
        <p:nvSpPr>
          <p:cNvPr id="210" name="Google Shape;210;p17"/>
          <p:cNvSpPr/>
          <p:nvPr/>
        </p:nvSpPr>
        <p:spPr>
          <a:xfrm>
            <a:off x="12805423" y="2715631"/>
            <a:ext cx="4480200" cy="2820600"/>
          </a:xfrm>
          <a:prstGeom prst="roundRect">
            <a:avLst>
              <a:gd fmla="val 16667" name="adj"/>
            </a:avLst>
          </a:prstGeom>
          <a:solidFill>
            <a:srgbClr val="F1AF4B"/>
          </a:solid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11" name="Google Shape;211;p17"/>
          <p:cNvSpPr txBox="1"/>
          <p:nvPr/>
        </p:nvSpPr>
        <p:spPr>
          <a:xfrm>
            <a:off x="13067623" y="3953638"/>
            <a:ext cx="3955800" cy="794100"/>
          </a:xfrm>
          <a:prstGeom prst="rect">
            <a:avLst/>
          </a:prstGeom>
          <a:solidFill>
            <a:srgbClr val="F1AF4B"/>
          </a:solidFill>
          <a:ln>
            <a:noFill/>
          </a:ln>
        </p:spPr>
        <p:txBody>
          <a:bodyPr anchorCtr="0" anchor="t" bIns="0" lIns="0" spcFirstLastPara="1" rIns="0" wrap="square" tIns="0">
            <a:spAutoFit/>
          </a:bodyPr>
          <a:lstStyle/>
          <a:p>
            <a:pPr indent="0" lvl="0" marL="0" rtl="0" algn="ctr">
              <a:lnSpc>
                <a:spcPct val="115000"/>
              </a:lnSpc>
              <a:spcBef>
                <a:spcPts val="0"/>
              </a:spcBef>
              <a:spcAft>
                <a:spcPts val="0"/>
              </a:spcAft>
              <a:buSzPts val="1100"/>
              <a:buNone/>
            </a:pPr>
            <a:r>
              <a:rPr lang="en-US" sz="2400">
                <a:solidFill>
                  <a:schemeClr val="dk1"/>
                </a:solidFill>
                <a:latin typeface="Inter"/>
                <a:ea typeface="Inter"/>
                <a:cs typeface="Inter"/>
                <a:sym typeface="Inter"/>
              </a:rPr>
              <a:t>The District Chiropractic Rehabilitation &amp; Wellness</a:t>
            </a:r>
            <a:endParaRPr sz="2500">
              <a:solidFill>
                <a:schemeClr val="dk1"/>
              </a:solidFill>
              <a:latin typeface="Inter"/>
              <a:ea typeface="Inter"/>
              <a:cs typeface="Inter"/>
              <a:sym typeface="Inter"/>
            </a:endParaRPr>
          </a:p>
        </p:txBody>
      </p:sp>
      <p:sp>
        <p:nvSpPr>
          <p:cNvPr id="212" name="Google Shape;212;p17"/>
          <p:cNvSpPr txBox="1"/>
          <p:nvPr/>
        </p:nvSpPr>
        <p:spPr>
          <a:xfrm>
            <a:off x="13372423" y="3280875"/>
            <a:ext cx="3346200" cy="615600"/>
          </a:xfrm>
          <a:prstGeom prst="rect">
            <a:avLst/>
          </a:prstGeom>
          <a:solidFill>
            <a:srgbClr val="F1AF4B"/>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US" sz="4000">
                <a:solidFill>
                  <a:srgbClr val="FFFFFF"/>
                </a:solidFill>
                <a:latin typeface="Halant"/>
                <a:ea typeface="Halant"/>
                <a:cs typeface="Halant"/>
                <a:sym typeface="Halant"/>
              </a:rPr>
              <a:t>Business Card</a:t>
            </a:r>
            <a:endParaRPr sz="4000">
              <a:latin typeface="Halant"/>
              <a:ea typeface="Halant"/>
              <a:cs typeface="Halant"/>
              <a:sym typeface="Halant"/>
            </a:endParaRPr>
          </a:p>
        </p:txBody>
      </p:sp>
      <p:sp>
        <p:nvSpPr>
          <p:cNvPr id="213" name="Google Shape;213;p17"/>
          <p:cNvSpPr/>
          <p:nvPr/>
        </p:nvSpPr>
        <p:spPr>
          <a:xfrm>
            <a:off x="1002385" y="5906418"/>
            <a:ext cx="4480200" cy="2820600"/>
          </a:xfrm>
          <a:prstGeom prst="roundRect">
            <a:avLst>
              <a:gd fmla="val 16667" name="adj"/>
            </a:avLst>
          </a:prstGeom>
          <a:solidFill>
            <a:srgbClr val="EFFEF9"/>
          </a:solid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14" name="Google Shape;214;p17"/>
          <p:cNvSpPr txBox="1"/>
          <p:nvPr/>
        </p:nvSpPr>
        <p:spPr>
          <a:xfrm>
            <a:off x="1194625" y="6819125"/>
            <a:ext cx="4287900" cy="1754700"/>
          </a:xfrm>
          <a:prstGeom prst="rect">
            <a:avLst/>
          </a:prstGeom>
          <a:noFill/>
          <a:ln>
            <a:noFill/>
          </a:ln>
        </p:spPr>
        <p:txBody>
          <a:bodyPr anchorCtr="0" anchor="t" bIns="0" lIns="0" spcFirstLastPara="1" rIns="0" wrap="square" tIns="0">
            <a:spAutoFit/>
          </a:bodyPr>
          <a:lstStyle/>
          <a:p>
            <a:pPr indent="0" lvl="0" marL="0" rtl="0" algn="l">
              <a:lnSpc>
                <a:spcPct val="100000"/>
              </a:lnSpc>
              <a:spcBef>
                <a:spcPts val="0"/>
              </a:spcBef>
              <a:spcAft>
                <a:spcPts val="0"/>
              </a:spcAft>
              <a:buSzPts val="1400"/>
              <a:buNone/>
            </a:pPr>
            <a:r>
              <a:rPr lang="en-US" sz="1900">
                <a:solidFill>
                  <a:schemeClr val="dk1"/>
                </a:solidFill>
                <a:latin typeface="Inter"/>
                <a:ea typeface="Inter"/>
                <a:cs typeface="Inter"/>
                <a:sym typeface="Inter"/>
              </a:rPr>
              <a:t>Mahogany</a:t>
            </a:r>
            <a:r>
              <a:rPr lang="en-US" sz="1900">
                <a:solidFill>
                  <a:schemeClr val="dk1"/>
                </a:solidFill>
                <a:latin typeface="Inter"/>
                <a:ea typeface="Inter"/>
                <a:cs typeface="Inter"/>
                <a:sym typeface="Inter"/>
              </a:rPr>
              <a:t> Books for: </a:t>
            </a:r>
            <a:endParaRPr sz="1900">
              <a:solidFill>
                <a:schemeClr val="dk1"/>
              </a:solidFill>
              <a:latin typeface="Inter"/>
              <a:ea typeface="Inter"/>
              <a:cs typeface="Inter"/>
              <a:sym typeface="Inter"/>
            </a:endParaRPr>
          </a:p>
          <a:p>
            <a:pPr indent="0" lvl="0" marL="0" rtl="0" algn="l">
              <a:lnSpc>
                <a:spcPct val="100000"/>
              </a:lnSpc>
              <a:spcBef>
                <a:spcPts val="0"/>
              </a:spcBef>
              <a:spcAft>
                <a:spcPts val="0"/>
              </a:spcAft>
              <a:buSzPts val="1400"/>
              <a:buNone/>
            </a:pPr>
            <a:r>
              <a:rPr lang="en-US" sz="1900">
                <a:solidFill>
                  <a:schemeClr val="dk1"/>
                </a:solidFill>
                <a:latin typeface="Inter"/>
                <a:ea typeface="Inter"/>
                <a:cs typeface="Inter"/>
                <a:sym typeface="Inter"/>
              </a:rPr>
              <a:t>1) Sister Outsider by Audre Lorde</a:t>
            </a:r>
            <a:endParaRPr sz="1900">
              <a:solidFill>
                <a:schemeClr val="dk1"/>
              </a:solidFill>
              <a:latin typeface="Inter"/>
              <a:ea typeface="Inter"/>
              <a:cs typeface="Inter"/>
              <a:sym typeface="Inter"/>
            </a:endParaRPr>
          </a:p>
          <a:p>
            <a:pPr indent="0" lvl="0" marL="0" rtl="0" algn="l">
              <a:lnSpc>
                <a:spcPct val="100000"/>
              </a:lnSpc>
              <a:spcBef>
                <a:spcPts val="0"/>
              </a:spcBef>
              <a:spcAft>
                <a:spcPts val="0"/>
              </a:spcAft>
              <a:buSzPts val="1400"/>
              <a:buNone/>
            </a:pPr>
            <a:r>
              <a:rPr lang="en-US" sz="1900">
                <a:solidFill>
                  <a:schemeClr val="dk1"/>
                </a:solidFill>
                <a:latin typeface="Inter"/>
                <a:ea typeface="Inter"/>
                <a:cs typeface="Inter"/>
                <a:sym typeface="Inter"/>
              </a:rPr>
              <a:t>2) America on Fire by </a:t>
            </a:r>
            <a:endParaRPr sz="1900">
              <a:solidFill>
                <a:schemeClr val="dk1"/>
              </a:solidFill>
              <a:latin typeface="Inter"/>
              <a:ea typeface="Inter"/>
              <a:cs typeface="Inter"/>
              <a:sym typeface="Inter"/>
            </a:endParaRPr>
          </a:p>
          <a:p>
            <a:pPr indent="0" lvl="0" marL="0" rtl="0" algn="l">
              <a:lnSpc>
                <a:spcPct val="100000"/>
              </a:lnSpc>
              <a:spcBef>
                <a:spcPts val="0"/>
              </a:spcBef>
              <a:spcAft>
                <a:spcPts val="0"/>
              </a:spcAft>
              <a:buSzPts val="1400"/>
              <a:buNone/>
            </a:pPr>
            <a:r>
              <a:rPr lang="en-US" sz="1900">
                <a:solidFill>
                  <a:schemeClr val="dk1"/>
                </a:solidFill>
                <a:latin typeface="Inter"/>
                <a:ea typeface="Inter"/>
                <a:cs typeface="Inter"/>
                <a:sym typeface="Inter"/>
              </a:rPr>
              <a:t>Elizabeth Hinton</a:t>
            </a:r>
            <a:endParaRPr sz="1900">
              <a:solidFill>
                <a:schemeClr val="dk1"/>
              </a:solidFill>
              <a:latin typeface="Inter"/>
              <a:ea typeface="Inter"/>
              <a:cs typeface="Inter"/>
              <a:sym typeface="Inter"/>
            </a:endParaRPr>
          </a:p>
          <a:p>
            <a:pPr indent="0" lvl="0" marL="0" rtl="0" algn="l">
              <a:lnSpc>
                <a:spcPct val="100000"/>
              </a:lnSpc>
              <a:spcBef>
                <a:spcPts val="0"/>
              </a:spcBef>
              <a:spcAft>
                <a:spcPts val="0"/>
              </a:spcAft>
              <a:buSzPts val="1400"/>
              <a:buNone/>
            </a:pPr>
            <a:r>
              <a:rPr lang="en-US" sz="1900">
                <a:solidFill>
                  <a:schemeClr val="dk1"/>
                </a:solidFill>
                <a:latin typeface="Inter"/>
                <a:ea typeface="Inter"/>
                <a:cs typeface="Inter"/>
                <a:sym typeface="Inter"/>
              </a:rPr>
              <a:t>3) The Hate You Give by </a:t>
            </a:r>
            <a:endParaRPr sz="19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400"/>
              <a:buFont typeface="Arial"/>
              <a:buNone/>
            </a:pPr>
            <a:r>
              <a:rPr lang="en-US" sz="1900">
                <a:solidFill>
                  <a:schemeClr val="dk1"/>
                </a:solidFill>
                <a:latin typeface="Inter"/>
                <a:ea typeface="Inter"/>
                <a:cs typeface="Inter"/>
                <a:sym typeface="Inter"/>
              </a:rPr>
              <a:t>Angie Thomas</a:t>
            </a:r>
            <a:endParaRPr sz="1900">
              <a:latin typeface="Inter"/>
              <a:ea typeface="Inter"/>
              <a:cs typeface="Inter"/>
              <a:sym typeface="Inter"/>
            </a:endParaRPr>
          </a:p>
        </p:txBody>
      </p:sp>
      <p:sp>
        <p:nvSpPr>
          <p:cNvPr id="215" name="Google Shape;215;p17"/>
          <p:cNvSpPr txBox="1"/>
          <p:nvPr/>
        </p:nvSpPr>
        <p:spPr>
          <a:xfrm>
            <a:off x="1569385" y="6187763"/>
            <a:ext cx="3346200" cy="615600"/>
          </a:xfrm>
          <a:prstGeom prst="rect">
            <a:avLst/>
          </a:prstGeom>
          <a:solidFill>
            <a:srgbClr val="EFFEF9"/>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US" sz="4000">
                <a:solidFill>
                  <a:schemeClr val="dk1"/>
                </a:solidFill>
                <a:latin typeface="Halant"/>
                <a:ea typeface="Halant"/>
                <a:cs typeface="Halant"/>
                <a:sym typeface="Halant"/>
              </a:rPr>
              <a:t>Receipt</a:t>
            </a:r>
            <a:endParaRPr sz="4000">
              <a:solidFill>
                <a:schemeClr val="dk1"/>
              </a:solidFill>
              <a:latin typeface="Halant"/>
              <a:ea typeface="Halant"/>
              <a:cs typeface="Halant"/>
              <a:sym typeface="Halant"/>
            </a:endParaRPr>
          </a:p>
        </p:txBody>
      </p:sp>
      <p:sp>
        <p:nvSpPr>
          <p:cNvPr id="216" name="Google Shape;216;p17"/>
          <p:cNvSpPr/>
          <p:nvPr/>
        </p:nvSpPr>
        <p:spPr>
          <a:xfrm>
            <a:off x="6903869" y="5906393"/>
            <a:ext cx="4480200" cy="2820600"/>
          </a:xfrm>
          <a:prstGeom prst="roundRect">
            <a:avLst>
              <a:gd fmla="val 16667" name="adj"/>
            </a:avLst>
          </a:prstGeom>
          <a:solidFill>
            <a:srgbClr val="E95C3E"/>
          </a:solid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17" name="Google Shape;217;p17"/>
          <p:cNvSpPr txBox="1"/>
          <p:nvPr/>
        </p:nvSpPr>
        <p:spPr>
          <a:xfrm>
            <a:off x="7470869" y="6895299"/>
            <a:ext cx="3346200" cy="794100"/>
          </a:xfrm>
          <a:prstGeom prst="rect">
            <a:avLst/>
          </a:prstGeom>
          <a:solidFill>
            <a:srgbClr val="E95C3E"/>
          </a:solidFill>
          <a:ln>
            <a:noFill/>
          </a:ln>
        </p:spPr>
        <p:txBody>
          <a:bodyPr anchorCtr="0" anchor="t" bIns="0" lIns="0" spcFirstLastPara="1" rIns="0" wrap="square" tIns="0">
            <a:spAutoFit/>
          </a:bodyPr>
          <a:lstStyle/>
          <a:p>
            <a:pPr indent="0" lvl="0" marL="0" marR="0" rtl="0" algn="ctr">
              <a:lnSpc>
                <a:spcPct val="115000"/>
              </a:lnSpc>
              <a:spcBef>
                <a:spcPts val="0"/>
              </a:spcBef>
              <a:spcAft>
                <a:spcPts val="0"/>
              </a:spcAft>
              <a:buNone/>
            </a:pPr>
            <a:r>
              <a:rPr lang="en-US" sz="2400">
                <a:solidFill>
                  <a:schemeClr val="dk1"/>
                </a:solidFill>
                <a:latin typeface="Inter"/>
                <a:ea typeface="Inter"/>
                <a:cs typeface="Inter"/>
                <a:sym typeface="Inter"/>
              </a:rPr>
              <a:t>Washington Nationals at Nationals Park</a:t>
            </a:r>
            <a:endParaRPr sz="2400">
              <a:solidFill>
                <a:schemeClr val="dk1"/>
              </a:solidFill>
            </a:endParaRPr>
          </a:p>
        </p:txBody>
      </p:sp>
      <p:sp>
        <p:nvSpPr>
          <p:cNvPr id="218" name="Google Shape;218;p17"/>
          <p:cNvSpPr txBox="1"/>
          <p:nvPr/>
        </p:nvSpPr>
        <p:spPr>
          <a:xfrm>
            <a:off x="7470869" y="6187763"/>
            <a:ext cx="3346200" cy="615600"/>
          </a:xfrm>
          <a:prstGeom prst="rect">
            <a:avLst/>
          </a:prstGeom>
          <a:solidFill>
            <a:srgbClr val="E95C3E"/>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US" sz="4000">
                <a:solidFill>
                  <a:srgbClr val="FFFFFF"/>
                </a:solidFill>
                <a:latin typeface="Halant"/>
                <a:ea typeface="Halant"/>
                <a:cs typeface="Halant"/>
                <a:sym typeface="Halant"/>
              </a:rPr>
              <a:t>Ticket Stub</a:t>
            </a:r>
            <a:endParaRPr sz="4000">
              <a:latin typeface="Halant"/>
              <a:ea typeface="Halant"/>
              <a:cs typeface="Halant"/>
              <a:sym typeface="Halant"/>
            </a:endParaRPr>
          </a:p>
        </p:txBody>
      </p:sp>
      <p:sp>
        <p:nvSpPr>
          <p:cNvPr id="219" name="Google Shape;219;p17"/>
          <p:cNvSpPr/>
          <p:nvPr/>
        </p:nvSpPr>
        <p:spPr>
          <a:xfrm>
            <a:off x="12805410" y="6039243"/>
            <a:ext cx="4480200" cy="2820600"/>
          </a:xfrm>
          <a:prstGeom prst="roundRect">
            <a:avLst>
              <a:gd fmla="val 16667" name="adj"/>
            </a:avLst>
          </a:prstGeom>
          <a:solidFill>
            <a:srgbClr val="231F20"/>
          </a:solid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20" name="Google Shape;220;p17"/>
          <p:cNvSpPr txBox="1"/>
          <p:nvPr/>
        </p:nvSpPr>
        <p:spPr>
          <a:xfrm>
            <a:off x="12870810" y="6799550"/>
            <a:ext cx="4349400" cy="1644000"/>
          </a:xfrm>
          <a:prstGeom prst="rect">
            <a:avLst/>
          </a:prstGeom>
          <a:solidFill>
            <a:srgbClr val="231F20"/>
          </a:solidFill>
          <a:ln>
            <a:noFill/>
          </a:ln>
        </p:spPr>
        <p:txBody>
          <a:bodyPr anchorCtr="0" anchor="t" bIns="0" lIns="0" spcFirstLastPara="1" rIns="0" wrap="square" tIns="0">
            <a:spAutoFit/>
          </a:bodyPr>
          <a:lstStyle/>
          <a:p>
            <a:pPr indent="0" lvl="0" marL="0" rtl="0" algn="ctr">
              <a:lnSpc>
                <a:spcPct val="115000"/>
              </a:lnSpc>
              <a:spcBef>
                <a:spcPts val="0"/>
              </a:spcBef>
              <a:spcAft>
                <a:spcPts val="2100"/>
              </a:spcAft>
              <a:buClr>
                <a:schemeClr val="dk1"/>
              </a:buClr>
              <a:buSzPts val="1400"/>
              <a:buFont typeface="Arial"/>
              <a:buNone/>
            </a:pPr>
            <a:r>
              <a:rPr lang="en-US" sz="2400">
                <a:solidFill>
                  <a:schemeClr val="lt1"/>
                </a:solidFill>
                <a:latin typeface="Inter"/>
                <a:ea typeface="Inter"/>
                <a:cs typeface="Inter"/>
                <a:sym typeface="Inter"/>
              </a:rPr>
              <a:t>Two older adults (one male &amp; one female) with three young adults (two male &amp; one female) presumably</a:t>
            </a:r>
            <a:endParaRPr sz="2400">
              <a:solidFill>
                <a:schemeClr val="lt1"/>
              </a:solidFill>
              <a:latin typeface="Inter"/>
              <a:ea typeface="Inter"/>
              <a:cs typeface="Inter"/>
              <a:sym typeface="Inter"/>
            </a:endParaRPr>
          </a:p>
        </p:txBody>
      </p:sp>
      <p:sp>
        <p:nvSpPr>
          <p:cNvPr id="221" name="Google Shape;221;p17"/>
          <p:cNvSpPr txBox="1"/>
          <p:nvPr/>
        </p:nvSpPr>
        <p:spPr>
          <a:xfrm>
            <a:off x="13372410" y="6187763"/>
            <a:ext cx="3346200" cy="615600"/>
          </a:xfrm>
          <a:prstGeom prst="rect">
            <a:avLst/>
          </a:prstGeom>
          <a:solidFill>
            <a:srgbClr val="231F20"/>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US" sz="4000">
                <a:solidFill>
                  <a:srgbClr val="FFFFFF"/>
                </a:solidFill>
                <a:latin typeface="Halant"/>
                <a:ea typeface="Halant"/>
                <a:cs typeface="Halant"/>
                <a:sym typeface="Halant"/>
              </a:rPr>
              <a:t>Picture</a:t>
            </a:r>
            <a:endParaRPr sz="4000">
              <a:latin typeface="Halant"/>
              <a:ea typeface="Halant"/>
              <a:cs typeface="Halant"/>
              <a:sym typeface="Halant"/>
            </a:endParaRPr>
          </a:p>
        </p:txBody>
      </p:sp>
      <p:sp>
        <p:nvSpPr>
          <p:cNvPr id="222" name="Google Shape;222;p17"/>
          <p:cNvSpPr txBox="1"/>
          <p:nvPr/>
        </p:nvSpPr>
        <p:spPr>
          <a:xfrm>
            <a:off x="198824" y="8803200"/>
            <a:ext cx="4143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a:t>
            </a:r>
            <a:r>
              <a:rPr b="1" lang="en-US" sz="2700">
                <a:solidFill>
                  <a:srgbClr val="231F20"/>
                </a:solidFill>
                <a:latin typeface="Halant"/>
                <a:ea typeface="Halant"/>
                <a:cs typeface="Halant"/>
                <a:sym typeface="Halant"/>
              </a:rPr>
              <a:t>apushladyboss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grpSp>
        <p:nvGrpSpPr>
          <p:cNvPr id="227" name="Google Shape;227;p18"/>
          <p:cNvGrpSpPr/>
          <p:nvPr/>
        </p:nvGrpSpPr>
        <p:grpSpPr>
          <a:xfrm>
            <a:off x="1672194" y="914210"/>
            <a:ext cx="6651576" cy="2586828"/>
            <a:chOff x="0" y="-38100"/>
            <a:chExt cx="1751844" cy="681300"/>
          </a:xfrm>
        </p:grpSpPr>
        <p:sp>
          <p:nvSpPr>
            <p:cNvPr id="228" name="Google Shape;228;p18"/>
            <p:cNvSpPr/>
            <p:nvPr/>
          </p:nvSpPr>
          <p:spPr>
            <a:xfrm>
              <a:off x="0" y="0"/>
              <a:ext cx="1751844" cy="643168"/>
            </a:xfrm>
            <a:custGeom>
              <a:rect b="b" l="l" r="r" t="t"/>
              <a:pathLst>
                <a:path extrusionOk="0" h="643168" w="1751844">
                  <a:moveTo>
                    <a:pt x="59360" y="0"/>
                  </a:moveTo>
                  <a:lnTo>
                    <a:pt x="1692484" y="0"/>
                  </a:lnTo>
                  <a:cubicBezTo>
                    <a:pt x="1725268" y="0"/>
                    <a:pt x="1751844" y="26577"/>
                    <a:pt x="1751844" y="59360"/>
                  </a:cubicBezTo>
                  <a:lnTo>
                    <a:pt x="1751844" y="583808"/>
                  </a:lnTo>
                  <a:cubicBezTo>
                    <a:pt x="1751844" y="616592"/>
                    <a:pt x="1725268" y="643168"/>
                    <a:pt x="1692484" y="643168"/>
                  </a:cubicBezTo>
                  <a:lnTo>
                    <a:pt x="59360" y="643168"/>
                  </a:lnTo>
                  <a:cubicBezTo>
                    <a:pt x="26577" y="643168"/>
                    <a:pt x="0" y="616592"/>
                    <a:pt x="0" y="583808"/>
                  </a:cubicBezTo>
                  <a:lnTo>
                    <a:pt x="0" y="59360"/>
                  </a:lnTo>
                  <a:cubicBezTo>
                    <a:pt x="0" y="26577"/>
                    <a:pt x="26577" y="0"/>
                    <a:pt x="59360" y="0"/>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18"/>
            <p:cNvSpPr txBox="1"/>
            <p:nvPr/>
          </p:nvSpPr>
          <p:spPr>
            <a:xfrm>
              <a:off x="0" y="-38100"/>
              <a:ext cx="1751700" cy="6813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30" name="Google Shape;230;p18"/>
          <p:cNvSpPr txBox="1"/>
          <p:nvPr/>
        </p:nvSpPr>
        <p:spPr>
          <a:xfrm>
            <a:off x="2193900" y="1514863"/>
            <a:ext cx="5985000" cy="1385400"/>
          </a:xfrm>
          <a:prstGeom prst="rect">
            <a:avLst/>
          </a:prstGeom>
          <a:noFill/>
          <a:ln>
            <a:noFill/>
          </a:ln>
        </p:spPr>
        <p:txBody>
          <a:bodyPr anchorCtr="0" anchor="t" bIns="0" lIns="0" spcFirstLastPara="1" rIns="0" wrap="square" tIns="0">
            <a:spAutoFit/>
          </a:bodyPr>
          <a:lstStyle/>
          <a:p>
            <a:pPr indent="0" lvl="0" marL="0" rtl="0" algn="l">
              <a:lnSpc>
                <a:spcPct val="100000"/>
              </a:lnSpc>
              <a:spcBef>
                <a:spcPts val="0"/>
              </a:spcBef>
              <a:spcAft>
                <a:spcPts val="0"/>
              </a:spcAft>
              <a:buNone/>
            </a:pPr>
            <a:r>
              <a:rPr lang="en-US" sz="3000">
                <a:solidFill>
                  <a:schemeClr val="dk1"/>
                </a:solidFill>
                <a:latin typeface="Inter"/>
                <a:ea typeface="Inter"/>
                <a:cs typeface="Inter"/>
                <a:sym typeface="Inter"/>
              </a:rPr>
              <a:t>Describe the profile of the owner of the wallet. Explain how you came to those conclusions.</a:t>
            </a:r>
            <a:endParaRPr b="0" i="0" sz="2995" u="none" cap="none" strike="noStrike">
              <a:solidFill>
                <a:srgbClr val="231F20"/>
              </a:solidFill>
              <a:latin typeface="Inter"/>
              <a:ea typeface="Inter"/>
              <a:cs typeface="Inter"/>
              <a:sym typeface="Inter"/>
            </a:endParaRPr>
          </a:p>
        </p:txBody>
      </p:sp>
      <p:grpSp>
        <p:nvGrpSpPr>
          <p:cNvPr id="231" name="Google Shape;231;p18"/>
          <p:cNvGrpSpPr/>
          <p:nvPr/>
        </p:nvGrpSpPr>
        <p:grpSpPr>
          <a:xfrm>
            <a:off x="1672194" y="4178575"/>
            <a:ext cx="6651576" cy="2586828"/>
            <a:chOff x="0" y="-38100"/>
            <a:chExt cx="1751844" cy="681300"/>
          </a:xfrm>
        </p:grpSpPr>
        <p:sp>
          <p:nvSpPr>
            <p:cNvPr id="232" name="Google Shape;232;p18"/>
            <p:cNvSpPr/>
            <p:nvPr/>
          </p:nvSpPr>
          <p:spPr>
            <a:xfrm>
              <a:off x="0" y="0"/>
              <a:ext cx="1751844" cy="643168"/>
            </a:xfrm>
            <a:custGeom>
              <a:rect b="b" l="l" r="r" t="t"/>
              <a:pathLst>
                <a:path extrusionOk="0" h="643168" w="1751844">
                  <a:moveTo>
                    <a:pt x="59360" y="0"/>
                  </a:moveTo>
                  <a:lnTo>
                    <a:pt x="1692484" y="0"/>
                  </a:lnTo>
                  <a:cubicBezTo>
                    <a:pt x="1725268" y="0"/>
                    <a:pt x="1751844" y="26577"/>
                    <a:pt x="1751844" y="59360"/>
                  </a:cubicBezTo>
                  <a:lnTo>
                    <a:pt x="1751844" y="583808"/>
                  </a:lnTo>
                  <a:cubicBezTo>
                    <a:pt x="1751844" y="616592"/>
                    <a:pt x="1725268" y="643168"/>
                    <a:pt x="1692484" y="643168"/>
                  </a:cubicBezTo>
                  <a:lnTo>
                    <a:pt x="59360" y="643168"/>
                  </a:lnTo>
                  <a:cubicBezTo>
                    <a:pt x="26577" y="643168"/>
                    <a:pt x="0" y="616592"/>
                    <a:pt x="0" y="583808"/>
                  </a:cubicBezTo>
                  <a:lnTo>
                    <a:pt x="0" y="59360"/>
                  </a:lnTo>
                  <a:cubicBezTo>
                    <a:pt x="0" y="26577"/>
                    <a:pt x="26577" y="0"/>
                    <a:pt x="59360" y="0"/>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18"/>
            <p:cNvSpPr txBox="1"/>
            <p:nvPr/>
          </p:nvSpPr>
          <p:spPr>
            <a:xfrm>
              <a:off x="0" y="-38100"/>
              <a:ext cx="1751700" cy="6813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34" name="Google Shape;234;p18"/>
          <p:cNvSpPr/>
          <p:nvPr/>
        </p:nvSpPr>
        <p:spPr>
          <a:xfrm>
            <a:off x="1414850" y="3639552"/>
            <a:ext cx="2221470" cy="803104"/>
          </a:xfrm>
          <a:custGeom>
            <a:rect b="b" l="l" r="r" t="t"/>
            <a:pathLst>
              <a:path extrusionOk="0" h="677725" w="1699021">
                <a:moveTo>
                  <a:pt x="61206" y="0"/>
                </a:moveTo>
                <a:lnTo>
                  <a:pt x="1637815" y="0"/>
                </a:lnTo>
                <a:cubicBezTo>
                  <a:pt x="1654047" y="0"/>
                  <a:pt x="1669616" y="6448"/>
                  <a:pt x="1681094" y="17927"/>
                </a:cubicBezTo>
                <a:cubicBezTo>
                  <a:pt x="1692572" y="29405"/>
                  <a:pt x="1699021" y="44973"/>
                  <a:pt x="1699021" y="61206"/>
                </a:cubicBezTo>
                <a:lnTo>
                  <a:pt x="1699021" y="616519"/>
                </a:lnTo>
                <a:cubicBezTo>
                  <a:pt x="1699021" y="632752"/>
                  <a:pt x="1692572" y="648320"/>
                  <a:pt x="1681094" y="659799"/>
                </a:cubicBezTo>
                <a:cubicBezTo>
                  <a:pt x="1669616" y="671277"/>
                  <a:pt x="1654047" y="677725"/>
                  <a:pt x="1637815" y="677725"/>
                </a:cubicBezTo>
                <a:lnTo>
                  <a:pt x="61206" y="677725"/>
                </a:lnTo>
                <a:cubicBezTo>
                  <a:pt x="27403" y="677725"/>
                  <a:pt x="0" y="650323"/>
                  <a:pt x="0" y="616519"/>
                </a:cubicBezTo>
                <a:lnTo>
                  <a:pt x="0" y="61206"/>
                </a:lnTo>
                <a:cubicBezTo>
                  <a:pt x="0" y="44973"/>
                  <a:pt x="6448" y="29405"/>
                  <a:pt x="17927" y="17927"/>
                </a:cubicBezTo>
                <a:cubicBezTo>
                  <a:pt x="29405" y="6448"/>
                  <a:pt x="44973" y="0"/>
                  <a:pt x="61206" y="0"/>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18"/>
          <p:cNvSpPr/>
          <p:nvPr/>
        </p:nvSpPr>
        <p:spPr>
          <a:xfrm>
            <a:off x="1414850" y="349177"/>
            <a:ext cx="2221470" cy="803104"/>
          </a:xfrm>
          <a:custGeom>
            <a:rect b="b" l="l" r="r" t="t"/>
            <a:pathLst>
              <a:path extrusionOk="0" h="677725" w="1699021">
                <a:moveTo>
                  <a:pt x="61206" y="0"/>
                </a:moveTo>
                <a:lnTo>
                  <a:pt x="1637815" y="0"/>
                </a:lnTo>
                <a:cubicBezTo>
                  <a:pt x="1654047" y="0"/>
                  <a:pt x="1669616" y="6448"/>
                  <a:pt x="1681094" y="17927"/>
                </a:cubicBezTo>
                <a:cubicBezTo>
                  <a:pt x="1692572" y="29405"/>
                  <a:pt x="1699021" y="44973"/>
                  <a:pt x="1699021" y="61206"/>
                </a:cubicBezTo>
                <a:lnTo>
                  <a:pt x="1699021" y="616519"/>
                </a:lnTo>
                <a:cubicBezTo>
                  <a:pt x="1699021" y="632752"/>
                  <a:pt x="1692572" y="648320"/>
                  <a:pt x="1681094" y="659799"/>
                </a:cubicBezTo>
                <a:cubicBezTo>
                  <a:pt x="1669616" y="671277"/>
                  <a:pt x="1654047" y="677725"/>
                  <a:pt x="1637815" y="677725"/>
                </a:cubicBezTo>
                <a:lnTo>
                  <a:pt x="61206" y="677725"/>
                </a:lnTo>
                <a:cubicBezTo>
                  <a:pt x="27403" y="677725"/>
                  <a:pt x="0" y="650323"/>
                  <a:pt x="0" y="616519"/>
                </a:cubicBezTo>
                <a:lnTo>
                  <a:pt x="0" y="61206"/>
                </a:lnTo>
                <a:cubicBezTo>
                  <a:pt x="0" y="44973"/>
                  <a:pt x="6448" y="29405"/>
                  <a:pt x="17927" y="17927"/>
                </a:cubicBezTo>
                <a:cubicBezTo>
                  <a:pt x="29405" y="6448"/>
                  <a:pt x="44973" y="0"/>
                  <a:pt x="61206" y="0"/>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18"/>
          <p:cNvSpPr txBox="1"/>
          <p:nvPr/>
        </p:nvSpPr>
        <p:spPr>
          <a:xfrm>
            <a:off x="1549637" y="420063"/>
            <a:ext cx="4182300" cy="603300"/>
          </a:xfrm>
          <a:prstGeom prst="rect">
            <a:avLst/>
          </a:prstGeom>
          <a:noFill/>
          <a:ln>
            <a:noFill/>
          </a:ln>
        </p:spPr>
        <p:txBody>
          <a:bodyPr anchorCtr="0" anchor="t" bIns="0" lIns="0" spcFirstLastPara="1" rIns="0" wrap="square" tIns="0">
            <a:spAutoFit/>
          </a:bodyPr>
          <a:lstStyle/>
          <a:p>
            <a:pPr indent="0" lvl="0" marL="0" marR="0" rtl="0" algn="l">
              <a:lnSpc>
                <a:spcPct val="140045"/>
              </a:lnSpc>
              <a:spcBef>
                <a:spcPts val="0"/>
              </a:spcBef>
              <a:spcAft>
                <a:spcPts val="0"/>
              </a:spcAft>
              <a:buNone/>
            </a:pPr>
            <a:r>
              <a:rPr b="1" lang="en-US" sz="3918">
                <a:solidFill>
                  <a:srgbClr val="231F20"/>
                </a:solidFill>
                <a:latin typeface="Halant"/>
                <a:ea typeface="Halant"/>
                <a:cs typeface="Halant"/>
                <a:sym typeface="Halant"/>
              </a:rPr>
              <a:t>Round 1</a:t>
            </a:r>
            <a:endParaRPr/>
          </a:p>
        </p:txBody>
      </p:sp>
      <p:grpSp>
        <p:nvGrpSpPr>
          <p:cNvPr id="237" name="Google Shape;237;p18"/>
          <p:cNvGrpSpPr/>
          <p:nvPr/>
        </p:nvGrpSpPr>
        <p:grpSpPr>
          <a:xfrm>
            <a:off x="185402" y="-144662"/>
            <a:ext cx="937455" cy="10431728"/>
            <a:chOff x="0" y="-38100"/>
            <a:chExt cx="246900" cy="2747433"/>
          </a:xfrm>
        </p:grpSpPr>
        <p:sp>
          <p:nvSpPr>
            <p:cNvPr id="238" name="Google Shape;238;p18"/>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239" name="Google Shape;239;p18"/>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40" name="Google Shape;240;p18"/>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sp>
        <p:nvSpPr>
          <p:cNvPr id="241" name="Google Shape;241;p18"/>
          <p:cNvSpPr txBox="1"/>
          <p:nvPr/>
        </p:nvSpPr>
        <p:spPr>
          <a:xfrm>
            <a:off x="1549637" y="3710453"/>
            <a:ext cx="5276700" cy="603300"/>
          </a:xfrm>
          <a:prstGeom prst="rect">
            <a:avLst/>
          </a:prstGeom>
          <a:noFill/>
          <a:ln>
            <a:noFill/>
          </a:ln>
        </p:spPr>
        <p:txBody>
          <a:bodyPr anchorCtr="0" anchor="t" bIns="0" lIns="0" spcFirstLastPara="1" rIns="0" wrap="square" tIns="0">
            <a:spAutoFit/>
          </a:bodyPr>
          <a:lstStyle/>
          <a:p>
            <a:pPr indent="0" lvl="0" marL="0" marR="0" rtl="0" algn="l">
              <a:lnSpc>
                <a:spcPct val="140045"/>
              </a:lnSpc>
              <a:spcBef>
                <a:spcPts val="0"/>
              </a:spcBef>
              <a:spcAft>
                <a:spcPts val="0"/>
              </a:spcAft>
              <a:buNone/>
            </a:pPr>
            <a:r>
              <a:rPr b="1" lang="en-US" sz="3918">
                <a:solidFill>
                  <a:srgbClr val="231F20"/>
                </a:solidFill>
                <a:latin typeface="Halant"/>
                <a:ea typeface="Halant"/>
                <a:cs typeface="Halant"/>
                <a:sym typeface="Halant"/>
              </a:rPr>
              <a:t>Round 2</a:t>
            </a:r>
            <a:endParaRPr/>
          </a:p>
        </p:txBody>
      </p:sp>
      <p:cxnSp>
        <p:nvCxnSpPr>
          <p:cNvPr id="242" name="Google Shape;242;p18"/>
          <p:cNvCxnSpPr/>
          <p:nvPr/>
        </p:nvCxnSpPr>
        <p:spPr>
          <a:xfrm rot="10800000">
            <a:off x="648533" y="-104669"/>
            <a:ext cx="5400" cy="2997600"/>
          </a:xfrm>
          <a:prstGeom prst="straightConnector1">
            <a:avLst/>
          </a:prstGeom>
          <a:noFill/>
          <a:ln cap="flat" cmpd="sng" w="114300">
            <a:solidFill>
              <a:srgbClr val="000000"/>
            </a:solidFill>
            <a:prstDash val="solid"/>
            <a:round/>
            <a:headEnd len="sm" w="sm" type="none"/>
            <a:tailEnd len="sm" w="sm" type="none"/>
          </a:ln>
        </p:spPr>
      </p:cxnSp>
      <p:cxnSp>
        <p:nvCxnSpPr>
          <p:cNvPr id="243" name="Google Shape;243;p18"/>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grpSp>
        <p:nvGrpSpPr>
          <p:cNvPr id="244" name="Google Shape;244;p18"/>
          <p:cNvGrpSpPr/>
          <p:nvPr/>
        </p:nvGrpSpPr>
        <p:grpSpPr>
          <a:xfrm>
            <a:off x="15859155" y="-98041"/>
            <a:ext cx="1562625" cy="1771271"/>
            <a:chOff x="0" y="-130721"/>
            <a:chExt cx="2083500" cy="2361695"/>
          </a:xfrm>
        </p:grpSpPr>
        <p:grpSp>
          <p:nvGrpSpPr>
            <p:cNvPr id="245" name="Google Shape;245;p18"/>
            <p:cNvGrpSpPr/>
            <p:nvPr/>
          </p:nvGrpSpPr>
          <p:grpSpPr>
            <a:xfrm>
              <a:off x="75599" y="-130721"/>
              <a:ext cx="1932614" cy="2361695"/>
              <a:chOff x="0" y="-47625"/>
              <a:chExt cx="704100" cy="860425"/>
            </a:xfrm>
          </p:grpSpPr>
          <p:sp>
            <p:nvSpPr>
              <p:cNvPr id="246" name="Google Shape;246;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18"/>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48" name="Google Shape;248;p18"/>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5</a:t>
              </a:r>
              <a:endParaRPr/>
            </a:p>
          </p:txBody>
        </p:sp>
      </p:grpSp>
      <p:sp>
        <p:nvSpPr>
          <p:cNvPr id="249" name="Google Shape;249;p18"/>
          <p:cNvSpPr/>
          <p:nvPr/>
        </p:nvSpPr>
        <p:spPr>
          <a:xfrm>
            <a:off x="7512165" y="-1553858"/>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50" name="Google Shape;250;p18"/>
          <p:cNvSpPr/>
          <p:nvPr/>
        </p:nvSpPr>
        <p:spPr>
          <a:xfrm>
            <a:off x="892058" y="912430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51" name="Google Shape;251;p18"/>
          <p:cNvSpPr txBox="1"/>
          <p:nvPr/>
        </p:nvSpPr>
        <p:spPr>
          <a:xfrm>
            <a:off x="2097150" y="4779221"/>
            <a:ext cx="5985000" cy="1385400"/>
          </a:xfrm>
          <a:prstGeom prst="rect">
            <a:avLst/>
          </a:prstGeom>
          <a:noFill/>
          <a:ln>
            <a:noFill/>
          </a:ln>
        </p:spPr>
        <p:txBody>
          <a:bodyPr anchorCtr="0" anchor="t" bIns="0" lIns="0" spcFirstLastPara="1" rIns="0" wrap="square" tIns="0">
            <a:spAutoFit/>
          </a:bodyPr>
          <a:lstStyle/>
          <a:p>
            <a:pPr indent="0" lvl="0" marL="0" rtl="0" algn="l">
              <a:lnSpc>
                <a:spcPct val="100000"/>
              </a:lnSpc>
              <a:spcBef>
                <a:spcPts val="0"/>
              </a:spcBef>
              <a:spcAft>
                <a:spcPts val="0"/>
              </a:spcAft>
              <a:buNone/>
            </a:pPr>
            <a:r>
              <a:rPr lang="en-US" sz="3000">
                <a:solidFill>
                  <a:srgbClr val="231F20"/>
                </a:solidFill>
                <a:latin typeface="Inter"/>
                <a:ea typeface="Inter"/>
                <a:cs typeface="Inter"/>
                <a:sym typeface="Inter"/>
              </a:rPr>
              <a:t>Compare your profile with another groups and explain why you differed in your conclusions.</a:t>
            </a:r>
            <a:endParaRPr b="0" i="0" sz="2995" u="none" cap="none" strike="noStrike">
              <a:solidFill>
                <a:srgbClr val="231F20"/>
              </a:solidFill>
              <a:latin typeface="Inter"/>
              <a:ea typeface="Inter"/>
              <a:cs typeface="Inter"/>
              <a:sym typeface="Inter"/>
            </a:endParaRPr>
          </a:p>
        </p:txBody>
      </p:sp>
      <p:sp>
        <p:nvSpPr>
          <p:cNvPr id="252" name="Google Shape;252;p18"/>
          <p:cNvSpPr txBox="1"/>
          <p:nvPr/>
        </p:nvSpPr>
        <p:spPr>
          <a:xfrm>
            <a:off x="13837424" y="9501650"/>
            <a:ext cx="4143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a:t>
            </a:r>
            <a:r>
              <a:rPr b="1" lang="en-US" sz="2700">
                <a:solidFill>
                  <a:srgbClr val="231F20"/>
                </a:solidFill>
                <a:latin typeface="Halant"/>
                <a:ea typeface="Halant"/>
                <a:cs typeface="Halant"/>
                <a:sym typeface="Halant"/>
              </a:rPr>
              <a:t>apushladyboss</a:t>
            </a:r>
            <a:endParaRPr/>
          </a:p>
        </p:txBody>
      </p:sp>
      <p:grpSp>
        <p:nvGrpSpPr>
          <p:cNvPr id="253" name="Google Shape;253;p18"/>
          <p:cNvGrpSpPr/>
          <p:nvPr/>
        </p:nvGrpSpPr>
        <p:grpSpPr>
          <a:xfrm>
            <a:off x="1672194" y="7455175"/>
            <a:ext cx="6651576" cy="2586828"/>
            <a:chOff x="0" y="-38100"/>
            <a:chExt cx="1751844" cy="681300"/>
          </a:xfrm>
        </p:grpSpPr>
        <p:sp>
          <p:nvSpPr>
            <p:cNvPr id="254" name="Google Shape;254;p18"/>
            <p:cNvSpPr/>
            <p:nvPr/>
          </p:nvSpPr>
          <p:spPr>
            <a:xfrm>
              <a:off x="0" y="0"/>
              <a:ext cx="1751844" cy="643168"/>
            </a:xfrm>
            <a:custGeom>
              <a:rect b="b" l="l" r="r" t="t"/>
              <a:pathLst>
                <a:path extrusionOk="0" h="643168" w="1751844">
                  <a:moveTo>
                    <a:pt x="59360" y="0"/>
                  </a:moveTo>
                  <a:lnTo>
                    <a:pt x="1692484" y="0"/>
                  </a:lnTo>
                  <a:cubicBezTo>
                    <a:pt x="1725268" y="0"/>
                    <a:pt x="1751844" y="26577"/>
                    <a:pt x="1751844" y="59360"/>
                  </a:cubicBezTo>
                  <a:lnTo>
                    <a:pt x="1751844" y="583808"/>
                  </a:lnTo>
                  <a:cubicBezTo>
                    <a:pt x="1751844" y="616592"/>
                    <a:pt x="1725268" y="643168"/>
                    <a:pt x="1692484" y="643168"/>
                  </a:cubicBezTo>
                  <a:lnTo>
                    <a:pt x="59360" y="643168"/>
                  </a:lnTo>
                  <a:cubicBezTo>
                    <a:pt x="26577" y="643168"/>
                    <a:pt x="0" y="616592"/>
                    <a:pt x="0" y="583808"/>
                  </a:cubicBezTo>
                  <a:lnTo>
                    <a:pt x="0" y="59360"/>
                  </a:lnTo>
                  <a:cubicBezTo>
                    <a:pt x="0" y="26577"/>
                    <a:pt x="26577" y="0"/>
                    <a:pt x="59360" y="0"/>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18"/>
            <p:cNvSpPr txBox="1"/>
            <p:nvPr/>
          </p:nvSpPr>
          <p:spPr>
            <a:xfrm>
              <a:off x="0" y="-38100"/>
              <a:ext cx="1751700" cy="6813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56" name="Google Shape;256;p18"/>
          <p:cNvSpPr/>
          <p:nvPr/>
        </p:nvSpPr>
        <p:spPr>
          <a:xfrm>
            <a:off x="1414850" y="6916152"/>
            <a:ext cx="2221470" cy="803104"/>
          </a:xfrm>
          <a:custGeom>
            <a:rect b="b" l="l" r="r" t="t"/>
            <a:pathLst>
              <a:path extrusionOk="0" h="677725" w="1699021">
                <a:moveTo>
                  <a:pt x="61206" y="0"/>
                </a:moveTo>
                <a:lnTo>
                  <a:pt x="1637815" y="0"/>
                </a:lnTo>
                <a:cubicBezTo>
                  <a:pt x="1654047" y="0"/>
                  <a:pt x="1669616" y="6448"/>
                  <a:pt x="1681094" y="17927"/>
                </a:cubicBezTo>
                <a:cubicBezTo>
                  <a:pt x="1692572" y="29405"/>
                  <a:pt x="1699021" y="44973"/>
                  <a:pt x="1699021" y="61206"/>
                </a:cubicBezTo>
                <a:lnTo>
                  <a:pt x="1699021" y="616519"/>
                </a:lnTo>
                <a:cubicBezTo>
                  <a:pt x="1699021" y="632752"/>
                  <a:pt x="1692572" y="648320"/>
                  <a:pt x="1681094" y="659799"/>
                </a:cubicBezTo>
                <a:cubicBezTo>
                  <a:pt x="1669616" y="671277"/>
                  <a:pt x="1654047" y="677725"/>
                  <a:pt x="1637815" y="677725"/>
                </a:cubicBezTo>
                <a:lnTo>
                  <a:pt x="61206" y="677725"/>
                </a:lnTo>
                <a:cubicBezTo>
                  <a:pt x="27403" y="677725"/>
                  <a:pt x="0" y="650323"/>
                  <a:pt x="0" y="616519"/>
                </a:cubicBezTo>
                <a:lnTo>
                  <a:pt x="0" y="61206"/>
                </a:lnTo>
                <a:cubicBezTo>
                  <a:pt x="0" y="44973"/>
                  <a:pt x="6448" y="29405"/>
                  <a:pt x="17927" y="17927"/>
                </a:cubicBezTo>
                <a:cubicBezTo>
                  <a:pt x="29405" y="6448"/>
                  <a:pt x="44973" y="0"/>
                  <a:pt x="61206" y="0"/>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18"/>
          <p:cNvSpPr txBox="1"/>
          <p:nvPr/>
        </p:nvSpPr>
        <p:spPr>
          <a:xfrm>
            <a:off x="1549637" y="6987053"/>
            <a:ext cx="5276700" cy="603300"/>
          </a:xfrm>
          <a:prstGeom prst="rect">
            <a:avLst/>
          </a:prstGeom>
          <a:noFill/>
          <a:ln>
            <a:noFill/>
          </a:ln>
        </p:spPr>
        <p:txBody>
          <a:bodyPr anchorCtr="0" anchor="t" bIns="0" lIns="0" spcFirstLastPara="1" rIns="0" wrap="square" tIns="0">
            <a:spAutoFit/>
          </a:bodyPr>
          <a:lstStyle/>
          <a:p>
            <a:pPr indent="0" lvl="0" marL="0" marR="0" rtl="0" algn="l">
              <a:lnSpc>
                <a:spcPct val="140045"/>
              </a:lnSpc>
              <a:spcBef>
                <a:spcPts val="0"/>
              </a:spcBef>
              <a:spcAft>
                <a:spcPts val="0"/>
              </a:spcAft>
              <a:buNone/>
            </a:pPr>
            <a:r>
              <a:rPr b="1" lang="en-US" sz="3918">
                <a:solidFill>
                  <a:srgbClr val="231F20"/>
                </a:solidFill>
                <a:latin typeface="Halant"/>
                <a:ea typeface="Halant"/>
                <a:cs typeface="Halant"/>
                <a:sym typeface="Halant"/>
              </a:rPr>
              <a:t>Round 3</a:t>
            </a:r>
            <a:endParaRPr/>
          </a:p>
        </p:txBody>
      </p:sp>
      <p:sp>
        <p:nvSpPr>
          <p:cNvPr id="258" name="Google Shape;258;p18"/>
          <p:cNvSpPr txBox="1"/>
          <p:nvPr/>
        </p:nvSpPr>
        <p:spPr>
          <a:xfrm>
            <a:off x="2097150" y="8055821"/>
            <a:ext cx="5985000" cy="1385400"/>
          </a:xfrm>
          <a:prstGeom prst="rect">
            <a:avLst/>
          </a:prstGeom>
          <a:noFill/>
          <a:ln>
            <a:noFill/>
          </a:ln>
        </p:spPr>
        <p:txBody>
          <a:bodyPr anchorCtr="0" anchor="t" bIns="0" lIns="0" spcFirstLastPara="1" rIns="0" wrap="square" tIns="0">
            <a:spAutoFit/>
          </a:bodyPr>
          <a:lstStyle/>
          <a:p>
            <a:pPr indent="0" lvl="0" marL="0" rtl="0" algn="l">
              <a:lnSpc>
                <a:spcPct val="100000"/>
              </a:lnSpc>
              <a:spcBef>
                <a:spcPts val="0"/>
              </a:spcBef>
              <a:spcAft>
                <a:spcPts val="0"/>
              </a:spcAft>
              <a:buNone/>
            </a:pPr>
            <a:r>
              <a:rPr lang="en-US" sz="3000">
                <a:solidFill>
                  <a:srgbClr val="231F20"/>
                </a:solidFill>
                <a:latin typeface="Inter"/>
                <a:ea typeface="Inter"/>
                <a:cs typeface="Inter"/>
                <a:sym typeface="Inter"/>
              </a:rPr>
              <a:t>Why do you think historians vary in their interpretations of the past?</a:t>
            </a:r>
            <a:endParaRPr b="0" i="0" sz="2995" u="none" cap="none" strike="noStrike">
              <a:solidFill>
                <a:srgbClr val="231F20"/>
              </a:solidFill>
              <a:latin typeface="Inter"/>
              <a:ea typeface="Inter"/>
              <a:cs typeface="Inter"/>
              <a:sym typeface="Inter"/>
            </a:endParaRPr>
          </a:p>
        </p:txBody>
      </p:sp>
      <p:grpSp>
        <p:nvGrpSpPr>
          <p:cNvPr id="259" name="Google Shape;259;p18"/>
          <p:cNvGrpSpPr/>
          <p:nvPr/>
        </p:nvGrpSpPr>
        <p:grpSpPr>
          <a:xfrm>
            <a:off x="9764591" y="4347914"/>
            <a:ext cx="5889167" cy="4592315"/>
            <a:chOff x="5376825" y="1512437"/>
            <a:chExt cx="3094350" cy="2481394"/>
          </a:xfrm>
        </p:grpSpPr>
        <p:sp>
          <p:nvSpPr>
            <p:cNvPr id="260" name="Google Shape;260;p18"/>
            <p:cNvSpPr/>
            <p:nvPr/>
          </p:nvSpPr>
          <p:spPr>
            <a:xfrm>
              <a:off x="537682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18"/>
            <p:cNvSpPr/>
            <p:nvPr/>
          </p:nvSpPr>
          <p:spPr>
            <a:xfrm>
              <a:off x="5436814" y="2335760"/>
              <a:ext cx="4653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18"/>
            <p:cNvSpPr/>
            <p:nvPr/>
          </p:nvSpPr>
          <p:spPr>
            <a:xfrm>
              <a:off x="7962533" y="2335739"/>
              <a:ext cx="4320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18"/>
            <p:cNvSpPr/>
            <p:nvPr/>
          </p:nvSpPr>
          <p:spPr>
            <a:xfrm rot="-5400000">
              <a:off x="5859814" y="2686815"/>
              <a:ext cx="345300" cy="1191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18"/>
            <p:cNvSpPr/>
            <p:nvPr/>
          </p:nvSpPr>
          <p:spPr>
            <a:xfrm rot="-5400000">
              <a:off x="7669031" y="2729508"/>
              <a:ext cx="345300" cy="11058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18"/>
            <p:cNvSpPr/>
            <p:nvPr/>
          </p:nvSpPr>
          <p:spPr>
            <a:xfrm>
              <a:off x="6162670" y="3109731"/>
              <a:ext cx="4653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18"/>
            <p:cNvSpPr/>
            <p:nvPr/>
          </p:nvSpPr>
          <p:spPr>
            <a:xfrm>
              <a:off x="7256450" y="3109685"/>
              <a:ext cx="4320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67" name="Google Shape;267;p18"/>
            <p:cNvPicPr preferRelativeResize="0"/>
            <p:nvPr/>
          </p:nvPicPr>
          <p:blipFill>
            <a:blip r:embed="rId4">
              <a:alphaModFix/>
            </a:blip>
            <a:stretch>
              <a:fillRect/>
            </a:stretch>
          </p:blipFill>
          <p:spPr>
            <a:xfrm>
              <a:off x="6221237" y="1512437"/>
              <a:ext cx="1310975" cy="1310975"/>
            </a:xfrm>
            <a:prstGeom prst="rect">
              <a:avLst/>
            </a:prstGeom>
            <a:noFill/>
            <a:ln>
              <a:noFill/>
            </a:ln>
          </p:spPr>
        </p:pic>
        <p:sp>
          <p:nvSpPr>
            <p:cNvPr id="268" name="Google Shape;268;p18"/>
            <p:cNvSpPr/>
            <p:nvPr/>
          </p:nvSpPr>
          <p:spPr>
            <a:xfrm>
              <a:off x="788587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69" name="Google Shape;269;p18"/>
          <p:cNvSpPr txBox="1"/>
          <p:nvPr/>
        </p:nvSpPr>
        <p:spPr>
          <a:xfrm>
            <a:off x="9069265" y="1253000"/>
            <a:ext cx="10451100" cy="26163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b="1" lang="en-US" sz="8499">
                <a:solidFill>
                  <a:srgbClr val="231F20"/>
                </a:solidFill>
                <a:latin typeface="Halant"/>
                <a:ea typeface="Halant"/>
                <a:cs typeface="Halant"/>
                <a:sym typeface="Halant"/>
              </a:rPr>
              <a:t>CLASS </a:t>
            </a:r>
            <a:endParaRPr b="1" sz="8499">
              <a:solidFill>
                <a:srgbClr val="231F20"/>
              </a:solidFill>
              <a:latin typeface="Halant"/>
              <a:ea typeface="Halant"/>
              <a:cs typeface="Halant"/>
              <a:sym typeface="Halant"/>
            </a:endParaRPr>
          </a:p>
          <a:p>
            <a:pPr indent="0" lvl="0" marL="0" marR="0" rtl="0" algn="l">
              <a:lnSpc>
                <a:spcPct val="100000"/>
              </a:lnSpc>
              <a:spcBef>
                <a:spcPts val="0"/>
              </a:spcBef>
              <a:spcAft>
                <a:spcPts val="0"/>
              </a:spcAft>
              <a:buNone/>
            </a:pPr>
            <a:r>
              <a:rPr b="1" lang="en-US" sz="8499">
                <a:solidFill>
                  <a:srgbClr val="231F20"/>
                </a:solidFill>
                <a:latin typeface="Halant"/>
                <a:ea typeface="Halant"/>
                <a:cs typeface="Halant"/>
                <a:sym typeface="Halant"/>
              </a:rPr>
              <a:t>DISCUSSION</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19"/>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75" name="Google Shape;275;p19"/>
          <p:cNvGrpSpPr/>
          <p:nvPr/>
        </p:nvGrpSpPr>
        <p:grpSpPr>
          <a:xfrm>
            <a:off x="-254016" y="9230009"/>
            <a:ext cx="18796043" cy="937448"/>
            <a:chOff x="204" y="0"/>
            <a:chExt cx="25061391" cy="1249931"/>
          </a:xfrm>
        </p:grpSpPr>
        <p:grpSp>
          <p:nvGrpSpPr>
            <p:cNvPr id="276" name="Google Shape;276;p19"/>
            <p:cNvGrpSpPr/>
            <p:nvPr/>
          </p:nvGrpSpPr>
          <p:grpSpPr>
            <a:xfrm rot="5400000">
              <a:off x="12002369" y="-11663474"/>
              <a:ext cx="1249931" cy="24576878"/>
              <a:chOff x="0" y="-38100"/>
              <a:chExt cx="246900" cy="4854692"/>
            </a:xfrm>
          </p:grpSpPr>
          <p:sp>
            <p:nvSpPr>
              <p:cNvPr id="277" name="Google Shape;277;p1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78" name="Google Shape;278;p19"/>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79" name="Google Shape;279;p19"/>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80" name="Google Shape;280;p1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81" name="Google Shape;281;p1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82" name="Google Shape;282;p19"/>
          <p:cNvGrpSpPr/>
          <p:nvPr/>
        </p:nvGrpSpPr>
        <p:grpSpPr>
          <a:xfrm>
            <a:off x="15859155" y="-98041"/>
            <a:ext cx="1562625" cy="1771271"/>
            <a:chOff x="0" y="-130721"/>
            <a:chExt cx="2083500" cy="2361695"/>
          </a:xfrm>
        </p:grpSpPr>
        <p:grpSp>
          <p:nvGrpSpPr>
            <p:cNvPr id="283" name="Google Shape;283;p19"/>
            <p:cNvGrpSpPr/>
            <p:nvPr/>
          </p:nvGrpSpPr>
          <p:grpSpPr>
            <a:xfrm>
              <a:off x="75599" y="-130721"/>
              <a:ext cx="1932614" cy="2361695"/>
              <a:chOff x="0" y="-47625"/>
              <a:chExt cx="704100" cy="860425"/>
            </a:xfrm>
          </p:grpSpPr>
          <p:sp>
            <p:nvSpPr>
              <p:cNvPr id="284" name="Google Shape;284;p1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19"/>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86" name="Google Shape;286;p19"/>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6</a:t>
              </a:r>
              <a:endParaRPr>
                <a:solidFill>
                  <a:schemeClr val="lt1"/>
                </a:solidFill>
              </a:endParaRPr>
            </a:p>
          </p:txBody>
        </p:sp>
      </p:grpSp>
      <p:sp>
        <p:nvSpPr>
          <p:cNvPr id="287" name="Google Shape;287;p19"/>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descr="What is the difference between the terms 'history' and 'the past'? The way they are used when studying History is important and this video will help you understanding the distinction.&#10;&#10;For more information: https://www.historyskills.com/2020/12/10/the-difference-between-history-and-the-past/&#10;&#10;Follow History Skills:&#10;History Skills Website: https://www.historyskills.com/&#10;Facebook: https://www.facebook.com/historyskills&#10;Twitter: https://twitter.com/HistorySkills&#10;Instagram: https://www.instagram.com/historyskills/&#10;YouTube: https://www.youtube.com/c/historyskills" id="288" name="Google Shape;288;p19" title="The difference between 'history' and 'the past'">
            <a:hlinkClick r:id="rId4"/>
          </p:cNvPr>
          <p:cNvPicPr preferRelativeResize="0"/>
          <p:nvPr/>
        </p:nvPicPr>
        <p:blipFill>
          <a:blip r:embed="rId5">
            <a:alphaModFix/>
          </a:blip>
          <a:stretch>
            <a:fillRect/>
          </a:stretch>
        </p:blipFill>
        <p:spPr>
          <a:xfrm>
            <a:off x="7707525" y="2606928"/>
            <a:ext cx="9560775" cy="5377936"/>
          </a:xfrm>
          <a:prstGeom prst="rect">
            <a:avLst/>
          </a:prstGeom>
          <a:noFill/>
          <a:ln cap="flat" cmpd="sng" w="38100">
            <a:solidFill>
              <a:schemeClr val="dk1"/>
            </a:solidFill>
            <a:prstDash val="solid"/>
            <a:round/>
            <a:headEnd len="sm" w="sm" type="none"/>
            <a:tailEnd len="sm" w="sm" type="none"/>
          </a:ln>
        </p:spPr>
      </p:pic>
      <p:sp>
        <p:nvSpPr>
          <p:cNvPr id="289" name="Google Shape;289;p19"/>
          <p:cNvSpPr txBox="1"/>
          <p:nvPr/>
        </p:nvSpPr>
        <p:spPr>
          <a:xfrm>
            <a:off x="2553980" y="11811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“History vs. The Past”</a:t>
            </a:r>
            <a:endParaRPr/>
          </a:p>
        </p:txBody>
      </p:sp>
      <p:sp>
        <p:nvSpPr>
          <p:cNvPr id="290" name="Google Shape;290;p19"/>
          <p:cNvSpPr txBox="1"/>
          <p:nvPr/>
        </p:nvSpPr>
        <p:spPr>
          <a:xfrm>
            <a:off x="583780" y="4183500"/>
            <a:ext cx="6598200" cy="4766400"/>
          </a:xfrm>
          <a:prstGeom prst="rect">
            <a:avLst/>
          </a:prstGeom>
          <a:noFill/>
          <a:ln>
            <a:noFill/>
          </a:ln>
        </p:spPr>
        <p:txBody>
          <a:bodyPr anchorCtr="0" anchor="t" bIns="0" lIns="0" spcFirstLastPara="1" rIns="0" wrap="square" tIns="0">
            <a:spAutoFit/>
          </a:bodyPr>
          <a:lstStyle/>
          <a:p>
            <a:pPr indent="-422973" lvl="0" marL="457200" marR="0" rtl="0" algn="l">
              <a:lnSpc>
                <a:spcPct val="100000"/>
              </a:lnSpc>
              <a:spcBef>
                <a:spcPts val="0"/>
              </a:spcBef>
              <a:spcAft>
                <a:spcPts val="0"/>
              </a:spcAft>
              <a:buClr>
                <a:srgbClr val="000000"/>
              </a:buClr>
              <a:buSzPts val="3061"/>
              <a:buFont typeface="Inter"/>
              <a:buChar char="●"/>
            </a:pPr>
            <a:r>
              <a:rPr lang="en-US" sz="3061">
                <a:latin typeface="Inter"/>
                <a:ea typeface="Inter"/>
                <a:cs typeface="Inter"/>
                <a:sym typeface="Inter"/>
              </a:rPr>
              <a:t>What does “the past” mean?</a:t>
            </a:r>
            <a:endParaRPr sz="3061">
              <a:solidFill>
                <a:srgbClr val="000000"/>
              </a:solidFill>
              <a:latin typeface="Inter"/>
              <a:ea typeface="Inter"/>
              <a:cs typeface="Inter"/>
              <a:sym typeface="Inter"/>
            </a:endParaRPr>
          </a:p>
          <a:p>
            <a:pPr indent="0" lvl="0" marL="0" marR="0" rtl="0" algn="l">
              <a:lnSpc>
                <a:spcPct val="100000"/>
              </a:lnSpc>
              <a:spcBef>
                <a:spcPts val="1000"/>
              </a:spcBef>
              <a:spcAft>
                <a:spcPts val="0"/>
              </a:spcAft>
              <a:buNone/>
            </a:pPr>
            <a:r>
              <a:t/>
            </a:r>
            <a:endParaRPr sz="3061">
              <a:solidFill>
                <a:srgbClr val="000000"/>
              </a:solidFill>
              <a:latin typeface="Inter"/>
              <a:ea typeface="Inter"/>
              <a:cs typeface="Inter"/>
              <a:sym typeface="Inter"/>
            </a:endParaRPr>
          </a:p>
          <a:p>
            <a:pPr indent="-422973" lvl="0" marL="457200" marR="0" rtl="0" algn="l">
              <a:lnSpc>
                <a:spcPct val="100000"/>
              </a:lnSpc>
              <a:spcBef>
                <a:spcPts val="1000"/>
              </a:spcBef>
              <a:spcAft>
                <a:spcPts val="0"/>
              </a:spcAft>
              <a:buClr>
                <a:srgbClr val="000000"/>
              </a:buClr>
              <a:buSzPts val="3061"/>
              <a:buFont typeface="Inter"/>
              <a:buChar char="●"/>
            </a:pPr>
            <a:r>
              <a:rPr lang="en-US" sz="3061">
                <a:latin typeface="Inter"/>
                <a:ea typeface="Inter"/>
                <a:cs typeface="Inter"/>
                <a:sym typeface="Inter"/>
              </a:rPr>
              <a:t>What does “history” mean?</a:t>
            </a:r>
            <a:endParaRPr sz="3061">
              <a:solidFill>
                <a:srgbClr val="000000"/>
              </a:solidFill>
              <a:latin typeface="Inter"/>
              <a:ea typeface="Inter"/>
              <a:cs typeface="Inter"/>
              <a:sym typeface="Inter"/>
            </a:endParaRPr>
          </a:p>
          <a:p>
            <a:pPr indent="0" lvl="0" marL="457200" marR="0" rtl="0" algn="l">
              <a:lnSpc>
                <a:spcPct val="100000"/>
              </a:lnSpc>
              <a:spcBef>
                <a:spcPts val="1000"/>
              </a:spcBef>
              <a:spcAft>
                <a:spcPts val="0"/>
              </a:spcAft>
              <a:buNone/>
            </a:pPr>
            <a:r>
              <a:t/>
            </a:r>
            <a:endParaRPr sz="3061">
              <a:solidFill>
                <a:srgbClr val="000000"/>
              </a:solidFill>
              <a:latin typeface="Inter"/>
              <a:ea typeface="Inter"/>
              <a:cs typeface="Inter"/>
              <a:sym typeface="Inter"/>
            </a:endParaRPr>
          </a:p>
          <a:p>
            <a:pPr indent="-422973" lvl="0" marL="457200" marR="0" rtl="0" algn="l">
              <a:lnSpc>
                <a:spcPct val="100000"/>
              </a:lnSpc>
              <a:spcBef>
                <a:spcPts val="1000"/>
              </a:spcBef>
              <a:spcAft>
                <a:spcPts val="0"/>
              </a:spcAft>
              <a:buClr>
                <a:srgbClr val="000000"/>
              </a:buClr>
              <a:buSzPts val="3061"/>
              <a:buFont typeface="Inter"/>
              <a:buChar char="●"/>
            </a:pPr>
            <a:r>
              <a:rPr lang="en-US" sz="3061">
                <a:latin typeface="Inter"/>
                <a:ea typeface="Inter"/>
                <a:cs typeface="Inter"/>
                <a:sym typeface="Inter"/>
              </a:rPr>
              <a:t>Why does history change?</a:t>
            </a:r>
            <a:endParaRPr sz="3061">
              <a:latin typeface="Inter"/>
              <a:ea typeface="Inter"/>
              <a:cs typeface="Inter"/>
              <a:sym typeface="Inter"/>
            </a:endParaRPr>
          </a:p>
          <a:p>
            <a:pPr indent="0" lvl="0" marL="457200" marR="0" rtl="0" algn="l">
              <a:lnSpc>
                <a:spcPct val="100000"/>
              </a:lnSpc>
              <a:spcBef>
                <a:spcPts val="1000"/>
              </a:spcBef>
              <a:spcAft>
                <a:spcPts val="0"/>
              </a:spcAft>
              <a:buNone/>
            </a:pPr>
            <a:r>
              <a:t/>
            </a:r>
            <a:endParaRPr sz="3061">
              <a:latin typeface="Inter"/>
              <a:ea typeface="Inter"/>
              <a:cs typeface="Inter"/>
              <a:sym typeface="Inter"/>
            </a:endParaRPr>
          </a:p>
          <a:p>
            <a:pPr indent="0" lvl="0" marL="0" marR="0" rtl="0" algn="l">
              <a:lnSpc>
                <a:spcPct val="100000"/>
              </a:lnSpc>
              <a:spcBef>
                <a:spcPts val="1000"/>
              </a:spcBef>
              <a:spcAft>
                <a:spcPts val="1000"/>
              </a:spcAft>
              <a:buNone/>
            </a:pPr>
            <a:r>
              <a:rPr b="1" lang="en-US" sz="3800">
                <a:latin typeface="Halant"/>
                <a:ea typeface="Halant"/>
                <a:cs typeface="Halant"/>
                <a:sym typeface="Halant"/>
              </a:rPr>
              <a:t>What is a question you have about this video?</a:t>
            </a:r>
            <a:endParaRPr b="1" sz="3800">
              <a:latin typeface="Halant"/>
              <a:ea typeface="Halant"/>
              <a:cs typeface="Halant"/>
              <a:sym typeface="Halant"/>
            </a:endParaRPr>
          </a:p>
        </p:txBody>
      </p:sp>
      <p:sp>
        <p:nvSpPr>
          <p:cNvPr id="291" name="Google Shape;291;p19"/>
          <p:cNvSpPr txBox="1"/>
          <p:nvPr/>
        </p:nvSpPr>
        <p:spPr>
          <a:xfrm>
            <a:off x="677825" y="2660850"/>
            <a:ext cx="6122400" cy="91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800">
                <a:solidFill>
                  <a:srgbClr val="000000"/>
                </a:solidFill>
                <a:latin typeface="Halant"/>
                <a:ea typeface="Halant"/>
                <a:cs typeface="Halant"/>
                <a:sym typeface="Halant"/>
              </a:rPr>
              <a:t>Listen for the answers to these questions:</a:t>
            </a:r>
            <a:endParaRPr b="1" sz="3800">
              <a:solidFill>
                <a:srgbClr val="000000"/>
              </a:solidFill>
              <a:latin typeface="Halant"/>
              <a:ea typeface="Halant"/>
              <a:cs typeface="Halant"/>
              <a:sym typeface="Halan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8"/>
                                        </p:tgtEl>
                                        <p:attrNameLst>
                                          <p:attrName>style.visibility</p:attrName>
                                        </p:attrNameLst>
                                      </p:cBhvr>
                                      <p:to>
                                        <p:strVal val="visible"/>
                                      </p:to>
                                    </p:set>
                                    <p:animEffect filter="fade" transition="in">
                                      <p:cBhvr>
                                        <p:cTn dur="1000"/>
                                        <p:tgtEl>
                                          <p:spTgt spid="28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