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EE3958-A7D1-4334-9066-7688EC7462DD}">
  <a:tblStyle styleId="{E3EE3958-A7D1-4334-9066-7688EC7462D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d17ede754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d17ede754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f33e423d0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f33e423d0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f33e423d0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f33e423d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a:t>
            </a:r>
            <a:r>
              <a:rPr lang="en" sz="2500">
                <a:latin typeface="Plus Jakarta Sans Medium"/>
                <a:ea typeface="Plus Jakarta Sans Medium"/>
                <a:cs typeface="Plus Jakarta Sans Medium"/>
                <a:sym typeface="Plus Jakarta Sans Medium"/>
              </a:rPr>
              <a: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1878100" y="1795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sp>
        <p:nvSpPr>
          <p:cNvPr id="60" name="Google Shape;60;p13"/>
          <p:cNvSpPr txBox="1"/>
          <p:nvPr/>
        </p:nvSpPr>
        <p:spPr>
          <a:xfrm>
            <a:off x="511925" y="2886075"/>
            <a:ext cx="6861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look at the items found in the wallet, draw conclusions about what that could mean about the owner. Consider gender, occupation, interests, family, age, race, class, etc. After analyzing each item, elaborate on your conclusions and create a profile with description about who the owner could be.</a:t>
            </a:r>
            <a:endParaRPr sz="1300">
              <a:latin typeface="Halant"/>
              <a:ea typeface="Halant"/>
              <a:cs typeface="Halant"/>
              <a:sym typeface="Halant"/>
            </a:endParaRPr>
          </a:p>
        </p:txBody>
      </p:sp>
      <p:graphicFrame>
        <p:nvGraphicFramePr>
          <p:cNvPr id="61" name="Google Shape;61;p13"/>
          <p:cNvGraphicFramePr/>
          <p:nvPr/>
        </p:nvGraphicFramePr>
        <p:xfrm>
          <a:off x="511925" y="7439025"/>
          <a:ext cx="3000000" cy="3000000"/>
        </p:xfrm>
        <a:graphic>
          <a:graphicData uri="http://schemas.openxmlformats.org/drawingml/2006/table">
            <a:tbl>
              <a:tblPr>
                <a:noFill/>
                <a:tableStyleId>{E3EE3958-A7D1-4334-9066-7688EC7462DD}</a:tableStyleId>
              </a:tblPr>
              <a:tblGrid>
                <a:gridCol w="6917300"/>
              </a:tblGrid>
              <a:tr h="381000">
                <a:tc>
                  <a:txBody>
                    <a:bodyPr/>
                    <a:lstStyle/>
                    <a:p>
                      <a:pPr indent="0" lvl="0" marL="0" rtl="0" algn="ctr">
                        <a:spcBef>
                          <a:spcPts val="0"/>
                        </a:spcBef>
                        <a:spcAft>
                          <a:spcPts val="0"/>
                        </a:spcAft>
                        <a:buNone/>
                      </a:pPr>
                      <a:r>
                        <a:rPr b="1" lang="en">
                          <a:latin typeface="Inter"/>
                          <a:ea typeface="Inter"/>
                          <a:cs typeface="Inter"/>
                          <a:sym typeface="Inter"/>
                        </a:rPr>
                        <a:t>Owner Profile</a:t>
                      </a:r>
                      <a:endParaRPr b="1">
                        <a:latin typeface="Inter"/>
                        <a:ea typeface="Inter"/>
                        <a:cs typeface="Inter"/>
                        <a:sym typeface="Inter"/>
                      </a:endParaRPr>
                    </a:p>
                  </a:txBody>
                  <a:tcPr marT="91425" marB="91425" marR="91425" marL="91425">
                    <a:solidFill>
                      <a:srgbClr val="B7B7B7"/>
                    </a:solidFill>
                  </a:tcPr>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graphicFrame>
        <p:nvGraphicFramePr>
          <p:cNvPr id="62" name="Google Shape;62;p13"/>
          <p:cNvGraphicFramePr/>
          <p:nvPr/>
        </p:nvGraphicFramePr>
        <p:xfrm>
          <a:off x="511950" y="3962400"/>
          <a:ext cx="3000000" cy="3000000"/>
        </p:xfrm>
        <a:graphic>
          <a:graphicData uri="http://schemas.openxmlformats.org/drawingml/2006/table">
            <a:tbl>
              <a:tblPr>
                <a:noFill/>
                <a:tableStyleId>{E3EE3958-A7D1-4334-9066-7688EC7462DD}</a:tableStyleId>
              </a:tblPr>
              <a:tblGrid>
                <a:gridCol w="1472150"/>
                <a:gridCol w="1815050"/>
                <a:gridCol w="1815050"/>
                <a:gridCol w="1815050"/>
              </a:tblGrid>
              <a:tr h="381000">
                <a:tc>
                  <a:txBody>
                    <a:bodyPr/>
                    <a:lstStyle/>
                    <a:p>
                      <a:pPr indent="0" lvl="0" marL="0" rtl="0" algn="ctr">
                        <a:spcBef>
                          <a:spcPts val="0"/>
                        </a:spcBef>
                        <a:spcAft>
                          <a:spcPts val="0"/>
                        </a:spcAft>
                        <a:buNone/>
                      </a:pPr>
                      <a:r>
                        <a:rPr b="1" lang="en">
                          <a:latin typeface="Inter"/>
                          <a:ea typeface="Inter"/>
                          <a:cs typeface="Inter"/>
                          <a:sym typeface="Inter"/>
                        </a:rPr>
                        <a:t>Item</a:t>
                      </a:r>
                      <a:endParaRPr b="1">
                        <a:latin typeface="Inter"/>
                        <a:ea typeface="Inter"/>
                        <a:cs typeface="Inter"/>
                        <a:sym typeface="Inter"/>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Cash</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Post-It Note</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Business Card</a:t>
                      </a:r>
                      <a:endParaRPr b="1">
                        <a:latin typeface="Halant"/>
                        <a:ea typeface="Halant"/>
                        <a:cs typeface="Halant"/>
                        <a:sym typeface="Halant"/>
                      </a:endParaRPr>
                    </a:p>
                  </a:txBody>
                  <a:tcPr marT="91425" marB="91425" marR="91425" marL="91425" anchor="ctr">
                    <a:solidFill>
                      <a:srgbClr val="B7B7B7"/>
                    </a:solidFill>
                  </a:tcPr>
                </a:tc>
              </a:tr>
              <a:tr h="381000">
                <a:tc rowSpan="3">
                  <a:txBody>
                    <a:bodyPr/>
                    <a:lstStyle/>
                    <a:p>
                      <a:pPr indent="0" lvl="0" marL="0" rtl="0" algn="l">
                        <a:spcBef>
                          <a:spcPts val="0"/>
                        </a:spcBef>
                        <a:spcAft>
                          <a:spcPts val="0"/>
                        </a:spcAft>
                        <a:buNone/>
                      </a:pPr>
                      <a:r>
                        <a:rPr i="1" lang="en">
                          <a:latin typeface="Inter"/>
                          <a:ea typeface="Inter"/>
                          <a:cs typeface="Inter"/>
                          <a:sym typeface="Inter"/>
                        </a:rPr>
                        <a:t>What could this mean about the owner of the wallet?</a:t>
                      </a:r>
                      <a:endParaRPr i="1">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vMerge="1"/>
                <a:tc>
                  <a:txBody>
                    <a:bodyPr/>
                    <a:lstStyle/>
                    <a:p>
                      <a:pPr indent="0" lvl="0" marL="0" rtl="0" algn="ctr">
                        <a:spcBef>
                          <a:spcPts val="0"/>
                        </a:spcBef>
                        <a:spcAft>
                          <a:spcPts val="0"/>
                        </a:spcAft>
                        <a:buNone/>
                      </a:pPr>
                      <a:r>
                        <a:rPr b="1" lang="en">
                          <a:latin typeface="Halant"/>
                          <a:ea typeface="Halant"/>
                          <a:cs typeface="Halant"/>
                          <a:sym typeface="Halant"/>
                        </a:rPr>
                        <a:t>Receipt</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Ticket Stub</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Picture</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pic>
        <p:nvPicPr>
          <p:cNvPr id="63" name="Google Shape;63;p13"/>
          <p:cNvPicPr preferRelativeResize="0"/>
          <p:nvPr/>
        </p:nvPicPr>
        <p:blipFill>
          <a:blip r:embed="rId5">
            <a:alphaModFix/>
          </a:blip>
          <a:stretch>
            <a:fillRect/>
          </a:stretch>
        </p:blipFill>
        <p:spPr>
          <a:xfrm>
            <a:off x="694375" y="1713063"/>
            <a:ext cx="1183725" cy="118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3" name="Google Shape;73;p14"/>
          <p:cNvSpPr txBox="1"/>
          <p:nvPr/>
        </p:nvSpPr>
        <p:spPr>
          <a:xfrm>
            <a:off x="511925" y="1743075"/>
            <a:ext cx="6861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your written profile, draw what this person would look like. Make sure your drawing reflects the details you gathered from the wallet contents. For example, if you think the person is a librarian, you might draw them holding a book. Around your drawing, label different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think this person might wear glasses because there was a receipt from an optometrist in the wallet."</a:t>
            </a:r>
            <a:endParaRPr sz="1200">
              <a:solidFill>
                <a:schemeClr val="dk1"/>
              </a:solidFill>
              <a:latin typeface="Halant"/>
              <a:ea typeface="Halant"/>
              <a:cs typeface="Halant"/>
              <a:sym typeface="Halant"/>
            </a:endParaRPr>
          </a:p>
        </p:txBody>
      </p:sp>
      <p:pic>
        <p:nvPicPr>
          <p:cNvPr id="74" name="Google Shape;74;p14"/>
          <p:cNvPicPr preferRelativeResize="0"/>
          <p:nvPr/>
        </p:nvPicPr>
        <p:blipFill>
          <a:blip r:embed="rId5">
            <a:alphaModFix/>
          </a:blip>
          <a:stretch>
            <a:fillRect/>
          </a:stretch>
        </p:blipFill>
        <p:spPr>
          <a:xfrm>
            <a:off x="1680017" y="3028850"/>
            <a:ext cx="4525696" cy="64389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Group Worksheet (Exemplar)</a:t>
            </a:r>
            <a:endParaRPr sz="1500">
              <a:solidFill>
                <a:srgbClr val="000000"/>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4" name="Google Shape;84;p15"/>
          <p:cNvSpPr txBox="1"/>
          <p:nvPr/>
        </p:nvSpPr>
        <p:spPr>
          <a:xfrm>
            <a:off x="511925" y="2809875"/>
            <a:ext cx="6861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look at the items found in the wallet, draw conclusions about what that could mean about the owner. Consider gender, occupation, interests, family, age, race, class, etc. After analyzing each item, elaborate on your conclusions and create a profile with description about who the owner could be.</a:t>
            </a:r>
            <a:endParaRPr sz="1300">
              <a:latin typeface="Halant"/>
              <a:ea typeface="Halant"/>
              <a:cs typeface="Halant"/>
              <a:sym typeface="Halant"/>
            </a:endParaRPr>
          </a:p>
        </p:txBody>
      </p:sp>
      <p:graphicFrame>
        <p:nvGraphicFramePr>
          <p:cNvPr id="85" name="Google Shape;85;p15"/>
          <p:cNvGraphicFramePr/>
          <p:nvPr/>
        </p:nvGraphicFramePr>
        <p:xfrm>
          <a:off x="511925" y="7439025"/>
          <a:ext cx="3000000" cy="3000000"/>
        </p:xfrm>
        <a:graphic>
          <a:graphicData uri="http://schemas.openxmlformats.org/drawingml/2006/table">
            <a:tbl>
              <a:tblPr>
                <a:noFill/>
                <a:tableStyleId>{E3EE3958-A7D1-4334-9066-7688EC7462DD}</a:tableStyleId>
              </a:tblPr>
              <a:tblGrid>
                <a:gridCol w="6917300"/>
              </a:tblGrid>
              <a:tr h="276850">
                <a:tc>
                  <a:txBody>
                    <a:bodyPr/>
                    <a:lstStyle/>
                    <a:p>
                      <a:pPr indent="0" lvl="0" marL="0" rtl="0" algn="ctr">
                        <a:spcBef>
                          <a:spcPts val="0"/>
                        </a:spcBef>
                        <a:spcAft>
                          <a:spcPts val="0"/>
                        </a:spcAft>
                        <a:buNone/>
                      </a:pPr>
                      <a:r>
                        <a:rPr b="1" lang="en">
                          <a:latin typeface="Inter"/>
                          <a:ea typeface="Inter"/>
                          <a:cs typeface="Inter"/>
                          <a:sym typeface="Inter"/>
                        </a:rPr>
                        <a:t>Owner Profile</a:t>
                      </a:r>
                      <a:endParaRPr b="1">
                        <a:latin typeface="Inter"/>
                        <a:ea typeface="Inter"/>
                        <a:cs typeface="Inter"/>
                        <a:sym typeface="Inter"/>
                      </a:endParaRPr>
                    </a:p>
                  </a:txBody>
                  <a:tcPr marT="91425" marB="91425" marR="91425" marL="91425">
                    <a:solidFill>
                      <a:srgbClr val="B7B7B7"/>
                    </a:solidFill>
                  </a:tcPr>
                </a:tc>
              </a:tr>
              <a:tr h="14909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Jordan is a young, adult, Black male who is visiting Washington, DC. He is at least in the middle-class as he has extra cash and can afford to attend sporting events and travel. Additionally, he either has good health insurance or can afford to take care of an injury while on vacation. He might be having a problem at work that demands urgent attention which is why he </a:t>
                      </a:r>
                      <a:r>
                        <a:rPr b="1" lang="en" sz="1200">
                          <a:solidFill>
                            <a:schemeClr val="accent1"/>
                          </a:solidFill>
                          <a:latin typeface="Inter"/>
                          <a:ea typeface="Inter"/>
                          <a:cs typeface="Inter"/>
                          <a:sym typeface="Inter"/>
                        </a:rPr>
                        <a:t>brought the post-it along on his trip. He also enjoys learning which is why he purchased books to read while in DC.</a:t>
                      </a:r>
                      <a:endParaRPr/>
                    </a:p>
                  </a:txBody>
                  <a:tcPr marT="91425" marB="91425" marR="91425" marL="91425"/>
                </a:tc>
              </a:tr>
            </a:tbl>
          </a:graphicData>
        </a:graphic>
      </p:graphicFrame>
      <p:graphicFrame>
        <p:nvGraphicFramePr>
          <p:cNvPr id="86" name="Google Shape;86;p15"/>
          <p:cNvGraphicFramePr/>
          <p:nvPr/>
        </p:nvGraphicFramePr>
        <p:xfrm>
          <a:off x="511950" y="3886200"/>
          <a:ext cx="3000000" cy="3000000"/>
        </p:xfrm>
        <a:graphic>
          <a:graphicData uri="http://schemas.openxmlformats.org/drawingml/2006/table">
            <a:tbl>
              <a:tblPr>
                <a:noFill/>
                <a:tableStyleId>{E3EE3958-A7D1-4334-9066-7688EC7462DD}</a:tableStyleId>
              </a:tblPr>
              <a:tblGrid>
                <a:gridCol w="1472150"/>
                <a:gridCol w="1815050"/>
                <a:gridCol w="1815050"/>
                <a:gridCol w="1815050"/>
              </a:tblGrid>
              <a:tr h="381000">
                <a:tc>
                  <a:txBody>
                    <a:bodyPr/>
                    <a:lstStyle/>
                    <a:p>
                      <a:pPr indent="0" lvl="0" marL="0" rtl="0" algn="ctr">
                        <a:spcBef>
                          <a:spcPts val="0"/>
                        </a:spcBef>
                        <a:spcAft>
                          <a:spcPts val="0"/>
                        </a:spcAft>
                        <a:buNone/>
                      </a:pPr>
                      <a:r>
                        <a:rPr b="1" lang="en">
                          <a:latin typeface="Inter"/>
                          <a:ea typeface="Inter"/>
                          <a:cs typeface="Inter"/>
                          <a:sym typeface="Inter"/>
                        </a:rPr>
                        <a:t>Item</a:t>
                      </a:r>
                      <a:endParaRPr b="1">
                        <a:latin typeface="Inter"/>
                        <a:ea typeface="Inter"/>
                        <a:cs typeface="Inter"/>
                        <a:sym typeface="Inter"/>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Cash</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Post-It Note</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Business Card</a:t>
                      </a:r>
                      <a:endParaRPr b="1">
                        <a:latin typeface="Halant"/>
                        <a:ea typeface="Halant"/>
                        <a:cs typeface="Halant"/>
                        <a:sym typeface="Halant"/>
                      </a:endParaRPr>
                    </a:p>
                  </a:txBody>
                  <a:tcPr marT="91425" marB="91425" marR="91425" marL="91425" anchor="ctr">
                    <a:solidFill>
                      <a:srgbClr val="B7B7B7"/>
                    </a:solidFill>
                  </a:tcPr>
                </a:tc>
              </a:tr>
              <a:tr h="381000">
                <a:tc rowSpan="3">
                  <a:txBody>
                    <a:bodyPr/>
                    <a:lstStyle/>
                    <a:p>
                      <a:pPr indent="0" lvl="0" marL="0" rtl="0" algn="l">
                        <a:spcBef>
                          <a:spcPts val="0"/>
                        </a:spcBef>
                        <a:spcAft>
                          <a:spcPts val="0"/>
                        </a:spcAft>
                        <a:buNone/>
                      </a:pPr>
                      <a:r>
                        <a:rPr i="1" lang="en">
                          <a:latin typeface="Inter"/>
                          <a:ea typeface="Inter"/>
                          <a:cs typeface="Inter"/>
                          <a:sym typeface="Inter"/>
                        </a:rPr>
                        <a:t>What could this mean about the owner of the wallet?</a:t>
                      </a:r>
                      <a:endParaRPr i="1">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Someone who uses cash or earns cash; possibly a tourist or someone who works for tips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owner is named Jordan. Maybe someone left them this at work because that’s where post-its are often located</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have a health need such as from an injury. Maybe they are very active.</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vMerge="1"/>
                <a:tc>
                  <a:txBody>
                    <a:bodyPr/>
                    <a:lstStyle/>
                    <a:p>
                      <a:pPr indent="0" lvl="0" marL="0" rtl="0" algn="ctr">
                        <a:spcBef>
                          <a:spcPts val="0"/>
                        </a:spcBef>
                        <a:spcAft>
                          <a:spcPts val="0"/>
                        </a:spcAft>
                        <a:buNone/>
                      </a:pPr>
                      <a:r>
                        <a:rPr b="1" lang="en">
                          <a:latin typeface="Halant"/>
                          <a:ea typeface="Halant"/>
                          <a:cs typeface="Halant"/>
                          <a:sym typeface="Halant"/>
                        </a:rPr>
                        <a:t>Receipt</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Ticket Stub</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Picture</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vMerge="1"/>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are interested in themes of race and social justice; maybe they are Black or want to learn more about Black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like baseball or have friends that enjoy sporting events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are probably part of a </a:t>
                      </a:r>
                      <a:r>
                        <a:rPr b="1" lang="en" sz="1200">
                          <a:solidFill>
                            <a:schemeClr val="accent1"/>
                          </a:solidFill>
                          <a:latin typeface="Inter"/>
                          <a:ea typeface="Inter"/>
                          <a:cs typeface="Inter"/>
                          <a:sym typeface="Inter"/>
                        </a:rPr>
                        <a:t>family</a:t>
                      </a:r>
                      <a:r>
                        <a:rPr b="1" lang="en" sz="1200">
                          <a:solidFill>
                            <a:schemeClr val="accent1"/>
                          </a:solidFill>
                          <a:latin typeface="Inter"/>
                          <a:ea typeface="Inter"/>
                          <a:cs typeface="Inter"/>
                          <a:sym typeface="Inter"/>
                        </a:rPr>
                        <a:t> of five people with two parents and three kids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87" name="Google Shape;87;p15"/>
          <p:cNvSpPr txBox="1"/>
          <p:nvPr/>
        </p:nvSpPr>
        <p:spPr>
          <a:xfrm>
            <a:off x="1878100" y="1795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88" name="Google Shape;88;p15"/>
          <p:cNvPicPr preferRelativeResize="0"/>
          <p:nvPr/>
        </p:nvPicPr>
        <p:blipFill>
          <a:blip r:embed="rId5">
            <a:alphaModFix/>
          </a:blip>
          <a:stretch>
            <a:fillRect/>
          </a:stretch>
        </p:blipFill>
        <p:spPr>
          <a:xfrm>
            <a:off x="694375" y="1713063"/>
            <a:ext cx="1183725" cy="1183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