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CD103B-4844-4F06-931D-D37048539749}">
  <a:tblStyle styleId="{6ECD103B-4844-4F06-931D-D3704853974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78jD7sqXyBsoB95jb3KBDYdBNnMlQdF3vRtcLPAzxaM/copy?usp=sharing" TargetMode="External"/><Relationship Id="rId5" Type="http://schemas.openxmlformats.org/officeDocument/2006/relationships/hyperlink" Target="https://docs.google.com/presentation/d/1Cgo3jQ03oeefsdFLVZ0NWetjEm4-w1KIMub0VKqt9FE/copy?usp=sharing" TargetMode="External"/><Relationship Id="rId6" Type="http://schemas.openxmlformats.org/officeDocument/2006/relationships/hyperlink" Target="https://docs.google.com/presentation/d/1OCyPxGBU_G4X0a4C9jVLZpgTu39Y84ktKcNYS68gzfU/copy?usp=sharing" TargetMode="External"/><Relationship Id="rId7"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www.youtube.com/watch?v=Rzus5nwQFPs" TargetMode="External"/><Relationship Id="rId5" Type="http://schemas.openxmlformats.org/officeDocument/2006/relationships/hyperlink" Target="https://docs.google.com/presentation/d/1W3xLfoqB72vDhLCiMdcZmWleUqUKfBZb0eUruG7cKnE/copy?usp=sharing" TargetMode="External"/><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03163"/>
          <a:ext cx="3000000" cy="3000000"/>
        </p:xfrm>
        <a:graphic>
          <a:graphicData uri="http://schemas.openxmlformats.org/drawingml/2006/table">
            <a:tbl>
              <a:tblPr>
                <a:noFill/>
                <a:tableStyleId>{6ECD103B-4844-4F06-931D-D37048539749}</a:tableStyleId>
              </a:tblPr>
              <a:tblGrid>
                <a:gridCol w="1471300"/>
                <a:gridCol w="3672275"/>
                <a:gridCol w="3910450"/>
              </a:tblGrid>
              <a:tr h="4445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1: Why Study History?</a:t>
                      </a:r>
                      <a:endParaRPr b="1">
                        <a:latin typeface="Inter"/>
                        <a:ea typeface="Inter"/>
                        <a:cs typeface="Inter"/>
                        <a:sym typeface="Inter"/>
                      </a:endParaRPr>
                    </a:p>
                  </a:txBody>
                  <a:tcPr marT="91425" marB="91425" marR="91425" marL="91425"/>
                </a:tc>
                <a:tc hMerge="1"/>
              </a:tr>
              <a:tr h="5118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Why do hist</a:t>
                      </a:r>
                      <a:r>
                        <a:rPr lang="en" sz="1200">
                          <a:solidFill>
                            <a:schemeClr val="dk1"/>
                          </a:solidFill>
                          <a:latin typeface="Inter"/>
                          <a:ea typeface="Inter"/>
                          <a:cs typeface="Inter"/>
                          <a:sym typeface="Inter"/>
                        </a:rPr>
                        <a:t>orians di</a:t>
                      </a:r>
                      <a:r>
                        <a:rPr lang="en" sz="1200">
                          <a:solidFill>
                            <a:schemeClr val="dk1"/>
                          </a:solidFill>
                          <a:latin typeface="Inter"/>
                          <a:ea typeface="Inter"/>
                          <a:cs typeface="Inter"/>
                          <a:sym typeface="Inter"/>
                        </a:rPr>
                        <a:t>ffer in the</a:t>
                      </a:r>
                      <a:r>
                        <a:rPr lang="en" sz="1200">
                          <a:solidFill>
                            <a:schemeClr val="dk1"/>
                          </a:solidFill>
                          <a:latin typeface="Inter"/>
                          <a:ea typeface="Inter"/>
                          <a:cs typeface="Inter"/>
                          <a:sym typeface="Inter"/>
                        </a:rPr>
                        <a:t>ir</a:t>
                      </a:r>
                      <a:r>
                        <a:rPr lang="en" sz="1200">
                          <a:solidFill>
                            <a:schemeClr val="dk1"/>
                          </a:solidFill>
                          <a:latin typeface="Inter"/>
                          <a:ea typeface="Inter"/>
                          <a:cs typeface="Inter"/>
                          <a:sym typeface="Inter"/>
                        </a:rPr>
                        <a:t> interpretations of the past and how can </a:t>
                      </a:r>
                      <a:r>
                        <a:rPr lang="en" sz="1200">
                          <a:solidFill>
                            <a:schemeClr val="dk1"/>
                          </a:solidFill>
                          <a:latin typeface="Inter"/>
                          <a:ea typeface="Inter"/>
                          <a:cs typeface="Inter"/>
                          <a:sym typeface="Inter"/>
                        </a:rPr>
                        <a:t>an </a:t>
                      </a:r>
                      <a:r>
                        <a:rPr lang="en" sz="1200">
                          <a:solidFill>
                            <a:schemeClr val="dk1"/>
                          </a:solidFill>
                          <a:latin typeface="Inter"/>
                          <a:ea typeface="Inter"/>
                          <a:cs typeface="Inter"/>
                          <a:sym typeface="Inter"/>
                        </a:rPr>
                        <a:t>authentic narrative be created?</a:t>
                      </a:r>
                      <a:endParaRPr sz="1200">
                        <a:solidFill>
                          <a:schemeClr val="dk1"/>
                        </a:solidFill>
                        <a:latin typeface="Inter"/>
                        <a:ea typeface="Inter"/>
                        <a:cs typeface="Inter"/>
                        <a:sym typeface="Inter"/>
                      </a:endParaRPr>
                    </a:p>
                  </a:txBody>
                  <a:tcPr marT="91425" marB="91425" marR="91425" marL="91425"/>
                </a:tc>
                <a:tc hMerge="1"/>
              </a:tr>
              <a:tr h="4274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7.2</a:t>
                      </a:r>
                      <a:endParaRPr sz="1200">
                        <a:solidFill>
                          <a:schemeClr val="dk1"/>
                        </a:solidFill>
                        <a:latin typeface="Inter"/>
                        <a:ea typeface="Inter"/>
                        <a:cs typeface="Inter"/>
                        <a:sym typeface="Inter"/>
                      </a:endParaRPr>
                    </a:p>
                  </a:txBody>
                  <a:tcPr marT="91425" marB="91425" marR="91425" marL="91425"/>
                </a:tc>
                <a:tc hMerge="1"/>
              </a:tr>
              <a:tr h="4910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tc>
                <a:tc hMerge="1"/>
              </a:tr>
              <a:tr h="8566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Begin</a:t>
                      </a:r>
                      <a:r>
                        <a:rPr lang="en" sz="1200">
                          <a:latin typeface="Inter"/>
                          <a:ea typeface="Inter"/>
                          <a:cs typeface="Inter"/>
                          <a:sym typeface="Inter"/>
                        </a:rPr>
                        <a:t> with a </a:t>
                      </a:r>
                      <a:r>
                        <a:rPr lang="en" sz="1200">
                          <a:latin typeface="Inter"/>
                          <a:ea typeface="Inter"/>
                          <a:cs typeface="Inter"/>
                          <a:sym typeface="Inter"/>
                        </a:rPr>
                        <a:t>welcome</a:t>
                      </a:r>
                      <a:r>
                        <a:rPr lang="en" sz="1200">
                          <a:latin typeface="Inter"/>
                          <a:ea typeface="Inter"/>
                          <a:cs typeface="Inter"/>
                          <a:sym typeface="Inter"/>
                        </a:rPr>
                        <a:t> to students and demonstrate the </a:t>
                      </a:r>
                      <a:r>
                        <a:rPr lang="en" sz="1200" u="sng">
                          <a:solidFill>
                            <a:schemeClr val="hlink"/>
                          </a:solidFill>
                          <a:latin typeface="Inter"/>
                          <a:ea typeface="Inter"/>
                          <a:cs typeface="Inter"/>
                          <a:sym typeface="Inter"/>
                          <a:hlinkClick r:id="rId4"/>
                        </a:rPr>
                        <a:t>“Do First”</a:t>
                      </a:r>
                      <a:r>
                        <a:rPr lang="en" sz="1200">
                          <a:latin typeface="Inter"/>
                          <a:ea typeface="Inter"/>
                          <a:cs typeface="Inter"/>
                          <a:sym typeface="Inter"/>
                        </a:rPr>
                        <a:t> </a:t>
                      </a:r>
                      <a:r>
                        <a:rPr lang="en" sz="1200">
                          <a:latin typeface="Inter"/>
                          <a:ea typeface="Inter"/>
                          <a:cs typeface="Inter"/>
                          <a:sym typeface="Inter"/>
                        </a:rPr>
                        <a:t>routine</a:t>
                      </a:r>
                      <a:r>
                        <a:rPr lang="en" sz="1200">
                          <a:latin typeface="Inter"/>
                          <a:ea typeface="Inter"/>
                          <a:cs typeface="Inter"/>
                          <a:sym typeface="Inter"/>
                        </a:rPr>
                        <a:t> for students. </a:t>
                      </a:r>
                      <a:r>
                        <a:rPr lang="en" sz="1200">
                          <a:latin typeface="Inter"/>
                          <a:ea typeface="Inter"/>
                          <a:cs typeface="Inter"/>
                          <a:sym typeface="Inter"/>
                        </a:rPr>
                        <a:t>For teachers with a traditional 60-minute class period, use one option for each day.</a:t>
                      </a:r>
                      <a:r>
                        <a:rPr lang="en" sz="1200">
                          <a:latin typeface="Inter"/>
                          <a:ea typeface="Inter"/>
                          <a:cs typeface="Inter"/>
                          <a:sym typeface="Inter"/>
                        </a:rPr>
                        <a:t> For teachers with a block schedule, choose one of the options. If teachers plan to alternate between options throughout the school year, both options should be tried out at some point during the first week as you focus on routines and expectations.</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Option 1- Frayer Model Vocabulary: Introduction; Option 2- Give One, Get One</a:t>
                      </a:r>
                      <a:endParaRPr sz="1200">
                        <a:latin typeface="Inter"/>
                        <a:ea typeface="Inter"/>
                        <a:cs typeface="Inter"/>
                        <a:sym typeface="Inter"/>
                      </a:endParaRPr>
                    </a:p>
                  </a:txBody>
                  <a:tcPr marT="91425" marB="91425" marR="91425" marL="91425"/>
                </a:tc>
                <a:tc hMerge="1"/>
              </a:tr>
              <a:tr h="8778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
                      </a:r>
                      <a:r>
                        <a:rPr lang="en" sz="1200">
                          <a:solidFill>
                            <a:schemeClr val="dk1"/>
                          </a:solidFill>
                          <a:latin typeface="Inter"/>
                          <a:ea typeface="Inter"/>
                          <a:cs typeface="Inter"/>
                          <a:sym typeface="Inter"/>
                        </a:rPr>
                        <a:t>elcome students into classroom</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seating chart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“Do First” routine</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Find seat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a:t>
                      </a:r>
                      <a:endParaRPr sz="1200">
                        <a:solidFill>
                          <a:schemeClr val="dk1"/>
                        </a:solidFill>
                        <a:latin typeface="Inter"/>
                        <a:ea typeface="Inter"/>
                        <a:cs typeface="Inter"/>
                        <a:sym typeface="Inter"/>
                      </a:endParaRPr>
                    </a:p>
                  </a:txBody>
                  <a:tcPr marT="91425" marB="91425" marR="91425" marL="91425"/>
                </a:tc>
              </a:tr>
              <a:tr h="8207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The first days of school often include many components (technology procedures and access, textbook checkout, syllabus, etc.) Take some time on this first day for your students to get to know you and the expectations for your classroom.</a:t>
                      </a:r>
                      <a:r>
                        <a:rPr lang="en" sz="1200">
                          <a:latin typeface="Inter"/>
                          <a:ea typeface="Inter"/>
                          <a:cs typeface="Inter"/>
                          <a:sym typeface="Inter"/>
                        </a:rPr>
                        <a:t> </a:t>
                      </a:r>
                      <a:r>
                        <a:rPr lang="en" sz="1200">
                          <a:latin typeface="Inter"/>
                          <a:ea typeface="Inter"/>
                          <a:cs typeface="Inter"/>
                          <a:sym typeface="Inter"/>
                        </a:rPr>
                        <a:t>Then either on this day or the next day, </a:t>
                      </a:r>
                      <a:r>
                        <a:rPr lang="en" sz="1200">
                          <a:latin typeface="Inter"/>
                          <a:ea typeface="Inter"/>
                          <a:cs typeface="Inter"/>
                          <a:sym typeface="Inter"/>
                        </a:rPr>
                        <a:t>begin to introduce the study of the past </a:t>
                      </a:r>
                      <a:r>
                        <a:rPr lang="en" sz="1200">
                          <a:latin typeface="Inter"/>
                          <a:ea typeface="Inter"/>
                          <a:cs typeface="Inter"/>
                          <a:sym typeface="Inter"/>
                        </a:rPr>
                        <a:t>through</a:t>
                      </a:r>
                      <a:r>
                        <a:rPr lang="en" sz="1200">
                          <a:latin typeface="Inter"/>
                          <a:ea typeface="Inter"/>
                          <a:cs typeface="Inter"/>
                          <a:sym typeface="Inter"/>
                        </a:rPr>
                        <a:t> </a:t>
                      </a:r>
                      <a:r>
                        <a:rPr lang="en" sz="1200" u="sng">
                          <a:solidFill>
                            <a:schemeClr val="hlink"/>
                          </a:solidFill>
                          <a:latin typeface="Inter"/>
                          <a:ea typeface="Inter"/>
                          <a:cs typeface="Inter"/>
                          <a:sym typeface="Inter"/>
                          <a:hlinkClick r:id="rId5"/>
                        </a:rPr>
                        <a:t>“The Wallet.”</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4364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necessary classroom policies, procedures, and expectations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Wallet” situation and get students into groups of 3-5</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worksheet and coloring materials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group, draw conclusions, write a profile, and draw a picture of the owner of the wallet on the </a:t>
                      </a:r>
                      <a:r>
                        <a:rPr lang="en" sz="1200" u="sng">
                          <a:solidFill>
                            <a:schemeClr val="hlink"/>
                          </a:solidFill>
                          <a:latin typeface="Inter"/>
                          <a:ea typeface="Inter"/>
                          <a:cs typeface="Inter"/>
                          <a:sym typeface="Inter"/>
                          <a:hlinkClick r:id="rId6"/>
                        </a:rPr>
                        <a:t>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Introduction to American History: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734688"/>
          <a:ext cx="3000000" cy="3000000"/>
        </p:xfrm>
        <a:graphic>
          <a:graphicData uri="http://schemas.openxmlformats.org/drawingml/2006/table">
            <a:tbl>
              <a:tblPr>
                <a:noFill/>
                <a:tableStyleId>{6ECD103B-4844-4F06-931D-D37048539749}</a:tableStyleId>
              </a:tblPr>
              <a:tblGrid>
                <a:gridCol w="1458775"/>
                <a:gridCol w="3684800"/>
                <a:gridCol w="3910450"/>
              </a:tblGrid>
              <a:tr h="5092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109725" marB="109725" marR="109725" marL="109725"/>
                </a:tc>
                <a:tc gridSpan="2">
                  <a:txBody>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LESSON 1</a:t>
                      </a:r>
                      <a:r>
                        <a:rPr b="1" lang="en">
                          <a:latin typeface="Inter"/>
                          <a:ea typeface="Inter"/>
                          <a:cs typeface="Inter"/>
                          <a:sym typeface="Inter"/>
                        </a:rPr>
                        <a:t>: Why Study History? -</a:t>
                      </a:r>
                      <a:r>
                        <a:rPr b="1" lang="en">
                          <a:latin typeface="Inter"/>
                          <a:ea typeface="Inter"/>
                          <a:cs typeface="Inter"/>
                          <a:sym typeface="Inter"/>
                        </a:rPr>
                        <a:t> Continued</a:t>
                      </a:r>
                      <a:endParaRPr b="1">
                        <a:latin typeface="Inter"/>
                        <a:ea typeface="Inter"/>
                        <a:cs typeface="Inter"/>
                        <a:sym typeface="Inter"/>
                      </a:endParaRPr>
                    </a:p>
                  </a:txBody>
                  <a:tcPr marT="109725" marB="109725" marR="109725" marL="109725"/>
                </a:tc>
                <a:tc hMerge="1"/>
              </a:tr>
              <a:tr h="9402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a:t>
                      </a:r>
                      <a:r>
                        <a:rPr b="1" lang="en" sz="1300">
                          <a:solidFill>
                            <a:schemeClr val="dk1"/>
                          </a:solidFill>
                          <a:latin typeface="Inter"/>
                          <a:ea typeface="Inter"/>
                          <a:cs typeface="Inter"/>
                          <a:sym typeface="Inter"/>
                        </a:rPr>
                        <a:t>TY 2</a:t>
                      </a:r>
                      <a:r>
                        <a:rPr b="1" lang="en" sz="1300">
                          <a:solidFill>
                            <a:schemeClr val="dk1"/>
                          </a:solidFill>
                          <a:latin typeface="Inter"/>
                          <a:ea typeface="Inter"/>
                          <a:cs typeface="Inter"/>
                          <a:sym typeface="Inter"/>
                        </a:rPr>
                        <a:t>-</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a:solidFill>
                          <a:schemeClr val="dk1"/>
                        </a:solidFill>
                        <a:latin typeface="Inter"/>
                        <a:ea typeface="Inter"/>
                        <a:cs typeface="Inter"/>
                        <a:sym typeface="Inter"/>
                      </a:endParaRPr>
                    </a:p>
                  </a:txBody>
                  <a:tcPr marT="109725" marB="109725" marR="109725" marL="1097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When students have completed their profiles and drawn a picture of the owner of the wallet, engage students in a discussion about their conclusions using the questions included in the Wallet Presentation. Conclude with a video to help students understand how history is written and why historians may vary in their interpretations. Engage in a class discussion about the video </a:t>
                      </a:r>
                      <a:r>
                        <a:rPr lang="en" sz="1200">
                          <a:solidFill>
                            <a:schemeClr val="dk1"/>
                          </a:solidFill>
                          <a:latin typeface="Inter"/>
                          <a:ea typeface="Inter"/>
                          <a:cs typeface="Inter"/>
                          <a:sym typeface="Inter"/>
                        </a:rPr>
                        <a:t>questions found on slide 7 of “The Wallet” Presentation.</a:t>
                      </a:r>
                      <a:endParaRPr sz="1200">
                        <a:solidFill>
                          <a:schemeClr val="dk1"/>
                        </a:solidFill>
                        <a:latin typeface="Inter"/>
                        <a:ea typeface="Inter"/>
                        <a:cs typeface="Inter"/>
                        <a:sym typeface="Inter"/>
                      </a:endParaRPr>
                    </a:p>
                  </a:txBody>
                  <a:tcPr marT="109725" marB="109725" marR="109725" marL="109725"/>
                </a:tc>
                <a:tc hMerge="1"/>
              </a:tr>
              <a:tr h="11904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Continue through The Wallet Presentation and e</a:t>
                      </a:r>
                      <a:r>
                        <a:rPr lang="en" sz="1200">
                          <a:solidFill>
                            <a:schemeClr val="dk1"/>
                          </a:solidFill>
                          <a:latin typeface="Inter"/>
                          <a:ea typeface="Inter"/>
                          <a:cs typeface="Inter"/>
                          <a:sym typeface="Inter"/>
                        </a:rPr>
                        <a:t>ngage class in discussion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 “</a:t>
                      </a:r>
                      <a:r>
                        <a:rPr lang="en" sz="1200" u="sng">
                          <a:solidFill>
                            <a:schemeClr val="hlink"/>
                          </a:solidFill>
                          <a:latin typeface="Inter"/>
                          <a:ea typeface="Inter"/>
                          <a:cs typeface="Inter"/>
                          <a:sym typeface="Inter"/>
                          <a:hlinkClick r:id="rId4"/>
                        </a:rPr>
                        <a:t>The Difference Between ‘History’ and ‘the Past’</a:t>
                      </a:r>
                      <a:r>
                        <a:rPr lang="en" sz="1200">
                          <a:solidFill>
                            <a:schemeClr val="dk1"/>
                          </a:solidFill>
                          <a:latin typeface="Inter"/>
                          <a:ea typeface="Inter"/>
                          <a:cs typeface="Inter"/>
                          <a:sym typeface="Inter"/>
                        </a:rPr>
                        <a:t>” (Show from 0:48-4:12)</a:t>
                      </a:r>
                      <a:endParaRPr sz="1200">
                        <a:solidFill>
                          <a:schemeClr val="dk1"/>
                        </a:solidFill>
                        <a:latin typeface="Inter"/>
                        <a:ea typeface="Inter"/>
                        <a:cs typeface="Inter"/>
                        <a:sym typeface="Inter"/>
                      </a:endParaRPr>
                    </a:p>
                  </a:txBody>
                  <a:tcPr marT="109725" marB="109725" marR="109725" marL="1097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discussion about the wallet owner and why historians may vary in their interpretations of the past.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View v</a:t>
                      </a:r>
                      <a:r>
                        <a:rPr lang="en" sz="1200">
                          <a:solidFill>
                            <a:schemeClr val="dk1"/>
                          </a:solidFill>
                          <a:latin typeface="Inter"/>
                          <a:ea typeface="Inter"/>
                          <a:cs typeface="Inter"/>
                          <a:sym typeface="Inter"/>
                        </a:rPr>
                        <a:t>ideo and</a:t>
                      </a:r>
                      <a:r>
                        <a:rPr lang="en" sz="1200">
                          <a:solidFill>
                            <a:schemeClr val="dk1"/>
                          </a:solidFill>
                          <a:latin typeface="Inter"/>
                          <a:ea typeface="Inter"/>
                          <a:cs typeface="Inter"/>
                          <a:sym typeface="Inter"/>
                        </a:rPr>
                        <a:t> discuss answers to </a:t>
                      </a:r>
                      <a:r>
                        <a:rPr lang="en" sz="1200">
                          <a:solidFill>
                            <a:schemeClr val="dk1"/>
                          </a:solidFill>
                          <a:latin typeface="Inter"/>
                          <a:ea typeface="Inter"/>
                          <a:cs typeface="Inter"/>
                          <a:sym typeface="Inter"/>
                        </a:rPr>
                        <a:t>questions.</a:t>
                      </a:r>
                      <a:endParaRPr sz="1200">
                        <a:solidFill>
                          <a:schemeClr val="dk1"/>
                        </a:solidFill>
                        <a:latin typeface="Inter"/>
                        <a:ea typeface="Inter"/>
                        <a:cs typeface="Inter"/>
                        <a:sym typeface="Inter"/>
                      </a:endParaRPr>
                    </a:p>
                  </a:txBody>
                  <a:tcPr marT="109725" marB="109725" marR="109725" marL="109725"/>
                </a:tc>
              </a:tr>
              <a:tr h="5592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109725" marB="109725" marR="109725" marL="1097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 </a:t>
                      </a:r>
                      <a:r>
                        <a:rPr lang="en" sz="1200">
                          <a:latin typeface="Inter"/>
                          <a:ea typeface="Inter"/>
                          <a:cs typeface="Inter"/>
                          <a:sym typeface="Inter"/>
                        </a:rPr>
                        <a:t>by considering what items would be in their wallet and </a:t>
                      </a:r>
                      <a:r>
                        <a:rPr lang="en" sz="1200">
                          <a:latin typeface="Inter"/>
                          <a:ea typeface="Inter"/>
                          <a:cs typeface="Inter"/>
                          <a:sym typeface="Inter"/>
                        </a:rPr>
                        <a:t>what that might reflect about them.</a:t>
                      </a:r>
                      <a:endParaRPr sz="1200">
                        <a:latin typeface="Inter"/>
                        <a:ea typeface="Inter"/>
                        <a:cs typeface="Inter"/>
                        <a:sym typeface="Inter"/>
                      </a:endParaRPr>
                    </a:p>
                  </a:txBody>
                  <a:tcPr marT="109725" marB="109725" marR="109725" marL="109725">
                    <a:lnB cap="flat" cmpd="sng" w="9525">
                      <a:solidFill>
                        <a:srgbClr val="9E9E9E"/>
                      </a:solidFill>
                      <a:prstDash val="solid"/>
                      <a:round/>
                      <a:headEnd len="sm" w="sm" type="none"/>
                      <a:tailEnd len="sm" w="sm" type="none"/>
                    </a:lnB>
                  </a:tcPr>
                </a:tc>
                <a:tc hMerge="1"/>
              </a:tr>
              <a:tr h="6459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a:t>
                      </a:r>
                      <a:endParaRPr sz="12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Exit Ticket questions</a:t>
                      </a:r>
                      <a:endParaRPr sz="12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Introduction to American History: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