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49E985C-48F0-4C37-BA2F-687CCFC775A1}">
  <a:tblStyle styleId="{A49E985C-48F0-4C37-BA2F-687CCFC775A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add9ebf12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add9ebf1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a94534961_0_2: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a9453496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docs.google.com/presentation/d/1F6deZ_ZbwbVXMUw9ptuWDsX5Ilp2dR5V0uFpJGFfIgs/edit#slide=id.g32dfe99bc14_0_42" TargetMode="External"/><Relationship Id="rId6" Type="http://schemas.openxmlformats.org/officeDocument/2006/relationships/hyperlink" Target="https://docs.google.com/presentation/d/15WA6EViQUWRTdq9rBOJ9NmdII9-hNnFB_XDNzB55Z4I/edit#slide=id.g32dfe84b48c_0_95" TargetMode="External"/><Relationship Id="rId7" Type="http://schemas.openxmlformats.org/officeDocument/2006/relationships/hyperlink" Target="https://docs.google.com/presentation/d/1WGfzNSuSbKVWsshAoCC8dICdGzH_xViC5ODbudz4Ymo/edit#slide=id.g3276eeb3213_0_111" TargetMode="External"/><Relationship Id="rId8" Type="http://schemas.openxmlformats.org/officeDocument/2006/relationships/hyperlink" Target="https://docs.google.com/presentation/d/1ICyVrJWDz3YKCaw9TCeAVEnIrAARnEWrejfJuKF3siE/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4825" y="517050"/>
          <a:ext cx="3000000" cy="3000000"/>
        </p:xfrm>
        <a:graphic>
          <a:graphicData uri="http://schemas.openxmlformats.org/drawingml/2006/table">
            <a:tbl>
              <a:tblPr>
                <a:noFill/>
                <a:tableStyleId>{A49E985C-48F0-4C37-BA2F-687CCFC775A1}</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17: </a:t>
                      </a:r>
                      <a:r>
                        <a:rPr b="1" lang="en" sz="1300">
                          <a:latin typeface="Inter"/>
                          <a:ea typeface="Inter"/>
                          <a:cs typeface="Inter"/>
                          <a:sym typeface="Inter"/>
                        </a:rPr>
                        <a:t>Korean War - Soldier Experience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can we learn about the consequences of the Korean War from the personal experiences of soldiers?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2.80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99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Powerpoint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Teacher Exemplar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9 Inquiry Journal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9 Inquiry Journal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Historian Hustle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should answer the “K” and “W” for each of the supporting questions for Unit 9, Topic 4 Inquiry Journal.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93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Unit 9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9- Topic </a:t>
                      </a:r>
                      <a:r>
                        <a:rPr lang="en" sz="1200">
                          <a:latin typeface="Inter"/>
                          <a:ea typeface="Inter"/>
                          <a:cs typeface="Inter"/>
                          <a:sym typeface="Inter"/>
                        </a:rPr>
                        <a:t>4</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students to the major proxy wars of the Cold War using slide 3.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9- Topic </a:t>
                      </a:r>
                      <a:r>
                        <a:rPr lang="en" sz="1200">
                          <a:latin typeface="Inter"/>
                          <a:ea typeface="Inter"/>
                          <a:cs typeface="Inter"/>
                          <a:sym typeface="Inter"/>
                        </a:rPr>
                        <a:t>4</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63" y="517050"/>
          <a:ext cx="3000000" cy="3000000"/>
        </p:xfrm>
        <a:graphic>
          <a:graphicData uri="http://schemas.openxmlformats.org/drawingml/2006/table">
            <a:tbl>
              <a:tblPr>
                <a:noFill/>
                <a:tableStyleId>{A49E985C-48F0-4C37-BA2F-687CCFC775A1}</a:tableStyleId>
              </a:tblPr>
              <a:tblGrid>
                <a:gridCol w="1629775"/>
                <a:gridCol w="3902150"/>
                <a:gridCol w="3924775"/>
              </a:tblGrid>
              <a:tr h="321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17: </a:t>
                      </a:r>
                      <a:r>
                        <a:rPr b="1" lang="en" sz="1300">
                          <a:solidFill>
                            <a:schemeClr val="dk1"/>
                          </a:solidFill>
                          <a:latin typeface="Inter"/>
                          <a:ea typeface="Inter"/>
                          <a:cs typeface="Inter"/>
                          <a:sym typeface="Inter"/>
                        </a:rPr>
                        <a:t>Korean War - Soldier Experience</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90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build </a:t>
                      </a:r>
                      <a:r>
                        <a:rPr lang="en" sz="1200">
                          <a:solidFill>
                            <a:schemeClr val="dk1"/>
                          </a:solidFill>
                          <a:latin typeface="Inter"/>
                          <a:ea typeface="Inter"/>
                          <a:cs typeface="Inter"/>
                          <a:sym typeface="Inter"/>
                        </a:rPr>
                        <a:t>background</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knowledge of the Korean War by reading a secondary source and answering close-reading questions.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01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Distribute the “Establishing Context - Korean War” handout to all students.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Instruct students to read and answer the questions independently. </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student progress and provide support as needed.</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Allow students some time to pair/share with a partner.</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Review the correct answers with the whole group.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passage and then answer the corresponding questions.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Pair/share responses to the questions with a partner.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the correct answers with the whole group.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4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Computers are needed for this activity.</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deeper analysis about the Korean War through four rounds of personal oral histories of British and Australian </a:t>
                      </a:r>
                      <a:r>
                        <a:rPr lang="en" sz="1200">
                          <a:solidFill>
                            <a:schemeClr val="dk1"/>
                          </a:solidFill>
                          <a:latin typeface="Inter"/>
                          <a:ea typeface="Inter"/>
                          <a:cs typeface="Inter"/>
                          <a:sym typeface="Inter"/>
                        </a:rPr>
                        <a:t>soldiers</a:t>
                      </a:r>
                      <a:r>
                        <a:rPr lang="en" sz="1200">
                          <a:solidFill>
                            <a:schemeClr val="dk1"/>
                          </a:solidFill>
                          <a:latin typeface="Inter"/>
                          <a:ea typeface="Inter"/>
                          <a:cs typeface="Inter"/>
                          <a:sym typeface="Inter"/>
                        </a:rPr>
                        <a:t>. In small groups of 3-4, students will first listen to the soldiers’ firsthand accounts and follow along with the linked audio transcripts silently and complete the graphic organizer. Then, students will have the opportunity to discuss the questions on the graphic organizer within their group.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559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“Voice of the Korean War” handout to all students.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purpose of the activity and provide instructions.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first audio source with students and complete the page associated with “Arrival: 1950” with the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a:t>
                      </a:r>
                      <a:r>
                        <a:rPr lang="en" sz="1200">
                          <a:solidFill>
                            <a:schemeClr val="dk1"/>
                          </a:solidFill>
                          <a:latin typeface="Inter"/>
                          <a:ea typeface="Inter"/>
                          <a:cs typeface="Inter"/>
                          <a:sym typeface="Inter"/>
                        </a:rPr>
                        <a:t> student groupings and provide instructions using slide 9 of the presentation.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each round for students, monitoring student </a:t>
                      </a:r>
                      <a:r>
                        <a:rPr lang="en" sz="1200">
                          <a:solidFill>
                            <a:schemeClr val="dk1"/>
                          </a:solidFill>
                          <a:latin typeface="Inter"/>
                          <a:ea typeface="Inter"/>
                          <a:cs typeface="Inter"/>
                          <a:sym typeface="Inter"/>
                        </a:rPr>
                        <a:t>progress</a:t>
                      </a:r>
                      <a:r>
                        <a:rPr lang="en" sz="1200">
                          <a:solidFill>
                            <a:schemeClr val="dk1"/>
                          </a:solidFill>
                          <a:latin typeface="Inter"/>
                          <a:ea typeface="Inter"/>
                          <a:cs typeface="Inter"/>
                          <a:sym typeface="Inter"/>
                        </a:rPr>
                        <a:t> and providing support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Prompt a classroom discussion using slide 10</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Listen to the teacher’s </a:t>
                      </a:r>
                      <a:r>
                        <a:rPr lang="en" sz="1200">
                          <a:latin typeface="Inter"/>
                          <a:ea typeface="Inter"/>
                          <a:cs typeface="Inter"/>
                          <a:sym typeface="Inter"/>
                        </a:rPr>
                        <a:t>explanation</a:t>
                      </a:r>
                      <a:r>
                        <a:rPr lang="en" sz="1200">
                          <a:latin typeface="Inter"/>
                          <a:ea typeface="Inter"/>
                          <a:cs typeface="Inter"/>
                          <a:sym typeface="Inter"/>
                        </a:rPr>
                        <a:t> of the </a:t>
                      </a:r>
                      <a:r>
                        <a:rPr lang="en" sz="1200">
                          <a:latin typeface="Inter"/>
                          <a:ea typeface="Inter"/>
                          <a:cs typeface="Inter"/>
                          <a:sym typeface="Inter"/>
                        </a:rPr>
                        <a:t>activity</a:t>
                      </a:r>
                      <a:r>
                        <a:rPr lang="en" sz="1200">
                          <a:latin typeface="Inter"/>
                          <a:ea typeface="Inter"/>
                          <a:cs typeface="Inter"/>
                          <a:sym typeface="Inter"/>
                        </a:rPr>
                        <a:t>.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Listen and watch the teacher’s model for the first audio source and complete the first page.</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Sit with group and silently listen to each soldier’s oral history of the Korean War and and complete the graphic organizer for each.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At the end of each round, discuss with group new information learned and add additional information to graphic organizer as needed.</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classroom discussion at teacher’s guidance.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{A49E985C-48F0-4C37-BA2F-687CCFC775A1}</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17: Korean War - Soldier Experience </a:t>
                      </a:r>
                      <a:r>
                        <a:rPr b="1" lang="en" sz="1300">
                          <a:solidFill>
                            <a:schemeClr val="dk1"/>
                          </a:solidFill>
                          <a:latin typeface="Inter"/>
                          <a:ea typeface="Inter"/>
                          <a:cs typeface="Inter"/>
                          <a:sym typeface="Inter"/>
                        </a:rPr>
                        <a:t>-</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4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a:latin typeface="Inter"/>
                          <a:ea typeface="Inter"/>
                          <a:cs typeface="Inter"/>
                          <a:sym typeface="Inter"/>
                        </a:rPr>
                        <a:t>Exit Ticket” </a:t>
                      </a:r>
                      <a:r>
                        <a:rPr lang="en" sz="1200">
                          <a:solidFill>
                            <a:schemeClr val="dk1"/>
                          </a:solidFill>
                          <a:latin typeface="Inter"/>
                          <a:ea typeface="Inter"/>
                          <a:cs typeface="Inter"/>
                          <a:sym typeface="Inter"/>
                        </a:rPr>
                        <a:t>in which they reflect on their learnings from the day by </a:t>
                      </a:r>
                      <a:r>
                        <a:rPr lang="en" sz="1200">
                          <a:solidFill>
                            <a:schemeClr val="dk1"/>
                          </a:solidFill>
                          <a:latin typeface="Inter"/>
                          <a:ea typeface="Inter"/>
                          <a:cs typeface="Inter"/>
                          <a:sym typeface="Inter"/>
                        </a:rPr>
                        <a:t>completing</a:t>
                      </a:r>
                      <a:r>
                        <a:rPr lang="en" sz="1200">
                          <a:solidFill>
                            <a:schemeClr val="dk1"/>
                          </a:solidFill>
                          <a:latin typeface="Inter"/>
                          <a:ea typeface="Inter"/>
                          <a:cs typeface="Inter"/>
                          <a:sym typeface="Inter"/>
                        </a:rPr>
                        <a:t> a mind map.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a:t>
                      </a:r>
                      <a:r>
                        <a:rPr lang="en" sz="1200">
                          <a:latin typeface="Inter"/>
                          <a:ea typeface="Inter"/>
                          <a:cs typeface="Inter"/>
                          <a:sym typeface="Inter"/>
                        </a:rPr>
                        <a:t>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