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A09B691-92CB-41E5-BB18-B8E5923BE5B7}">
  <a:tblStyle styleId="{BA09B691-92CB-41E5-BB18-B8E5923BE5B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a158a19b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a158a19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a158a19b1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a158a19b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DrFGs6NyrYxrUaCk0ckc-9dQxvNvKaMcCEELqsozuLM/view" TargetMode="External"/><Relationship Id="rId10" Type="http://schemas.openxmlformats.org/officeDocument/2006/relationships/hyperlink" Target="https://docs.google.com/presentation/d/1DERc7t3ikQNB-87e0OoC7zCYWSRSMmP1nNwEIHS3yXQ/view" TargetMode="External"/><Relationship Id="rId9" Type="http://schemas.openxmlformats.org/officeDocument/2006/relationships/hyperlink" Target="https://docs.google.com/presentation/d/1zR8s_1Y-Xu471VyU9wNtLFphW3e-WAAgESRbjdRhf9c/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EG2DWZXkFFLy40p0pI82wMs4UJ5ORfkobauejZBFvDI/view" TargetMode="External"/><Relationship Id="rId7" Type="http://schemas.openxmlformats.org/officeDocument/2006/relationships/hyperlink" Target="https://docs.google.com/presentation/d/1ICyVrJWDz3YKCaw9TCeAVEnIrAARnEWrejfJuKF3siE/view" TargetMode="External"/><Relationship Id="rId8" Type="http://schemas.openxmlformats.org/officeDocument/2006/relationships/hyperlink" Target="https://docs.google.com/presentation/d/1c7cw6D3yiBjYCCXoT4tzC7U_fnQpfd1UD9frk29kqrY/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EG2DWZXkFFLy40p0pI82wMs4UJ5ORfkobauejZBFvDI/view" TargetMode="External"/><Relationship Id="rId6" Type="http://schemas.openxmlformats.org/officeDocument/2006/relationships/hyperlink" Target="https://docs.google.com/presentation/d/1ICyVrJWDz3YKCaw9TCeAVEnIrAARnEWrejfJuKF3siE/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{BA09B691-92CB-41E5-BB18-B8E5923BE5B7}</a:tableStyleId>
              </a:tblPr>
              <a:tblGrid>
                <a:gridCol w="1633350"/>
                <a:gridCol w="4045800"/>
                <a:gridCol w="3669725"/>
              </a:tblGrid>
              <a:tr h="302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The Forgotten War</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02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Korean War reflect Cold War rivalries?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27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67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The Forgotten War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a:t>
                      </a:r>
                      <a:r>
                        <a:rPr lang="en" sz="1200">
                          <a:solidFill>
                            <a:schemeClr val="dk1"/>
                          </a:solidFill>
                          <a:latin typeface="Inter"/>
                          <a:ea typeface="Inter"/>
                          <a:cs typeface="Inter"/>
                          <a:sym typeface="Inter"/>
                        </a:rPr>
                        <a:t>Inquiry Journal</a:t>
                      </a:r>
                      <a:r>
                        <a:rPr lang="en" sz="1200">
                          <a:solidFill>
                            <a:schemeClr val="dk1"/>
                          </a:solidFill>
                          <a:latin typeface="Inter"/>
                          <a:ea typeface="Inter"/>
                          <a:cs typeface="Inter"/>
                          <a:sym typeface="Inter"/>
                        </a:rPr>
                        <a:t>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6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Proxy War</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Evaluate the Claim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2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73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Provide students time to preview the Topic 4 Supporting questions within the </a:t>
                      </a:r>
                      <a:r>
                        <a:rPr lang="en" sz="1200" u="sng">
                          <a:solidFill>
                            <a:schemeClr val="accent5"/>
                          </a:solidFill>
                          <a:latin typeface="Inter"/>
                          <a:ea typeface="Inter"/>
                          <a:cs typeface="Inter"/>
                          <a:sym typeface="Inter"/>
                          <a:hlinkClick r:id="rId11">
                            <a:extLst>
                              <a:ext uri="{A12FA001-AC4F-418D-AE19-62706E023703}">
                                <ahyp:hlinkClr val="tx"/>
                              </a:ext>
                            </a:extLst>
                          </a:hlinkClick>
                        </a:rPr>
                        <a:t>Unit 9 Inquiry Journal</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1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7</a:t>
                      </a:r>
                      <a:r>
                        <a:rPr lang="en" sz="1200">
                          <a:solidFill>
                            <a:srgbClr val="000000"/>
                          </a:solidFill>
                          <a:latin typeface="Inter"/>
                          <a:ea typeface="Inter"/>
                          <a:cs typeface="Inter"/>
                          <a:sym typeface="Inter"/>
                        </a:rPr>
                        <a:t>: Unit</a:t>
                      </a:r>
                      <a:r>
                        <a:rPr lang="en" sz="1200">
                          <a:latin typeface="Inter"/>
                          <a:ea typeface="Inter"/>
                          <a:cs typeface="Inter"/>
                          <a:sym typeface="Inter"/>
                        </a:rPr>
                        <a:t> 9</a:t>
                      </a:r>
                      <a:r>
                        <a:rPr lang="en" sz="1200">
                          <a:solidFill>
                            <a:srgbClr val="000000"/>
                          </a:solidFill>
                          <a:latin typeface="Inter"/>
                          <a:ea typeface="Inter"/>
                          <a:cs typeface="Inter"/>
                          <a:sym typeface="Inter"/>
                        </a:rPr>
                        <a:t>- Topic </a:t>
                      </a:r>
                      <a:r>
                        <a:rPr lang="en" sz="1200">
                          <a:latin typeface="Inter"/>
                          <a:ea typeface="Inter"/>
                          <a:cs typeface="Inter"/>
                          <a:sym typeface="Inter"/>
                        </a:rPr>
                        <a:t>4</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9</a:t>
                      </a:r>
                      <a:r>
                        <a:rPr lang="en" sz="1200">
                          <a:solidFill>
                            <a:srgbClr val="000000"/>
                          </a:solidFill>
                          <a:latin typeface="Inter"/>
                          <a:ea typeface="Inter"/>
                          <a:cs typeface="Inter"/>
                          <a:sym typeface="Inter"/>
                        </a:rPr>
                        <a:t>- Topic </a:t>
                      </a:r>
                      <a:r>
                        <a:rPr lang="en" sz="1200">
                          <a:latin typeface="Inter"/>
                          <a:ea typeface="Inter"/>
                          <a:cs typeface="Inter"/>
                          <a:sym typeface="Inter"/>
                        </a:rPr>
                        <a:t>4</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{BA09B691-92CB-41E5-BB18-B8E5923BE5B7}</a:tableStyleId>
              </a:tblPr>
              <a:tblGrid>
                <a:gridCol w="1611200"/>
                <a:gridCol w="4067950"/>
                <a:gridCol w="3669725"/>
              </a:tblGrid>
              <a:tr h="258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The Forgotten War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73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Advanced Organizer on page 1 of </a:t>
                      </a:r>
                      <a:r>
                        <a:rPr lang="en" sz="1200" u="sng">
                          <a:solidFill>
                            <a:schemeClr val="hlink"/>
                          </a:solidFill>
                          <a:latin typeface="Inter"/>
                          <a:ea typeface="Inter"/>
                          <a:cs typeface="Inter"/>
                          <a:sym typeface="Inter"/>
                          <a:hlinkClick r:id="rId5"/>
                        </a:rPr>
                        <a:t>The Forgotten War Student Worksheet</a:t>
                      </a:r>
                      <a:r>
                        <a:rPr lang="en" sz="1200">
                          <a:solidFill>
                            <a:schemeClr val="dk1"/>
                          </a:solidFill>
                          <a:latin typeface="Inter"/>
                          <a:ea typeface="Inter"/>
                          <a:cs typeface="Inter"/>
                          <a:sym typeface="Inter"/>
                        </a:rPr>
                        <a:t>,</a:t>
                      </a:r>
                      <a:r>
                        <a:rPr lang="en"/>
                        <a:t> </a:t>
                      </a:r>
                      <a:r>
                        <a:rPr lang="en" sz="1200">
                          <a:solidFill>
                            <a:schemeClr val="dk1"/>
                          </a:solidFill>
                          <a:latin typeface="Inter"/>
                          <a:ea typeface="Inter"/>
                          <a:cs typeface="Inter"/>
                          <a:sym typeface="Inter"/>
                        </a:rPr>
                        <a:t>walk students through the context for proxy wars and specifically the Korean War. This will provide background for their analysis of sources in the next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1742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 1</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a:t>
                      </a:r>
                      <a:r>
                        <a:rPr lang="en" sz="1200">
                          <a:latin typeface="Inter"/>
                          <a:ea typeface="Inter"/>
                          <a:cs typeface="Inter"/>
                          <a:sym typeface="Inter"/>
                        </a:rPr>
                        <a:t>the context and specific aspects of the Korean War through the Advanced Organizer</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students to read, ask questions, and engage as you go through material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in the blank sections of the Advanced Organizer as the teacher goes through the information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ask questions, and engage with Advanced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808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the events and perspectives of the Korean War. They will view images, read articles, and listen to oral histories, while worksheet pages 2-4 take them step-by-step through the process. They will need digital access and headphones. See “Sensitive Content Note” at end of lesson plan.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with digital access to worksheet and/or links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Listen to directions and expectations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webquest using the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803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conclude the lesson with a Quickwrite </a:t>
                      </a:r>
                      <a:r>
                        <a:rPr lang="en" sz="1200" u="sng">
                          <a:solidFill>
                            <a:schemeClr val="hlink"/>
                          </a:solidFill>
                          <a:latin typeface="Inter"/>
                          <a:ea typeface="Inter"/>
                          <a:cs typeface="Inter"/>
                          <a:sym typeface="Inter"/>
                          <a:hlinkClick r:id="rId6"/>
                        </a:rPr>
                        <a:t>“Exit Ticket.”</a:t>
                      </a:r>
                      <a:r>
                        <a:rPr lang="en" sz="1200">
                          <a:latin typeface="Inter"/>
                          <a:ea typeface="Inter"/>
                          <a:cs typeface="Inter"/>
                          <a:sym typeface="Inter"/>
                        </a:rPr>
                        <a:t> In this quickwrite, students will explain how the Korean War was a proxy war. Within their sentences, they will need to include five specific terms.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35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a:latin typeface="Inter"/>
                          <a:ea typeface="Inter"/>
                          <a:cs typeface="Inter"/>
                          <a:sym typeface="Inter"/>
                        </a:rPr>
                        <a:t>exit ticket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exit ticket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{BA09B691-92CB-41E5-BB18-B8E5923BE5B7}</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The Forgotten War</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2.70 Analyze the short- and long-term economic, political, environmental and social consequences of World War II.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2.71 Compare the ideologies of socialism, communism, fascism and liberal democracy, and explain the reasons for their growth and decline around the world in the 20th century.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2.72 Evaluate the shift in global power dynamics after World War II and the reasons for the start of the Cold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WH2.75 Analyze the impact of the Chinese Communist Revolution on China, the world and the global spread of communism, including its historical background, political and economic developments, and the relationship between Taiwan and China.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WH2.80 Evaluate the causes and consequences of proxy wars during the Cold War from the perspective of the inhabitants of Afghanistan, North and South Korea or Vietnam.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Within the research of the revolutions, students may encounter graphic content. The sources and research include more mature content. Please also view resources within the Best Practice Repository for teaching hard history.</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