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F9B601A4-490A-4266-858A-A492E799DF36}">
  <a:tblStyle styleId="{F9B601A4-490A-4266-858A-A492E799DF36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CDABC9B7-A0E3-4DC1-893B-8DDCA68CC10E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35b4d049365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g35b4d049365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35b4eee4a9b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9" name="Google Shape;89;g35b4eee4a9b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g35b4d049365_0_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Google Shape;96;g35b4d049365_0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7" name="Google Shape;17;p3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9" name="Google Shape;19;p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0" name="Google Shape;20;p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3" name="Google Shape;23;p4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" name="Google Shape;24;p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" name="Google Shape;25;p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" name="Google Shape;26;p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5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9" name="Google Shape;29;p5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0" name="Google Shape;30;p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1" name="Google Shape;31;p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2" name="Google Shape;32;p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6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35" name="Google Shape;35;p6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6" name="Google Shape;36;p6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7" name="Google Shape;37;p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8" name="Google Shape;38;p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9" name="Google Shape;39;p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7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42" name="Google Shape;42;p7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3" name="Google Shape;43;p7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4" name="Google Shape;44;p7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5" name="Google Shape;45;p7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6" name="Google Shape;46;p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7" name="Google Shape;47;p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8" name="Google Shape;48;p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8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1" name="Google Shape;51;p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4" name="Google Shape;84;p13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{F9B601A4-490A-4266-858A-A492E799DF36}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9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6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Imp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85" name="Google Shape;85;p13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6" name="Google Shape;86;p13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1" name="Google Shape;91;p14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{F9B601A4-490A-4266-858A-A492E799DF36}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a geopolitical strategic foreign policy pursued by the United States during the Cold War to prevent the spread of communism after the end of World War II</a:t>
                      </a:r>
                      <a:endParaRPr sz="19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“Many of [President] Truman’s contemporaries attacked his articulation and implementation of containment. One segment of opinion at the time blamed the president for being too soft on communism; this view reached its height after the fall of China in 1949 and during the morass of the Korean War.”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3020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600"/>
                        <a:buFont typeface="Inter"/>
                        <a:buChar char="-"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Elizabeth Edwards Spalding, </a:t>
                      </a:r>
                      <a:r>
                        <a:rPr i="1"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First Cold Warrior: Harry Truman, Containment, and the Remaking of Liberal Internationalism,</a:t>
                      </a: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 2006.</a:t>
                      </a:r>
                      <a:endParaRPr sz="16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Imp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92" name="Google Shape;92;p14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Containment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3" name="Google Shape;93;p14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5"/>
          <p:cNvSpPr txBox="1"/>
          <p:nvPr>
            <p:ph idx="2" type="body"/>
          </p:nvPr>
        </p:nvSpPr>
        <p:spPr>
          <a:xfrm>
            <a:off x="3541400" y="29200"/>
            <a:ext cx="2239800" cy="4974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rPr b="1" lang="en" sz="1800">
                <a:latin typeface="Inter"/>
                <a:ea typeface="Inter"/>
                <a:cs typeface="Inter"/>
                <a:sym typeface="Inter"/>
              </a:rPr>
              <a:t>Anticipatory Guide</a:t>
            </a:r>
            <a:endParaRPr b="1" sz="18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9" name="Google Shape;99;p15"/>
          <p:cNvSpPr txBox="1"/>
          <p:nvPr/>
        </p:nvSpPr>
        <p:spPr>
          <a:xfrm>
            <a:off x="193575" y="360350"/>
            <a:ext cx="8760600" cy="51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1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the “Before Lesson” column, write an “A” if you agree or a “D” if you disagree with the statement in the row. Then, using the “After Lesson” Column, reevaluate the statement and write an “A” or a “D” with an explanation to reflect your informed opinion.</a:t>
            </a:r>
            <a:endParaRPr sz="10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100" name="Google Shape;100;p15"/>
          <p:cNvGraphicFramePr/>
          <p:nvPr/>
        </p:nvGraphicFramePr>
        <p:xfrm>
          <a:off x="570900" y="8662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{CDABC9B7-A0E3-4DC1-893B-8DDCA68CC10E}</a:tableStyleId>
              </a:tblPr>
              <a:tblGrid>
                <a:gridCol w="1144500"/>
                <a:gridCol w="3285975"/>
                <a:gridCol w="3799125"/>
              </a:tblGrid>
              <a:tr h="2963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Before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Statement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After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029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Fidel Castro and Che Guevara were central figures in the Cuban Revolution in 1959.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U.S. supported Batista's regime because it protected American interests.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Bay of Pigs invasion was a successful mission led by Cuban exiles.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USSR placed nuclear missiles in Cuba as a response to U.S. missiles in Turkey.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Fidel Castro was removed from power immediately after the Cuban Missile Crisis.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689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During the Cuban Missile Crisis, Guevara urged peaceful negotiations with the U.S.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sp>
        <p:nvSpPr>
          <p:cNvPr id="101" name="Google Shape;101;p15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