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A45938-8FCD-4E81-AB68-CD92E333CE63}">
  <a:tblStyle styleId="{6CA45938-8FCD-4E81-AB68-CD92E333CE63}"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D1D9B85-E548-4A60-AB29-047AA565A15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bdf57e157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bdf57e15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be7083c2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be7083c2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bdf57e157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bdf57e157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{6CA45938-8FCD-4E81-AB68-CD92E333CE63}</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{6CA45938-8FCD-4E81-AB68-CD92E333CE63}</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700">
                          <a:latin typeface="Inter"/>
                          <a:ea typeface="Inter"/>
                          <a:cs typeface="Inter"/>
                          <a:sym typeface="Inter"/>
                        </a:rPr>
                        <a:t>how a country's location, geography, and resources influence its foreign policy, international relations, and overall power in the world; the study of how geography affects politics</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“The decision to fund and support resistance to the Soviet occupation of Afghanistan onwards was informed by a geopolitical belief that further expansion had to be contained even if it meant that the United States… supported proxies in order to resist Soviet forces.</a:t>
                      </a:r>
                      <a:endParaRPr>
                        <a:latin typeface="Inter"/>
                        <a:ea typeface="Inter"/>
                        <a:cs typeface="Inter"/>
                        <a:sym typeface="Inter"/>
                      </a:endParaRPr>
                    </a:p>
                    <a:p>
                      <a:pPr indent="-342900" lvl="0" marL="457200" rtl="0" algn="r">
                        <a:spcBef>
                          <a:spcPts val="0"/>
                        </a:spcBef>
                        <a:spcAft>
                          <a:spcPts val="0"/>
                        </a:spcAft>
                        <a:buClr>
                          <a:schemeClr val="dk1"/>
                        </a:buClr>
                        <a:buSzPts val="1800"/>
                        <a:buFont typeface="Inter"/>
                        <a:buChar char="-"/>
                      </a:pPr>
                      <a:r>
                        <a:rPr lang="en">
                          <a:latin typeface="Inter"/>
                          <a:ea typeface="Inter"/>
                          <a:cs typeface="Inter"/>
                          <a:sym typeface="Inter"/>
                        </a:rPr>
                        <a:t>Klaus Dodds, </a:t>
                      </a:r>
                      <a:r>
                        <a:rPr i="1" lang="en">
                          <a:latin typeface="Inter"/>
                          <a:ea typeface="Inter"/>
                          <a:cs typeface="Inter"/>
                          <a:sym typeface="Inter"/>
                        </a:rPr>
                        <a:t>Geopolitics: A Very Short Introduction</a:t>
                      </a:r>
                      <a:r>
                        <a:rPr lang="en">
                          <a:latin typeface="Inter"/>
                          <a:ea typeface="Inter"/>
                          <a:cs typeface="Inter"/>
                          <a:sym typeface="Inter"/>
                        </a:rPr>
                        <a:t>, 2014.</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Geopolitics</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51" name="Google Shape;151;p28"/>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52" name="Google Shape;152;p28"/>
          <p:cNvGraphicFramePr/>
          <p:nvPr/>
        </p:nvGraphicFramePr>
        <p:xfrm>
          <a:off x="612375" y="713825"/>
          <a:ext cx="3000000" cy="3000000"/>
        </p:xfrm>
        <a:graphic>
          <a:graphicData uri="http://schemas.openxmlformats.org/drawingml/2006/table">
            <a:tbl>
              <a:tblPr>
                <a:noFill/>
                <a:tableStyleId>{ED1D9B85-E548-4A60-AB29-047AA565A157}</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Geopolitics</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53" name="Google Shape;153;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