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Lst>
  <p:sldSz cy="7772400" cx="10058400"/>
  <p:notesSz cx="6858000" cy="9144000"/>
  <p:embeddedFontLst>
    <p:embeddedFont>
      <p:font typeface="Inter"/>
      <p:regular r:id="rId10"/>
      <p:bold r:id="rId11"/>
      <p:italic r:id="rId12"/>
      <p:boldItalic r:id="rId13"/>
    </p:embeddedFont>
    <p:embeddedFont>
      <p:font typeface="Plus Jakarta Sans Medium"/>
      <p:regular r:id="rId14"/>
      <p:bold r:id="rId15"/>
      <p:italic r:id="rId16"/>
      <p:boldItalic r:id="rId1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448">
          <p15:clr>
            <a:srgbClr val="A4A3A4"/>
          </p15:clr>
        </p15:guide>
        <p15:guide id="2" pos="316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2E2CF52F-548F-4587-99B1-2FCD3F3802C1}">
  <a:tblStyle styleId="{2E2CF52F-548F-4587-99B1-2FCD3F3802C1}"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448" orient="horz"/>
        <p:guide pos="3168"/>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bold.fntdata"/><Relationship Id="rId10" Type="http://schemas.openxmlformats.org/officeDocument/2006/relationships/font" Target="fonts/Inter-regular.fntdata"/><Relationship Id="rId13" Type="http://schemas.openxmlformats.org/officeDocument/2006/relationships/font" Target="fonts/Inter-boldItalic.fntdata"/><Relationship Id="rId12" Type="http://schemas.openxmlformats.org/officeDocument/2006/relationships/font" Target="fonts/Inter-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font" Target="fonts/PlusJakartaSansMedium-bold.fntdata"/><Relationship Id="rId14" Type="http://schemas.openxmlformats.org/officeDocument/2006/relationships/font" Target="fonts/PlusJakartaSansMedium-regular.fntdata"/><Relationship Id="rId17" Type="http://schemas.openxmlformats.org/officeDocument/2006/relationships/font" Target="fonts/PlusJakartaSansMedium-boldItalic.fntdata"/><Relationship Id="rId16" Type="http://schemas.openxmlformats.org/officeDocument/2006/relationships/font" Target="fonts/PlusJakartaSansMedium-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5bc9fc785b_0_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5bc9fc785b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 name="Shape 61"/>
        <p:cNvGrpSpPr/>
        <p:nvPr/>
      </p:nvGrpSpPr>
      <p:grpSpPr>
        <a:xfrm>
          <a:off x="0" y="0"/>
          <a:ext cx="0" cy="0"/>
          <a:chOff x="0" y="0"/>
          <a:chExt cx="0" cy="0"/>
        </a:xfrm>
      </p:grpSpPr>
      <p:sp>
        <p:nvSpPr>
          <p:cNvPr id="62" name="Google Shape;62;g35bc9fc785b_0_1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63" name="Google Shape;63;g35bc9fc785b_0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2" name="Shape 72"/>
        <p:cNvGrpSpPr/>
        <p:nvPr/>
      </p:nvGrpSpPr>
      <p:grpSpPr>
        <a:xfrm>
          <a:off x="0" y="0"/>
          <a:ext cx="0" cy="0"/>
          <a:chOff x="0" y="0"/>
          <a:chExt cx="0" cy="0"/>
        </a:xfrm>
      </p:grpSpPr>
      <p:sp>
        <p:nvSpPr>
          <p:cNvPr id="73" name="Google Shape;73;g35bc9fc785b_0_2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74" name="Google Shape;74;g35bc9fc785b_0_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42879" y="1125136"/>
            <a:ext cx="9372900" cy="31017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342870" y="4282678"/>
            <a:ext cx="9372900" cy="11979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42870" y="1671478"/>
            <a:ext cx="9372900" cy="29670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342870" y="4763362"/>
            <a:ext cx="9372900" cy="19656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42870" y="3250173"/>
            <a:ext cx="9372900" cy="12720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342870" y="1741518"/>
            <a:ext cx="9372900" cy="51627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34287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531564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42870" y="839573"/>
            <a:ext cx="3088800" cy="1141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342870" y="2099840"/>
            <a:ext cx="3088800" cy="4804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539275" y="680227"/>
            <a:ext cx="7004400" cy="6181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5029200" y="-189"/>
            <a:ext cx="5029200" cy="7772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92050" y="1863464"/>
            <a:ext cx="4449600" cy="22398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92050" y="4235758"/>
            <a:ext cx="4449600" cy="1866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5433450" y="1094158"/>
            <a:ext cx="4221000" cy="55839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42870" y="6392869"/>
            <a:ext cx="6598800" cy="9144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42870" y="672482"/>
            <a:ext cx="9372900" cy="8655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342870" y="1741518"/>
            <a:ext cx="9372900" cy="51627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9319704" y="7046639"/>
            <a:ext cx="603300" cy="5949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3.png"/><Relationship Id="rId10" Type="http://schemas.openxmlformats.org/officeDocument/2006/relationships/hyperlink" Target="https://docs.google.com/presentation/d/1KFX-q_3osohcCrjUASZqePtfh64MCTWQZKJxNiQJ92Y/view" TargetMode="External"/><Relationship Id="rId9" Type="http://schemas.openxmlformats.org/officeDocument/2006/relationships/hyperlink" Target="https://docs.google.com/presentation/d/1DERc7t3ikQNB-87e0OoC7zCYWSRSMmP1nNwEIHS3yXQ/view" TargetMode="External"/><Relationship Id="rId5" Type="http://schemas.openxmlformats.org/officeDocument/2006/relationships/hyperlink" Target="https://docs.google.com/presentation/d/1DERc7t3ikQNB-87e0OoC7zCYWSRSMmP1nNwEIHS3yXQ/view" TargetMode="External"/><Relationship Id="rId6" Type="http://schemas.openxmlformats.org/officeDocument/2006/relationships/hyperlink" Target="https://docs.google.com/presentation/d/1KFX-q_3osohcCrjUASZqePtfh64MCTWQZKJxNiQJ92Y/view" TargetMode="External"/><Relationship Id="rId7" Type="http://schemas.openxmlformats.org/officeDocument/2006/relationships/hyperlink" Target="https://docs.google.com/presentation/d/1sc4lFLUI-lb77wjsCtcwoHhjWqOOeuc_TV1lt9nUHPs/view" TargetMode="External"/><Relationship Id="rId8" Type="http://schemas.openxmlformats.org/officeDocument/2006/relationships/hyperlink" Target="https://docs.google.com/presentation/d/1Ge7ebeh4F1g1rZXHoP8YAec5DdpHJIM1P8lZtJFQun8/view"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image" Target="../media/image3.png"/><Relationship Id="rId5" Type="http://schemas.openxmlformats.org/officeDocument/2006/relationships/hyperlink" Target="https://docs.google.com/presentation/d/1DrFGs6NyrYxrUaCk0ckc-9dQxvNvKaMcCEELqsozuLM/view"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55" name="Google Shape;55;p13"/>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56" name="Google Shape;56;p13"/>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7" name="Google Shape;57;p13"/>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58" name="Google Shape;58;p13"/>
          <p:cNvGraphicFramePr/>
          <p:nvPr/>
        </p:nvGraphicFramePr>
        <p:xfrm>
          <a:off x="355863" y="582125"/>
          <a:ext cx="3000000" cy="3000000"/>
        </p:xfrm>
        <a:graphic>
          <a:graphicData uri="http://schemas.openxmlformats.org/drawingml/2006/table">
            <a:tbl>
              <a:tblPr>
                <a:noFill/>
                <a:tableStyleId>{2E2CF52F-548F-4587-99B1-2FCD3F3802C1}</a:tableStyleId>
              </a:tblPr>
              <a:tblGrid>
                <a:gridCol w="1633350"/>
                <a:gridCol w="4045800"/>
                <a:gridCol w="3669725"/>
              </a:tblGrid>
              <a:tr h="302775">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b="1" lang="en" sz="1300">
                          <a:latin typeface="Inter"/>
                          <a:ea typeface="Inter"/>
                          <a:cs typeface="Inter"/>
                          <a:sym typeface="Inter"/>
                        </a:rPr>
                        <a:t>LESSON 11: The Last Cold War Front</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460225">
                <a:tc>
                  <a:txBody>
                    <a:bodyPr/>
                    <a:lstStyle/>
                    <a:p>
                      <a:pPr indent="0" lvl="0" marL="0" rtl="0" algn="l">
                        <a:spcBef>
                          <a:spcPts val="0"/>
                        </a:spcBef>
                        <a:spcAft>
                          <a:spcPts val="0"/>
                        </a:spcAft>
                        <a:buNone/>
                      </a:pPr>
                      <a:r>
                        <a:rPr b="1" lang="en" sz="1300">
                          <a:latin typeface="Inter"/>
                          <a:ea typeface="Inter"/>
                          <a:cs typeface="Inter"/>
                          <a:sym typeface="Inter"/>
                        </a:rPr>
                        <a:t>SUPPORTING QUESTION</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1200"/>
                        </a:spcBef>
                        <a:spcAft>
                          <a:spcPts val="1200"/>
                        </a:spcAft>
                        <a:buClr>
                          <a:schemeClr val="dk1"/>
                        </a:buClr>
                        <a:buSzPts val="1100"/>
                        <a:buFont typeface="Arial"/>
                        <a:buNone/>
                      </a:pPr>
                      <a:r>
                        <a:rPr lang="en" sz="1200">
                          <a:solidFill>
                            <a:schemeClr val="dk1"/>
                          </a:solidFill>
                          <a:latin typeface="Inter"/>
                          <a:ea typeface="Inter"/>
                          <a:cs typeface="Inter"/>
                          <a:sym typeface="Inter"/>
                        </a:rPr>
                        <a:t>Why was Afghanistan a key site of Cold War rivalry?</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302775">
                <a:tc>
                  <a:txBody>
                    <a:bodyPr/>
                    <a:lstStyle/>
                    <a:p>
                      <a:pPr indent="0" lvl="0" marL="0" rtl="0" algn="l">
                        <a:spcBef>
                          <a:spcPts val="0"/>
                        </a:spcBef>
                        <a:spcAft>
                          <a:spcPts val="0"/>
                        </a:spcAft>
                        <a:buNone/>
                      </a:pPr>
                      <a:r>
                        <a:rPr b="1" lang="en" sz="1300">
                          <a:latin typeface="Inter"/>
                          <a:ea typeface="Inter"/>
                          <a:cs typeface="Inter"/>
                          <a:sym typeface="Inter"/>
                        </a:rPr>
                        <a:t>FOCUS SKILL(S)</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Contextualization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Causation</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Comparison</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726700">
                <a:tc>
                  <a:txBody>
                    <a:bodyPr/>
                    <a:lstStyle/>
                    <a:p>
                      <a:pPr indent="0" lvl="0" marL="0" rtl="0" algn="l">
                        <a:spcBef>
                          <a:spcPts val="0"/>
                        </a:spcBef>
                        <a:spcAft>
                          <a:spcPts val="0"/>
                        </a:spcAft>
                        <a:buNone/>
                      </a:pPr>
                      <a:r>
                        <a:rPr b="1" lang="en" sz="1300">
                          <a:latin typeface="Inter"/>
                          <a:ea typeface="Inter"/>
                          <a:cs typeface="Inter"/>
                          <a:sym typeface="Inter"/>
                        </a:rPr>
                        <a:t>MATERIALS</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TEACHER</a:t>
                      </a:r>
                      <a:endParaRPr/>
                    </a:p>
                    <a:p>
                      <a:pPr indent="0" lvl="0" marL="0" rtl="0" algn="l">
                        <a:spcBef>
                          <a:spcPts val="0"/>
                        </a:spcBef>
                        <a:spcAft>
                          <a:spcPts val="0"/>
                        </a:spcAft>
                        <a:buClr>
                          <a:schemeClr val="dk1"/>
                        </a:buClr>
                        <a:buSzPts val="1100"/>
                        <a:buFont typeface="Arial"/>
                        <a:buNone/>
                      </a:pPr>
                      <a:r>
                        <a:rPr lang="en" sz="1200" u="sng">
                          <a:solidFill>
                            <a:schemeClr val="hlink"/>
                          </a:solidFill>
                          <a:latin typeface="Inter"/>
                          <a:ea typeface="Inter"/>
                          <a:cs typeface="Inter"/>
                          <a:sym typeface="Inter"/>
                          <a:hlinkClick r:id="rId5"/>
                        </a:rPr>
                        <a:t>Do Firsts + Exemplars</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u="sng">
                          <a:solidFill>
                            <a:schemeClr val="hlink"/>
                          </a:solidFill>
                          <a:latin typeface="Inter"/>
                          <a:ea typeface="Inter"/>
                          <a:cs typeface="Inter"/>
                          <a:sym typeface="Inter"/>
                          <a:hlinkClick r:id="rId6"/>
                        </a:rPr>
                        <a:t>The Last Cold War Front Student Worksheet + Exemplars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solidFill>
                            <a:srgbClr val="000000"/>
                          </a:solidFill>
                          <a:latin typeface="Inter"/>
                          <a:ea typeface="Inter"/>
                          <a:cs typeface="Inter"/>
                          <a:sym typeface="Inter"/>
                        </a:rPr>
                        <a:t>STUDENT</a:t>
                      </a:r>
                      <a:endParaRPr sz="1200">
                        <a:solidFill>
                          <a:srgbClr val="000000"/>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u="sng">
                          <a:solidFill>
                            <a:schemeClr val="hlink"/>
                          </a:solidFill>
                          <a:latin typeface="Inter"/>
                          <a:ea typeface="Inter"/>
                          <a:cs typeface="Inter"/>
                          <a:sym typeface="Inter"/>
                          <a:hlinkClick r:id="rId7"/>
                        </a:rPr>
                        <a:t>Do First Options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u="sng">
                          <a:solidFill>
                            <a:schemeClr val="hlink"/>
                          </a:solidFill>
                          <a:latin typeface="Inter"/>
                          <a:ea typeface="Inter"/>
                          <a:cs typeface="Inter"/>
                          <a:sym typeface="Inter"/>
                          <a:hlinkClick r:id="rId8"/>
                        </a:rPr>
                        <a:t>Printed Student Materials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Access to Inquiry Journal (Already handed out in Lesson 1)</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36000">
                <a:tc rowSpan="2">
                  <a:txBody>
                    <a:bodyPr/>
                    <a:lstStyle/>
                    <a:p>
                      <a:pPr indent="0" lvl="0" marL="0" rtl="0" algn="l">
                        <a:spcBef>
                          <a:spcPts val="0"/>
                        </a:spcBef>
                        <a:spcAft>
                          <a:spcPts val="0"/>
                        </a:spcAft>
                        <a:buNone/>
                      </a:pPr>
                      <a:r>
                        <a:rPr b="1" lang="en" sz="1300">
                          <a:latin typeface="Inter"/>
                          <a:ea typeface="Inter"/>
                          <a:cs typeface="Inter"/>
                          <a:sym typeface="Inter"/>
                        </a:rPr>
                        <a:t>DO FIRST</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Option 1- Fraye</a:t>
                      </a:r>
                      <a:r>
                        <a:rPr lang="en" sz="1200">
                          <a:latin typeface="Inter"/>
                          <a:ea typeface="Inter"/>
                          <a:cs typeface="Inter"/>
                          <a:sym typeface="Inter"/>
                        </a:rPr>
                        <a:t>r</a:t>
                      </a:r>
                      <a:r>
                        <a:rPr lang="en" sz="1200">
                          <a:solidFill>
                            <a:srgbClr val="000000"/>
                          </a:solidFill>
                          <a:latin typeface="Inter"/>
                          <a:ea typeface="Inter"/>
                          <a:cs typeface="Inter"/>
                          <a:sym typeface="Inter"/>
                        </a:rPr>
                        <a:t>:</a:t>
                      </a:r>
                      <a:r>
                        <a:rPr lang="en" sz="1200">
                          <a:latin typeface="Inter"/>
                          <a:ea typeface="Inter"/>
                          <a:cs typeface="Inter"/>
                          <a:sym typeface="Inter"/>
                        </a:rPr>
                        <a:t> Geopolitics</a:t>
                      </a:r>
                      <a:endParaRPr sz="1200">
                        <a:latin typeface="Inter"/>
                        <a:ea typeface="Inter"/>
                        <a:cs typeface="Inter"/>
                        <a:sym typeface="Inter"/>
                      </a:endParaRPr>
                    </a:p>
                    <a:p>
                      <a:pPr indent="0" lvl="0" marL="0" rtl="0" algn="l">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Option 2- A-Z Guide</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872050">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Select </a:t>
                      </a:r>
                      <a:r>
                        <a:rPr lang="en" sz="1200" u="sng">
                          <a:solidFill>
                            <a:schemeClr val="hlink"/>
                          </a:solidFill>
                          <a:latin typeface="Inter"/>
                          <a:ea typeface="Inter"/>
                          <a:cs typeface="Inter"/>
                          <a:sym typeface="Inter"/>
                          <a:hlinkClick r:id="rId9"/>
                        </a:rPr>
                        <a:t>“Do First”</a:t>
                      </a:r>
                      <a:r>
                        <a:rPr lang="en" sz="1200">
                          <a:solidFill>
                            <a:srgbClr val="000000"/>
                          </a:solidFill>
                          <a:latin typeface="Inter"/>
                          <a:ea typeface="Inter"/>
                          <a:cs typeface="Inter"/>
                          <a:sym typeface="Inter"/>
                        </a:rPr>
                        <a:t> option</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Play “Song of the Unit” or alternative </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Provide students with visual, online, or print access to “Do First”</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Complete “Do First” either online or by hand.</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47350">
                <a:tc rowSpan="2">
                  <a:txBody>
                    <a:bodyPr/>
                    <a:lstStyle/>
                    <a:p>
                      <a:pPr indent="0" lvl="0" marL="0" rtl="0" algn="l">
                        <a:spcBef>
                          <a:spcPts val="0"/>
                        </a:spcBef>
                        <a:spcAft>
                          <a:spcPts val="0"/>
                        </a:spcAft>
                        <a:buNone/>
                      </a:pPr>
                      <a:r>
                        <a:rPr b="1" lang="en" sz="1300">
                          <a:latin typeface="Inter"/>
                          <a:ea typeface="Inter"/>
                          <a:cs typeface="Inter"/>
                          <a:sym typeface="Inter"/>
                        </a:rPr>
                        <a:t>ACTIVITY 1 - LAUNCH</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Students will be reading a secondary source about the Soviet-Afghan War. They will begin by using the Rainbow Highlight strategy to identify several components of the text. Consider a collective, partner, or individual approach to the initial reading and highlighting. Then, they will answer a few comprehension and analysis questions. </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581350">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228600" lvl="0" marL="3048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Hand out </a:t>
                      </a:r>
                      <a:r>
                        <a:rPr lang="en" sz="1200" u="sng">
                          <a:solidFill>
                            <a:schemeClr val="hlink"/>
                          </a:solidFill>
                          <a:latin typeface="Inter"/>
                          <a:ea typeface="Inter"/>
                          <a:cs typeface="Inter"/>
                          <a:sym typeface="Inter"/>
                          <a:hlinkClick r:id="rId10"/>
                        </a:rPr>
                        <a:t>student worksheet</a:t>
                      </a:r>
                      <a:r>
                        <a:rPr lang="en" sz="1200">
                          <a:latin typeface="Inter"/>
                          <a:ea typeface="Inter"/>
                          <a:cs typeface="Inter"/>
                          <a:sym typeface="Inter"/>
                        </a:rPr>
                        <a:t> and highlighters</a:t>
                      </a:r>
                      <a:endParaRPr sz="1200">
                        <a:latin typeface="Inter"/>
                        <a:ea typeface="Inter"/>
                        <a:cs typeface="Inter"/>
                        <a:sym typeface="Inter"/>
                      </a:endParaRPr>
                    </a:p>
                    <a:p>
                      <a:pPr indent="-228600" lvl="0" marL="304800" rtl="0" algn="l">
                        <a:spcBef>
                          <a:spcPts val="0"/>
                        </a:spcBef>
                        <a:spcAft>
                          <a:spcPts val="0"/>
                        </a:spcAft>
                        <a:buSzPts val="1200"/>
                        <a:buFont typeface="Inter"/>
                        <a:buAutoNum type="arabicPeriod"/>
                      </a:pPr>
                      <a:r>
                        <a:rPr lang="en" sz="1200">
                          <a:latin typeface="Inter"/>
                          <a:ea typeface="Inter"/>
                          <a:cs typeface="Inter"/>
                          <a:sym typeface="Inter"/>
                        </a:rPr>
                        <a:t>Provide directions and expectations</a:t>
                      </a:r>
                      <a:endParaRPr sz="1200">
                        <a:latin typeface="Inter"/>
                        <a:ea typeface="Inter"/>
                        <a:cs typeface="Inter"/>
                        <a:sym typeface="Inter"/>
                      </a:endParaRPr>
                    </a:p>
                    <a:p>
                      <a:pPr indent="-228600" lvl="0" marL="304800" rtl="0" algn="l">
                        <a:spcBef>
                          <a:spcPts val="0"/>
                        </a:spcBef>
                        <a:spcAft>
                          <a:spcPts val="0"/>
                        </a:spcAft>
                        <a:buSzPts val="1200"/>
                        <a:buFont typeface="Inter"/>
                        <a:buAutoNum type="arabicPeriod"/>
                      </a:pPr>
                      <a:r>
                        <a:rPr lang="en" sz="1200">
                          <a:latin typeface="Inter"/>
                          <a:ea typeface="Inter"/>
                          <a:cs typeface="Inter"/>
                          <a:sym typeface="Inter"/>
                        </a:rPr>
                        <a:t>Support students as needed</a:t>
                      </a:r>
                      <a:endParaRPr sz="1200">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228600" lvl="0" marL="3048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Read the secondary source</a:t>
                      </a:r>
                      <a:endParaRPr sz="1200">
                        <a:latin typeface="Inter"/>
                        <a:ea typeface="Inter"/>
                        <a:cs typeface="Inter"/>
                        <a:sym typeface="Inter"/>
                      </a:endParaRPr>
                    </a:p>
                    <a:p>
                      <a:pPr indent="-228600" lvl="0" marL="304800" rtl="0" algn="l">
                        <a:spcBef>
                          <a:spcPts val="0"/>
                        </a:spcBef>
                        <a:spcAft>
                          <a:spcPts val="0"/>
                        </a:spcAft>
                        <a:buSzPts val="1200"/>
                        <a:buFont typeface="Inter"/>
                        <a:buAutoNum type="arabicPeriod"/>
                      </a:pPr>
                      <a:r>
                        <a:rPr lang="en" sz="1200">
                          <a:latin typeface="Inter"/>
                          <a:ea typeface="Inter"/>
                          <a:cs typeface="Inter"/>
                          <a:sym typeface="Inter"/>
                        </a:rPr>
                        <a:t>Highlight components according to the key</a:t>
                      </a:r>
                      <a:endParaRPr sz="1200">
                        <a:latin typeface="Inter"/>
                        <a:ea typeface="Inter"/>
                        <a:cs typeface="Inter"/>
                        <a:sym typeface="Inter"/>
                      </a:endParaRPr>
                    </a:p>
                    <a:p>
                      <a:pPr indent="-228600" lvl="0" marL="304800" rtl="0" algn="l">
                        <a:spcBef>
                          <a:spcPts val="0"/>
                        </a:spcBef>
                        <a:spcAft>
                          <a:spcPts val="0"/>
                        </a:spcAft>
                        <a:buSzPts val="1200"/>
                        <a:buFont typeface="Inter"/>
                        <a:buAutoNum type="arabicPeriod"/>
                      </a:pPr>
                      <a:r>
                        <a:rPr lang="en" sz="1200">
                          <a:latin typeface="Inter"/>
                          <a:ea typeface="Inter"/>
                          <a:cs typeface="Inter"/>
                          <a:sym typeface="Inter"/>
                        </a:rPr>
                        <a:t>Answer the questions</a:t>
                      </a:r>
                      <a:endParaRPr sz="1200">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59" name="Google Shape;59;p13"/>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Cold War &amp; Global Transformations: Daily Lesson Plan (60 Minutes)</a:t>
            </a:r>
            <a:endParaRPr sz="2100">
              <a:solidFill>
                <a:srgbClr val="000000"/>
              </a:solidFill>
              <a:latin typeface="Plus Jakarta Sans Medium"/>
              <a:ea typeface="Plus Jakarta Sans Medium"/>
              <a:cs typeface="Plus Jakarta Sans Medium"/>
              <a:sym typeface="Plus Jakarta Sans Medium"/>
            </a:endParaRPr>
          </a:p>
        </p:txBody>
      </p:sp>
      <p:pic>
        <p:nvPicPr>
          <p:cNvPr id="60" name="Google Shape;60;p13"/>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64" name="Shape 64"/>
        <p:cNvGrpSpPr/>
        <p:nvPr/>
      </p:nvGrpSpPr>
      <p:grpSpPr>
        <a:xfrm>
          <a:off x="0" y="0"/>
          <a:ext cx="0" cy="0"/>
          <a:chOff x="0" y="0"/>
          <a:chExt cx="0" cy="0"/>
        </a:xfrm>
      </p:grpSpPr>
      <p:pic>
        <p:nvPicPr>
          <p:cNvPr id="65" name="Google Shape;65;p14"/>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66" name="Google Shape;66;p14"/>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67" name="Google Shape;67;p14"/>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68" name="Google Shape;68;p14"/>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69" name="Google Shape;69;p14"/>
          <p:cNvGraphicFramePr/>
          <p:nvPr/>
        </p:nvGraphicFramePr>
        <p:xfrm>
          <a:off x="355863" y="582125"/>
          <a:ext cx="3000000" cy="3000000"/>
        </p:xfrm>
        <a:graphic>
          <a:graphicData uri="http://schemas.openxmlformats.org/drawingml/2006/table">
            <a:tbl>
              <a:tblPr>
                <a:noFill/>
                <a:tableStyleId>{2E2CF52F-548F-4587-99B1-2FCD3F3802C1}</a:tableStyleId>
              </a:tblPr>
              <a:tblGrid>
                <a:gridCol w="1611200"/>
                <a:gridCol w="4067950"/>
                <a:gridCol w="3669725"/>
              </a:tblGrid>
              <a:tr h="227300">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LESSON 11: The Last Cold War Front</a:t>
                      </a:r>
                      <a:r>
                        <a:rPr b="1" lang="en" sz="1300">
                          <a:solidFill>
                            <a:schemeClr val="dk1"/>
                          </a:solidFill>
                          <a:latin typeface="Inter"/>
                          <a:ea typeface="Inter"/>
                          <a:cs typeface="Inter"/>
                          <a:sym typeface="Inter"/>
                        </a:rPr>
                        <a:t> - Continued</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327325">
                <a:tc row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ACTIVITY 2 - </a:t>
                      </a:r>
                      <a:endParaRPr b="1" sz="1300">
                        <a:solidFill>
                          <a:schemeClr val="dk1"/>
                        </a:solidFill>
                        <a:latin typeface="Inter"/>
                        <a:ea typeface="Inter"/>
                        <a:cs typeface="Inter"/>
                        <a:sym typeface="Inter"/>
                      </a:endParaRPr>
                    </a:p>
                    <a:p>
                      <a:pPr indent="0" lvl="0" marL="0" rtl="0" algn="l">
                        <a:spcBef>
                          <a:spcPts val="0"/>
                        </a:spcBef>
                        <a:spcAft>
                          <a:spcPts val="0"/>
                        </a:spcAft>
                        <a:buNone/>
                      </a:pPr>
                      <a:r>
                        <a:rPr b="1" lang="en" sz="1300">
                          <a:solidFill>
                            <a:schemeClr val="dk1"/>
                          </a:solidFill>
                          <a:latin typeface="Inter"/>
                          <a:ea typeface="Inter"/>
                          <a:cs typeface="Inter"/>
                          <a:sym typeface="Inter"/>
                        </a:rPr>
                        <a:t>PRACTICE</a:t>
                      </a:r>
                      <a:endParaRPr b="1" sz="1300">
                        <a:solidFill>
                          <a:schemeClr val="dk1"/>
                        </a:solidFill>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Students will use the secondary source to address this lesson’s supporting question using the “Reduce It” strategy.</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1599800">
                <a:tc vMerge="1"/>
                <a:tc>
                  <a:txBody>
                    <a:bodyPr/>
                    <a:lstStyle/>
                    <a:p>
                      <a:pPr indent="0" lvl="0" marL="0" rtl="0" algn="ctr">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228600" lvl="0" marL="3048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Direct students to </a:t>
                      </a:r>
                      <a:r>
                        <a:rPr lang="en" sz="1200">
                          <a:latin typeface="Inter"/>
                          <a:ea typeface="Inter"/>
                          <a:cs typeface="Inter"/>
                          <a:sym typeface="Inter"/>
                        </a:rPr>
                        <a:t>page 3 to</a:t>
                      </a:r>
                      <a:r>
                        <a:rPr lang="en" sz="1200">
                          <a:solidFill>
                            <a:srgbClr val="000000"/>
                          </a:solidFill>
                          <a:latin typeface="Inter"/>
                          <a:ea typeface="Inter"/>
                          <a:cs typeface="Inter"/>
                          <a:sym typeface="Inter"/>
                        </a:rPr>
                        <a:t> answer the supporting question in 3 sentences</a:t>
                      </a:r>
                      <a:endParaRPr sz="1200">
                        <a:solidFill>
                          <a:srgbClr val="000000"/>
                        </a:solidFill>
                        <a:latin typeface="Inter"/>
                        <a:ea typeface="Inter"/>
                        <a:cs typeface="Inter"/>
                        <a:sym typeface="Inter"/>
                      </a:endParaRPr>
                    </a:p>
                    <a:p>
                      <a:pPr indent="-228600" lvl="0" marL="3048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Have students trade papers with second student and reduce their peers’ 3 sentences into 1</a:t>
                      </a:r>
                      <a:endParaRPr sz="1200">
                        <a:solidFill>
                          <a:srgbClr val="000000"/>
                        </a:solidFill>
                        <a:latin typeface="Inter"/>
                        <a:ea typeface="Inter"/>
                        <a:cs typeface="Inter"/>
                        <a:sym typeface="Inter"/>
                      </a:endParaRPr>
                    </a:p>
                    <a:p>
                      <a:pPr indent="-228600" lvl="0" marL="3048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Have students trade papers again with third student and reduce the 1 sentence to 3 unique words</a:t>
                      </a:r>
                      <a:endParaRPr sz="1200">
                        <a:solidFill>
                          <a:srgbClr val="000000"/>
                        </a:solidFill>
                        <a:latin typeface="Inter"/>
                        <a:ea typeface="Inter"/>
                        <a:cs typeface="Inter"/>
                        <a:sym typeface="Inter"/>
                      </a:endParaRPr>
                    </a:p>
                    <a:p>
                      <a:pPr indent="-228600" lvl="0" marL="3048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Have students shout out unique words and record them on the board to the whole class</a:t>
                      </a:r>
                      <a:endParaRPr sz="1200">
                        <a:solidFill>
                          <a:srgbClr val="000000"/>
                        </a:solidFill>
                        <a:latin typeface="Inter"/>
                        <a:ea typeface="Inter"/>
                        <a:cs typeface="Inter"/>
                        <a:sym typeface="Inter"/>
                      </a:endParaRPr>
                    </a:p>
                    <a:p>
                      <a:pPr indent="-228600" lvl="0" marL="3048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Use the box on the bottom right of the Reduce It page to create a whole class answer to the question using as many of the words from the list as you can</a:t>
                      </a:r>
                      <a:endParaRPr sz="1200">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228600" lvl="0" marL="3048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W</a:t>
                      </a:r>
                      <a:r>
                        <a:rPr lang="en" sz="1200">
                          <a:solidFill>
                            <a:srgbClr val="000000"/>
                          </a:solidFill>
                          <a:latin typeface="Inter"/>
                          <a:ea typeface="Inter"/>
                          <a:cs typeface="Inter"/>
                          <a:sym typeface="Inter"/>
                        </a:rPr>
                        <a:t>rite a 3 sentence answer to the supporting question</a:t>
                      </a:r>
                      <a:endParaRPr sz="1200">
                        <a:solidFill>
                          <a:srgbClr val="000000"/>
                        </a:solidFill>
                        <a:latin typeface="Inter"/>
                        <a:ea typeface="Inter"/>
                        <a:cs typeface="Inter"/>
                        <a:sym typeface="Inter"/>
                      </a:endParaRPr>
                    </a:p>
                    <a:p>
                      <a:pPr indent="-228600" lvl="0" marL="3048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Trade papers and reduce peer’s 3 sentences into 1</a:t>
                      </a:r>
                      <a:endParaRPr sz="1200">
                        <a:solidFill>
                          <a:srgbClr val="000000"/>
                        </a:solidFill>
                        <a:latin typeface="Inter"/>
                        <a:ea typeface="Inter"/>
                        <a:cs typeface="Inter"/>
                        <a:sym typeface="Inter"/>
                      </a:endParaRPr>
                    </a:p>
                    <a:p>
                      <a:pPr indent="-228600" lvl="0" marL="3048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Trade papers and reduce peer’s 1 sentence into 3 unique words</a:t>
                      </a:r>
                      <a:endParaRPr sz="1200">
                        <a:solidFill>
                          <a:srgbClr val="000000"/>
                        </a:solidFill>
                        <a:latin typeface="Inter"/>
                        <a:ea typeface="Inter"/>
                        <a:cs typeface="Inter"/>
                        <a:sym typeface="Inter"/>
                      </a:endParaRPr>
                    </a:p>
                    <a:p>
                      <a:pPr indent="-228600" lvl="0" marL="3048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As a class, construct a one sentence answer to the question using as many unique words from the class as possible</a:t>
                      </a:r>
                      <a:endParaRPr sz="1200">
                        <a:solidFill>
                          <a:srgbClr val="000000"/>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666700">
                <a:tc row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ACTIVITY 3 - EXHIBIT</a:t>
                      </a:r>
                      <a:endParaRPr b="1" sz="1300">
                        <a:solidFill>
                          <a:schemeClr val="dk1"/>
                        </a:solidFill>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Students will conclude the lesson with the Comparison Graphic Organizer to make similarities and differences more explicit when proxy wars. Encourage students to draw on information learned from all four lessons in this topic rather than just this lesson on the Soviet-Afghan War.</a:t>
                      </a:r>
                      <a:endParaRPr sz="1200">
                        <a:solidFill>
                          <a:srgbClr val="000000"/>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666700">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Direct students to the Comparison Graphic Organizer (page r)</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ctr">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Complete </a:t>
                      </a:r>
                      <a:r>
                        <a:rPr lang="en" sz="1200">
                          <a:latin typeface="Inter"/>
                          <a:ea typeface="Inter"/>
                          <a:cs typeface="Inter"/>
                          <a:sym typeface="Inter"/>
                        </a:rPr>
                        <a:t>Comparison</a:t>
                      </a:r>
                      <a:r>
                        <a:rPr lang="en" sz="1200">
                          <a:solidFill>
                            <a:srgbClr val="000000"/>
                          </a:solidFill>
                          <a:latin typeface="Inter"/>
                          <a:ea typeface="Inter"/>
                          <a:cs typeface="Inter"/>
                          <a:sym typeface="Inter"/>
                        </a:rPr>
                        <a:t> Graphic Organizer</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36425">
                <a:tc row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CONCLUSION</a:t>
                      </a:r>
                      <a:endParaRPr b="1" sz="1300">
                        <a:solidFill>
                          <a:schemeClr val="dk1"/>
                        </a:solidFill>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Then, students will reflect on their learning from the prior topic using the </a:t>
                      </a:r>
                      <a:r>
                        <a:rPr lang="en" sz="1200" u="sng">
                          <a:solidFill>
                            <a:schemeClr val="accent5"/>
                          </a:solidFill>
                          <a:latin typeface="Inter"/>
                          <a:ea typeface="Inter"/>
                          <a:cs typeface="Inter"/>
                          <a:sym typeface="Inter"/>
                          <a:hlinkClick r:id="rId5">
                            <a:extLst>
                              <a:ext uri="{A12FA001-AC4F-418D-AE19-62706E023703}">
                                <ahyp:hlinkClr val="tx"/>
                              </a:ext>
                            </a:extLst>
                          </a:hlinkClick>
                        </a:rPr>
                        <a:t>Unit 9 Inquiry Journal</a:t>
                      </a:r>
                      <a:r>
                        <a:rPr lang="en" sz="1200">
                          <a:solidFill>
                            <a:schemeClr val="dk1"/>
                          </a:solidFill>
                          <a:latin typeface="Inter"/>
                          <a:ea typeface="Inter"/>
                          <a:cs typeface="Inter"/>
                          <a:sym typeface="Inter"/>
                        </a:rPr>
                        <a:t>. Students will use page 8 to answer the Compelling Question for Topic 4. Consider allowing students to use their notes and/or work with a partner.</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545550">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Provide access to Unit </a:t>
                      </a:r>
                      <a:r>
                        <a:rPr lang="en" sz="1200">
                          <a:latin typeface="Inter"/>
                          <a:ea typeface="Inter"/>
                          <a:cs typeface="Inter"/>
                          <a:sym typeface="Inter"/>
                        </a:rPr>
                        <a:t>9</a:t>
                      </a:r>
                      <a:r>
                        <a:rPr lang="en" sz="1200">
                          <a:solidFill>
                            <a:srgbClr val="000000"/>
                          </a:solidFill>
                          <a:latin typeface="Inter"/>
                          <a:ea typeface="Inter"/>
                          <a:cs typeface="Inter"/>
                          <a:sym typeface="Inter"/>
                        </a:rPr>
                        <a:t> Inquiry Journal</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Support students with expectations for CER paragraph (template in journal)</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Write a CER paragraph for Unit </a:t>
                      </a:r>
                      <a:r>
                        <a:rPr lang="en" sz="1200">
                          <a:latin typeface="Inter"/>
                          <a:ea typeface="Inter"/>
                          <a:cs typeface="Inter"/>
                          <a:sym typeface="Inter"/>
                        </a:rPr>
                        <a:t>9: </a:t>
                      </a:r>
                      <a:r>
                        <a:rPr lang="en" sz="1200">
                          <a:solidFill>
                            <a:srgbClr val="000000"/>
                          </a:solidFill>
                          <a:latin typeface="Inter"/>
                          <a:ea typeface="Inter"/>
                          <a:cs typeface="Inter"/>
                          <a:sym typeface="Inter"/>
                        </a:rPr>
                        <a:t>Topic </a:t>
                      </a:r>
                      <a:r>
                        <a:rPr lang="en" sz="1200">
                          <a:latin typeface="Inter"/>
                          <a:ea typeface="Inter"/>
                          <a:cs typeface="Inter"/>
                          <a:sym typeface="Inter"/>
                        </a:rPr>
                        <a:t>4</a:t>
                      </a:r>
                      <a:r>
                        <a:rPr lang="en" sz="1200">
                          <a:solidFill>
                            <a:srgbClr val="000000"/>
                          </a:solidFill>
                          <a:latin typeface="Inter"/>
                          <a:ea typeface="Inter"/>
                          <a:cs typeface="Inter"/>
                          <a:sym typeface="Inter"/>
                        </a:rPr>
                        <a:t> Compelling Question</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70" name="Google Shape;70;p14"/>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Cold War &amp; Global Transformations: Daily Lesson Plan (60 Minutes)</a:t>
            </a:r>
            <a:endParaRPr sz="1800">
              <a:solidFill>
                <a:srgbClr val="000000"/>
              </a:solidFill>
              <a:latin typeface="Plus Jakarta Sans Medium"/>
              <a:ea typeface="Plus Jakarta Sans Medium"/>
              <a:cs typeface="Plus Jakarta Sans Medium"/>
              <a:sym typeface="Plus Jakarta Sans Medium"/>
            </a:endParaRPr>
          </a:p>
        </p:txBody>
      </p:sp>
      <p:pic>
        <p:nvPicPr>
          <p:cNvPr id="71" name="Google Shape;71;p14"/>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75" name="Shape 75"/>
        <p:cNvGrpSpPr/>
        <p:nvPr/>
      </p:nvGrpSpPr>
      <p:grpSpPr>
        <a:xfrm>
          <a:off x="0" y="0"/>
          <a:ext cx="0" cy="0"/>
          <a:chOff x="0" y="0"/>
          <a:chExt cx="0" cy="0"/>
        </a:xfrm>
      </p:grpSpPr>
      <p:pic>
        <p:nvPicPr>
          <p:cNvPr id="76" name="Google Shape;76;p15"/>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77" name="Google Shape;77;p15"/>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78" name="Google Shape;78;p15"/>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79" name="Google Shape;79;p15"/>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80" name="Google Shape;80;p15"/>
          <p:cNvGraphicFramePr/>
          <p:nvPr/>
        </p:nvGraphicFramePr>
        <p:xfrm>
          <a:off x="355863" y="582125"/>
          <a:ext cx="3000000" cy="3000000"/>
        </p:xfrm>
        <a:graphic>
          <a:graphicData uri="http://schemas.openxmlformats.org/drawingml/2006/table">
            <a:tbl>
              <a:tblPr>
                <a:noFill/>
                <a:tableStyleId>{2E2CF52F-548F-4587-99B1-2FCD3F3802C1}</a:tableStyleId>
              </a:tblPr>
              <a:tblGrid>
                <a:gridCol w="1611200"/>
                <a:gridCol w="4067950"/>
                <a:gridCol w="3669725"/>
              </a:tblGrid>
              <a:tr h="331200">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LESSON 11: The Last Cold War Front</a:t>
                      </a:r>
                      <a:r>
                        <a:rPr b="1" lang="en" sz="1300">
                          <a:solidFill>
                            <a:schemeClr val="dk1"/>
                          </a:solidFill>
                          <a:latin typeface="Inter"/>
                          <a:ea typeface="Inter"/>
                          <a:cs typeface="Inter"/>
                          <a:sym typeface="Inter"/>
                        </a:rPr>
                        <a:t> - Continued</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794950">
                <a:tc>
                  <a:txBody>
                    <a:bodyPr/>
                    <a:lstStyle/>
                    <a:p>
                      <a:pPr indent="0" lvl="0" marL="0" rtl="0" algn="l">
                        <a:spcBef>
                          <a:spcPts val="0"/>
                        </a:spcBef>
                        <a:spcAft>
                          <a:spcPts val="0"/>
                        </a:spcAft>
                        <a:buNone/>
                      </a:pPr>
                      <a:r>
                        <a:rPr b="1" lang="en" sz="1300">
                          <a:latin typeface="Inter"/>
                          <a:ea typeface="Inter"/>
                          <a:cs typeface="Inter"/>
                          <a:sym typeface="Inter"/>
                        </a:rPr>
                        <a:t>STANDARD(S)</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2.70 Analyze the short- and long-term economic, political, environmental and social consequences of World War II.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2.71 Compare the ideologies of socialism, communism, fascism and liberal democracy, and explain the reasons for their growth and decline around the world in the 20th century.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2.72 Evaluate the shift in global power dynamics after World War II and the reasons for the start of the Cold War.</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2.73 Evaluate the major ideological and economic distinctions between the Eastern and Western blocs, and explore the contextual factors that influenced the Cold War, including the non-aligned movement and the role of small non-aligned nations throughout the 20th century.</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2.80 Evaluate the causes and consequences of proxy wars during the Cold War from the perspective of the inhabitants of Afghanistan, North and South Korea or Vietnam.</a:t>
                      </a:r>
                      <a:endParaRPr sz="1200">
                        <a:solidFill>
                          <a:schemeClr val="dk1"/>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bl>
          </a:graphicData>
        </a:graphic>
      </p:graphicFrame>
      <p:sp>
        <p:nvSpPr>
          <p:cNvPr id="81" name="Google Shape;81;p15"/>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Cold War &amp; Global Transformations: Daily Lesson Plan (60 Minutes)</a:t>
            </a:r>
            <a:endParaRPr sz="1800">
              <a:solidFill>
                <a:srgbClr val="000000"/>
              </a:solidFill>
              <a:latin typeface="Plus Jakarta Sans Medium"/>
              <a:ea typeface="Plus Jakarta Sans Medium"/>
              <a:cs typeface="Plus Jakarta Sans Medium"/>
              <a:sym typeface="Plus Jakarta Sans Medium"/>
            </a:endParaRPr>
          </a:p>
        </p:txBody>
      </p:sp>
      <p:pic>
        <p:nvPicPr>
          <p:cNvPr id="82" name="Google Shape;82;p15"/>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