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
      <p:font typeface="Work Sans"/>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ABD9069-9CC0-44FA-A31C-F23F53C9C8A8}">
  <a:tblStyle styleId="{3ABD9069-9CC0-44FA-A31C-F23F53C9C8A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695BB11-7EA4-4B4A-AD62-4D227AF662AA}"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WorkSans-regular.fntdata"/><Relationship Id="rId25" Type="http://schemas.openxmlformats.org/officeDocument/2006/relationships/font" Target="fonts/PlusJakartaSansMedium-boldItalic.fntdata"/><Relationship Id="rId28" Type="http://schemas.openxmlformats.org/officeDocument/2006/relationships/font" Target="fonts/WorkSans-italic.fntdata"/><Relationship Id="rId27" Type="http://schemas.openxmlformats.org/officeDocument/2006/relationships/font" Target="fonts/WorkSans-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WorkSans-boldItalic.fntdata"/><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af04cea02_0_3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af04cea02_0_3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5af04cea02_0_3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5af04cea02_0_3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af04cea02_0_40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5af04cea02_0_4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5af04cea02_0_4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5af04cea02_0_4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5af04cea02_0_4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5af04cea02_0_4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Source 1: Declaration of Independence of the Democratic Republic of Vietnam</a:t>
            </a:r>
            <a:endParaRPr sz="2500">
              <a:solidFill>
                <a:schemeClr val="dk1"/>
              </a:solidFill>
              <a:latin typeface="Plus Jakarta Sans Medium"/>
              <a:ea typeface="Plus Jakarta Sans Medium"/>
              <a:cs typeface="Plus Jakarta Sans Medium"/>
              <a:sym typeface="Plus Jakarta Sans Medium"/>
            </a:endParaRPr>
          </a:p>
        </p:txBody>
      </p:sp>
      <p:pic>
        <p:nvPicPr>
          <p:cNvPr id="55" name="Google Shape;55;p13"/>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56" name="Google Shape;56;p13"/>
          <p:cNvGraphicFramePr/>
          <p:nvPr/>
        </p:nvGraphicFramePr>
        <p:xfrm>
          <a:off x="371424" y="1823504"/>
          <a:ext cx="3000000" cy="3000000"/>
        </p:xfrm>
        <a:graphic>
          <a:graphicData uri="http://schemas.openxmlformats.org/drawingml/2006/table">
            <a:tbl>
              <a:tblPr>
                <a:noFill/>
                <a:tableStyleId>{3ABD9069-9CC0-44FA-A31C-F23F53C9C8A8}</a:tableStyleId>
              </a:tblPr>
              <a:tblGrid>
                <a:gridCol w="7045700"/>
              </a:tblGrid>
              <a:tr h="768825">
                <a:tc>
                  <a:txBody>
                    <a:bodyPr/>
                    <a:lstStyle/>
                    <a:p>
                      <a:pPr indent="0" lvl="0" marL="0" rtl="0" algn="l">
                        <a:spcBef>
                          <a:spcPts val="0"/>
                        </a:spcBef>
                        <a:spcAft>
                          <a:spcPts val="0"/>
                        </a:spcAft>
                        <a:buClr>
                          <a:srgbClr val="000000"/>
                        </a:buClr>
                        <a:buSzPts val="1200"/>
                        <a:buFont typeface="Arial"/>
                        <a:buNone/>
                      </a:pPr>
                      <a:r>
                        <a:rPr lang="en" sz="1300">
                          <a:solidFill>
                            <a:srgbClr val="000000"/>
                          </a:solidFill>
                          <a:latin typeface="Halant"/>
                          <a:ea typeface="Halant"/>
                          <a:cs typeface="Halant"/>
                          <a:sym typeface="Halant"/>
                        </a:rPr>
                        <a:t>Source: </a:t>
                      </a:r>
                      <a:r>
                        <a:rPr lang="en" sz="1300">
                          <a:latin typeface="Halant"/>
                          <a:ea typeface="Halant"/>
                          <a:cs typeface="Halant"/>
                          <a:sym typeface="Halant"/>
                        </a:rPr>
                        <a:t>Ho Chi Minh, “Declaration of Independence of the Democratic Republic of Vietnam,” September 2, 1945.</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rPr lang="en" sz="1100">
                          <a:solidFill>
                            <a:srgbClr val="000000"/>
                          </a:solidFill>
                          <a:latin typeface="Inter"/>
                          <a:ea typeface="Inter"/>
                          <a:cs typeface="Inter"/>
                          <a:sym typeface="Inter"/>
                        </a:rPr>
                        <a:t>Note: On the day of the Japanese surrender in Wo</a:t>
                      </a:r>
                      <a:r>
                        <a:rPr lang="en" sz="1100">
                          <a:latin typeface="Inter"/>
                          <a:ea typeface="Inter"/>
                          <a:cs typeface="Inter"/>
                          <a:sym typeface="Inter"/>
                        </a:rPr>
                        <a:t>rld War II, Ho Chi Minh proclaimed the independence of the Democratic Republic of Vietnam.</a:t>
                      </a:r>
                      <a:endParaRPr sz="1100">
                        <a:solidFill>
                          <a:srgbClr val="000000"/>
                        </a:solidFill>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783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All men are created equal. They are endowed by their Creator with certain inalienable rights, among them are Life, Liberty, and the pursuit of Happiness." This immortal statement was made in the Declaration of Independence of the United States of America in 1776… The Declaration of the French Revolution made in 1791 on the Rights of Man and the Citizen also states: “All men are born free and with equal rights, and must always remain free and have equal rights.” Those are undeniable truths. Nevertheless, for more than eighty years, the French imperialists, abusing the standard of Liberty, Equality, and Fraternity, have violated our Fatherland and oppressed our fellow-citizens. They have acted contrary to the ideals of humanity and justice. In the field of politics, they have deprived our people of every democratic liberty.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autumn of 1940, when the Japanese Fascists violated Indochina’s territory to establish new bases in their fight against the Allies, the French imperialists went down on their bended knees and handed over our country to them. Thus, from that date, our people were subjected to the double yoke of the French and the Japanese. Their sufferings and miseries increased… On March 9, the French troops were disarmed by the Japanese. The French colonialists either fled or surrendered showing that not only were they incapable of “protecting” us, but that, in the span of five years, they had twice sold our country to the Japanese.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From the autumn of 1940, our country had in fact ceased to be a French colony and had become a Japanese possession. After the Japanese had surrendered to the Allies, our whole people rose to regain our national sovereignty and to found the Democratic Republic of Vietnam. The truth is that we have wrested our independence from the Japanese and not from the French. The French have fled, the Japanese have capitulated… Our people at the same time have overthrown the monarchic regime that has reigned supreme for dozens of centuries. In its place has been established the present Democratic Republic.</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For these reasons, we, members of the Provisional Government, representing the whole Vietnamese people, declare that from now on we break off all relations of a colonial character with France; we repeal all the international obligation that France has so far subscribed to on behalf of Vietnam and we abolish all the special rights the French have unlawfully acquired in our Fatherland. The whole Vietnamese people, animated by a common purpose, are determined to fight to the bitter end against any attempt by the French colonialists to reconquer their country. We are convinced that the Allied nations which at Tehran and San Francisco have acknowledged the principles of self-determination and equality of nations, will not refuse to acknowledge the independence of Vietnam… For these reasons, we, members of the Provisional Government of the Democratic Republic of Vietnam, solemnly declare to the world that Vietnam has the right to be a free and independent country—and in fact is so already.</a:t>
                      </a:r>
                      <a:endParaRPr sz="1100">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pic>
        <p:nvPicPr>
          <p:cNvPr id="57" name="Google Shape;57;p1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Source 2: Experience in the Diem Regime</a:t>
            </a:r>
            <a:endParaRPr sz="2500">
              <a:solidFill>
                <a:schemeClr val="dk1"/>
              </a:solidFill>
              <a:latin typeface="Plus Jakarta Sans Medium"/>
              <a:ea typeface="Plus Jakarta Sans Medium"/>
              <a:cs typeface="Plus Jakarta Sans Medium"/>
              <a:sym typeface="Plus Jakarta Sans Medium"/>
            </a:endParaRPr>
          </a:p>
        </p:txBody>
      </p:sp>
      <p:pic>
        <p:nvPicPr>
          <p:cNvPr id="65" name="Google Shape;65;p14"/>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66" name="Google Shape;66;p14"/>
          <p:cNvGraphicFramePr/>
          <p:nvPr/>
        </p:nvGraphicFramePr>
        <p:xfrm>
          <a:off x="484799" y="1823504"/>
          <a:ext cx="3000000" cy="3000000"/>
        </p:xfrm>
        <a:graphic>
          <a:graphicData uri="http://schemas.openxmlformats.org/drawingml/2006/table">
            <a:tbl>
              <a:tblPr>
                <a:noFill/>
                <a:tableStyleId>{3ABD9069-9CC0-44FA-A31C-F23F53C9C8A8}</a:tableStyleId>
              </a:tblPr>
              <a:tblGrid>
                <a:gridCol w="6841600"/>
              </a:tblGrid>
              <a:tr h="768825">
                <a:tc>
                  <a:txBody>
                    <a:bodyPr/>
                    <a:lstStyle/>
                    <a:p>
                      <a:pPr indent="0" lvl="0" marL="0" rtl="0" algn="l">
                        <a:spcBef>
                          <a:spcPts val="0"/>
                        </a:spcBef>
                        <a:spcAft>
                          <a:spcPts val="0"/>
                        </a:spcAft>
                        <a:buClr>
                          <a:srgbClr val="000000"/>
                        </a:buClr>
                        <a:buSzPts val="1200"/>
                        <a:buFont typeface="Arial"/>
                        <a:buNone/>
                      </a:pPr>
                      <a:r>
                        <a:rPr lang="en" sz="1300">
                          <a:solidFill>
                            <a:srgbClr val="000000"/>
                          </a:solidFill>
                          <a:latin typeface="Halant"/>
                          <a:ea typeface="Halant"/>
                          <a:cs typeface="Halant"/>
                          <a:sym typeface="Halant"/>
                        </a:rPr>
                        <a:t>Source: </a:t>
                      </a:r>
                      <a:r>
                        <a:rPr lang="en" sz="1300">
                          <a:latin typeface="Halant"/>
                          <a:ea typeface="Halant"/>
                          <a:cs typeface="Halant"/>
                          <a:sym typeface="Halant"/>
                        </a:rPr>
                        <a:t>Christian G. Appy, “Interview with Le Lieu Browne,” 2003.</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rPr lang="en" sz="1100">
                          <a:solidFill>
                            <a:srgbClr val="000000"/>
                          </a:solidFill>
                          <a:latin typeface="Inter"/>
                          <a:ea typeface="Inter"/>
                          <a:cs typeface="Inter"/>
                          <a:sym typeface="Inter"/>
                        </a:rPr>
                        <a:t>Note: Le Lieu Browne was a Vietnamese wom</a:t>
                      </a:r>
                      <a:r>
                        <a:rPr lang="en" sz="1100">
                          <a:latin typeface="Inter"/>
                          <a:ea typeface="Inter"/>
                          <a:cs typeface="Inter"/>
                          <a:sym typeface="Inter"/>
                        </a:rPr>
                        <a:t>an who was educated in France, married an American journalist, and worked for the Diem regime.</a:t>
                      </a:r>
                      <a:endParaRPr sz="1100">
                        <a:solidFill>
                          <a:srgbClr val="000000"/>
                        </a:solidFill>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78375">
                <a:tc>
                  <a:txBody>
                    <a:bodyPr/>
                    <a:lstStyle/>
                    <a:p>
                      <a:pPr indent="0" lvl="0" marL="0" rtl="0" algn="l">
                        <a:spcBef>
                          <a:spcPts val="0"/>
                        </a:spcBef>
                        <a:spcAft>
                          <a:spcPts val="0"/>
                        </a:spcAft>
                        <a:buClr>
                          <a:schemeClr val="dk1"/>
                        </a:buClr>
                        <a:buSzPts val="1100"/>
                        <a:buFont typeface="Arial"/>
                        <a:buNone/>
                      </a:pPr>
                      <a:r>
                        <a:rPr lang="en" sz="1200">
                          <a:solidFill>
                            <a:schemeClr val="dk1"/>
                          </a:solidFill>
                          <a:highlight>
                            <a:srgbClr val="FAFAFA"/>
                          </a:highlight>
                          <a:latin typeface="Inter"/>
                          <a:ea typeface="Inter"/>
                          <a:cs typeface="Inter"/>
                          <a:sym typeface="Inter"/>
                        </a:rPr>
                        <a:t>I grew up in Ben Tre in the Mekong Delta, which was reputed to be a stronghold of Communist sympathizers. The French controlled big towns while the Viet Minh controlled the countryside. When the French tried to occupy Ben Tre with their legionnaires and Moroccans and </a:t>
                      </a:r>
                      <a:r>
                        <a:rPr lang="en" sz="1200">
                          <a:solidFill>
                            <a:schemeClr val="dk1"/>
                          </a:solidFill>
                          <a:highlight>
                            <a:srgbClr val="FAFAFA"/>
                          </a:highlight>
                          <a:latin typeface="Inter"/>
                          <a:ea typeface="Inter"/>
                          <a:cs typeface="Inter"/>
                          <a:sym typeface="Inter"/>
                        </a:rPr>
                        <a:t>Nigerians</a:t>
                      </a:r>
                      <a:r>
                        <a:rPr lang="en" sz="1200">
                          <a:solidFill>
                            <a:schemeClr val="dk1"/>
                          </a:solidFill>
                          <a:highlight>
                            <a:srgbClr val="FAFAFA"/>
                          </a:highlight>
                          <a:latin typeface="Inter"/>
                          <a:ea typeface="Inter"/>
                          <a:cs typeface="Inter"/>
                          <a:sym typeface="Inter"/>
                        </a:rPr>
                        <a:t> they were brutal. But so were the Viet Minh. If they found civil servants or "pro government elements" they took them away and we never heard from them again....</a:t>
                      </a:r>
                      <a:endParaRPr sz="1200">
                        <a:solidFill>
                          <a:schemeClr val="dk1"/>
                        </a:solidFill>
                        <a:highlight>
                          <a:srgbClr val="FAFAFA"/>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highlight>
                          <a:srgbClr val="FAFAFA"/>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highlight>
                            <a:srgbClr val="FAFAFA"/>
                          </a:highlight>
                          <a:latin typeface="Inter"/>
                          <a:ea typeface="Inter"/>
                          <a:cs typeface="Inter"/>
                          <a:sym typeface="Inter"/>
                        </a:rPr>
                        <a:t>About half the students in my high school were pro-Viet Minh. They organized demonstrations and strikes which constantly closed down the school. My mother worried about our education and decided to send me, along with my twin brothers, to France.... When I returned in 1959 I worked for the Ministry of Information....I worked there for three years but I wasn't happy and wanted to get out....I strongly believed in freedom and suddenly we were ordered to wear uniforms to work and go to political meetings. It sounded to me more like Communism than democracy....</a:t>
                      </a:r>
                      <a:endParaRPr sz="1200">
                        <a:solidFill>
                          <a:schemeClr val="dk1"/>
                        </a:solidFill>
                        <a:highlight>
                          <a:srgbClr val="FAFAFA"/>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highlight>
                          <a:srgbClr val="FAFAFA"/>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highlight>
                            <a:srgbClr val="FAFAFA"/>
                          </a:highlight>
                          <a:latin typeface="Inter"/>
                          <a:ea typeface="Inter"/>
                          <a:cs typeface="Inter"/>
                          <a:sym typeface="Inter"/>
                        </a:rPr>
                        <a:t>After the coup against Diem, the military generals competed with one another to take power and there was one coup after another. These Vietnamese generals had no experience in administration. They were even more corrupt than Diem...It wasn't good to have generals as presidents. They gave me no hope. But the American buildup also left me skeptical. If the French who colonized our country for a century could not win our support, how could the Americans, the newcomers with a different culture and language, hope to win the war against the Communists? We seemed to return to the situation in the fifties in which the government controlled the cities and the Viet Cong controlled the countryside. Corruption and police harassment made people distrust the government and sympathize more with the Viet Cong. But still I didn't think the Viet Cong would win. I just thought that the war would go on forever.</a:t>
                      </a:r>
                      <a:endParaRPr sz="1200">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pic>
        <p:nvPicPr>
          <p:cNvPr id="67" name="Google Shape;67;p1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Source 3: Recollection of Revolutionary Activities</a:t>
            </a:r>
            <a:endParaRPr sz="2500">
              <a:solidFill>
                <a:schemeClr val="dk1"/>
              </a:solidFill>
              <a:latin typeface="Plus Jakarta Sans Medium"/>
              <a:ea typeface="Plus Jakarta Sans Medium"/>
              <a:cs typeface="Plus Jakarta Sans Medium"/>
              <a:sym typeface="Plus Jakarta Sans Medium"/>
            </a:endParaRPr>
          </a:p>
        </p:txBody>
      </p:sp>
      <p:pic>
        <p:nvPicPr>
          <p:cNvPr id="75" name="Google Shape;75;p1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76" name="Google Shape;76;p15"/>
          <p:cNvGraphicFramePr/>
          <p:nvPr/>
        </p:nvGraphicFramePr>
        <p:xfrm>
          <a:off x="484799" y="1823504"/>
          <a:ext cx="3000000" cy="3000000"/>
        </p:xfrm>
        <a:graphic>
          <a:graphicData uri="http://schemas.openxmlformats.org/drawingml/2006/table">
            <a:tbl>
              <a:tblPr>
                <a:noFill/>
                <a:tableStyleId>{3ABD9069-9CC0-44FA-A31C-F23F53C9C8A8}</a:tableStyleId>
              </a:tblPr>
              <a:tblGrid>
                <a:gridCol w="6841600"/>
              </a:tblGrid>
              <a:tr h="768825">
                <a:tc>
                  <a:txBody>
                    <a:bodyPr/>
                    <a:lstStyle/>
                    <a:p>
                      <a:pPr indent="0" lvl="0" marL="0" rtl="0" algn="l">
                        <a:spcBef>
                          <a:spcPts val="0"/>
                        </a:spcBef>
                        <a:spcAft>
                          <a:spcPts val="0"/>
                        </a:spcAft>
                        <a:buClr>
                          <a:srgbClr val="000000"/>
                        </a:buClr>
                        <a:buSzPts val="1200"/>
                        <a:buFont typeface="Arial"/>
                        <a:buNone/>
                      </a:pPr>
                      <a:r>
                        <a:rPr lang="en" sz="1300">
                          <a:solidFill>
                            <a:srgbClr val="000000"/>
                          </a:solidFill>
                          <a:latin typeface="Halant"/>
                          <a:ea typeface="Halant"/>
                          <a:cs typeface="Halant"/>
                          <a:sym typeface="Halant"/>
                        </a:rPr>
                        <a:t>Source: </a:t>
                      </a:r>
                      <a:r>
                        <a:rPr lang="en" sz="1300">
                          <a:latin typeface="Halant"/>
                          <a:ea typeface="Halant"/>
                          <a:cs typeface="Halant"/>
                          <a:sym typeface="Halant"/>
                        </a:rPr>
                        <a:t>Christian G. Appy, “Interview with Truong My Hoa,” 2003.</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rPr lang="en" sz="1100">
                          <a:solidFill>
                            <a:srgbClr val="000000"/>
                          </a:solidFill>
                          <a:latin typeface="Inter"/>
                          <a:ea typeface="Inter"/>
                          <a:cs typeface="Inter"/>
                          <a:sym typeface="Inter"/>
                        </a:rPr>
                        <a:t>Note: Truong My Hoa was a Vietnamese wom</a:t>
                      </a:r>
                      <a:r>
                        <a:rPr lang="en" sz="1100">
                          <a:latin typeface="Inter"/>
                          <a:ea typeface="Inter"/>
                          <a:cs typeface="Inter"/>
                          <a:sym typeface="Inter"/>
                        </a:rPr>
                        <a:t>a</a:t>
                      </a:r>
                      <a:r>
                        <a:rPr lang="en" sz="1100">
                          <a:solidFill>
                            <a:srgbClr val="000000"/>
                          </a:solidFill>
                          <a:latin typeface="Inter"/>
                          <a:ea typeface="Inter"/>
                          <a:cs typeface="Inter"/>
                          <a:sym typeface="Inter"/>
                        </a:rPr>
                        <a:t>n was a high-ranking member of the Communist </a:t>
                      </a:r>
                      <a:r>
                        <a:rPr lang="en" sz="1100">
                          <a:latin typeface="Inter"/>
                          <a:ea typeface="Inter"/>
                          <a:cs typeface="Inter"/>
                          <a:sym typeface="Inter"/>
                        </a:rPr>
                        <a:t>Party.</a:t>
                      </a:r>
                      <a:endParaRPr sz="1100">
                        <a:solidFill>
                          <a:srgbClr val="000000"/>
                        </a:solidFill>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78375">
                <a:tc>
                  <a:txBody>
                    <a:bodyPr/>
                    <a:lstStyle/>
                    <a:p>
                      <a:pPr indent="0" lvl="0" marL="0" rtl="0" algn="l">
                        <a:spcBef>
                          <a:spcPts val="0"/>
                        </a:spcBef>
                        <a:spcAft>
                          <a:spcPts val="0"/>
                        </a:spcAft>
                        <a:buClr>
                          <a:schemeClr val="dk1"/>
                        </a:buClr>
                        <a:buSzPts val="1100"/>
                        <a:buFont typeface="Arial"/>
                        <a:buNone/>
                      </a:pPr>
                      <a:r>
                        <a:rPr lang="en" sz="1200">
                          <a:solidFill>
                            <a:schemeClr val="dk1"/>
                          </a:solidFill>
                          <a:highlight>
                            <a:srgbClr val="FAFAFA"/>
                          </a:highlight>
                          <a:latin typeface="Inter"/>
                          <a:ea typeface="Inter"/>
                          <a:cs typeface="Inter"/>
                          <a:sym typeface="Inter"/>
                        </a:rPr>
                        <a:t>I was born to a revolutionary family and inherited a revolutionary tradition. My hometown of Tien Giang was a revolutionary hotbed. My parents had taken part in the resistance war against the French for which both were arrested and imprisoned. My brothers and sisters and I were imprisoned during the American War. Altogether my family spent half a century in jail.</a:t>
                      </a:r>
                      <a:endParaRPr sz="1200">
                        <a:solidFill>
                          <a:schemeClr val="dk1"/>
                        </a:solidFill>
                        <a:highlight>
                          <a:srgbClr val="FAFAFA"/>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highlight>
                            <a:srgbClr val="FAFAFA"/>
                          </a:highlight>
                          <a:latin typeface="Inter"/>
                          <a:ea typeface="Inter"/>
                          <a:cs typeface="Inter"/>
                          <a:sym typeface="Inter"/>
                        </a:rPr>
                        <a:t>In 1954, my father regrouped to the North in compliance with the Geneva Accords. My mother remained in the South with the children, and like everybody else, she thought that general elections would be implemented two years later and the country, as well as all the families, would be reunited. However, the puppet government of Ngo Dinh Diem unilaterally carried out a bloody war, supported by American imperialists. </a:t>
                      </a:r>
                      <a:endParaRPr sz="1200">
                        <a:solidFill>
                          <a:schemeClr val="dk1"/>
                        </a:solidFill>
                        <a:highlight>
                          <a:srgbClr val="FAFAFA"/>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highlight>
                            <a:srgbClr val="FAFAFA"/>
                          </a:highlight>
                          <a:latin typeface="Inter"/>
                          <a:ea typeface="Inter"/>
                          <a:cs typeface="Inter"/>
                          <a:sym typeface="Inter"/>
                        </a:rPr>
                        <a:t>I began to participate in the revolution at age fifteen, in 1960, when the Saigon regime took its guillotine throughout the South to behead patriotic revolutionaries and even non- revolutionary common people. I realized in my heart that we had no alternative but to struggle against the Diem government and its henchmen. That was the only way we could achieve peace, independence, and unification. Because of Diem’s terror in the countryside, my mother took us to Saigon. There, right in the gorge of the puppet regime, I became a revolutionary. I participated in propaganda aimed at mobilizing high school and college students. We urged them to resist military conscription and the invasion of our country by American imperialists.</a:t>
                      </a:r>
                      <a:endParaRPr sz="1200">
                        <a:solidFill>
                          <a:schemeClr val="dk1"/>
                        </a:solidFill>
                        <a:highlight>
                          <a:srgbClr val="FAFAFA"/>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highlight>
                          <a:srgbClr val="FAFAFA"/>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highlight>
                            <a:srgbClr val="FAFAFA"/>
                          </a:highlight>
                          <a:latin typeface="Inter"/>
                          <a:ea typeface="Inter"/>
                          <a:cs typeface="Inter"/>
                          <a:sym typeface="Inter"/>
                        </a:rPr>
                        <a:t>I was arrested on April 15, 1964. The Saigon Military Tribunal accused me of disrupting order and political stability. I was officially sentenced to eighteen months of confinement, but they kept prolonging the sentence and held me in prison for eleven years. I was released on March 7, 1975....</a:t>
                      </a:r>
                      <a:endParaRPr sz="1200">
                        <a:solidFill>
                          <a:schemeClr val="dk1"/>
                        </a:solidFill>
                        <a:highlight>
                          <a:srgbClr val="FAFAFA"/>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highlight>
                            <a:srgbClr val="FAFAFA"/>
                          </a:highlight>
                          <a:latin typeface="Inter"/>
                          <a:ea typeface="Inter"/>
                          <a:cs typeface="Inter"/>
                          <a:sym typeface="Inter"/>
                        </a:rPr>
                        <a:t>Over the years I underwent a lot of interrogation and torture.... Always they asked me if we were going to talk, or not, and they slandered our political loyalties. They tried to make us salute their flag and condemn Communism. They tried to make us say, 'Down with President Ho!' And, of course, they wanted to know about our revolutionary organizations and bases. But we would rather die than bow to their will.</a:t>
                      </a:r>
                      <a:endParaRPr sz="1200">
                        <a:solidFill>
                          <a:schemeClr val="dk1"/>
                        </a:solidFill>
                        <a:highlight>
                          <a:srgbClr val="FAFAFA"/>
                        </a:highlight>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pic>
        <p:nvPicPr>
          <p:cNvPr id="77" name="Google Shape;77;p15"/>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78" name="Google Shape;7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sp>
        <p:nvSpPr>
          <p:cNvPr id="84" name="Google Shape;84;p1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Source 4: Soviet Policy in Indochina</a:t>
            </a:r>
            <a:endParaRPr sz="2500">
              <a:solidFill>
                <a:schemeClr val="dk1"/>
              </a:solidFill>
              <a:latin typeface="Plus Jakarta Sans Medium"/>
              <a:ea typeface="Plus Jakarta Sans Medium"/>
              <a:cs typeface="Plus Jakarta Sans Medium"/>
              <a:sym typeface="Plus Jakarta Sans Medium"/>
            </a:endParaRPr>
          </a:p>
        </p:txBody>
      </p:sp>
      <p:pic>
        <p:nvPicPr>
          <p:cNvPr id="85" name="Google Shape;85;p16"/>
          <p:cNvPicPr preferRelativeResize="0"/>
          <p:nvPr/>
        </p:nvPicPr>
        <p:blipFill>
          <a:blip r:embed="rId3">
            <a:alphaModFix/>
          </a:blip>
          <a:stretch>
            <a:fillRect/>
          </a:stretch>
        </p:blipFill>
        <p:spPr>
          <a:xfrm>
            <a:off x="216272" y="230997"/>
            <a:ext cx="1056536" cy="438114"/>
          </a:xfrm>
          <a:prstGeom prst="rect">
            <a:avLst/>
          </a:prstGeom>
          <a:noFill/>
          <a:ln>
            <a:noFill/>
          </a:ln>
        </p:spPr>
      </p:pic>
      <p:pic>
        <p:nvPicPr>
          <p:cNvPr id="86" name="Google Shape;86;p16"/>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87" name="Google Shape;87;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8" name="Google Shape;88;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9" name="Google Shape;89;p16"/>
          <p:cNvGraphicFramePr/>
          <p:nvPr/>
        </p:nvGraphicFramePr>
        <p:xfrm>
          <a:off x="515675" y="1811025"/>
          <a:ext cx="3000000" cy="3000000"/>
        </p:xfrm>
        <a:graphic>
          <a:graphicData uri="http://schemas.openxmlformats.org/drawingml/2006/table">
            <a:tbl>
              <a:tblPr>
                <a:noFill/>
                <a:tableStyleId>{4695BB11-7EA4-4B4A-AD62-4D227AF662AA}</a:tableStyleId>
              </a:tblPr>
              <a:tblGrid>
                <a:gridCol w="3429000"/>
                <a:gridCol w="3429000"/>
              </a:tblGrid>
              <a:tr h="1705575">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Ilya V. Gaiduk, </a:t>
                      </a:r>
                      <a:r>
                        <a:rPr i="1" lang="en" sz="1200">
                          <a:solidFill>
                            <a:srgbClr val="000000"/>
                          </a:solidFill>
                          <a:latin typeface="Halant"/>
                          <a:ea typeface="Halant"/>
                          <a:cs typeface="Halant"/>
                          <a:sym typeface="Halant"/>
                        </a:rPr>
                        <a:t>Confronting Vietnam: Soviet Policy Toward the Indochina Conflict, 1954-1963</a:t>
                      </a:r>
                      <a:r>
                        <a:rPr lang="en" sz="1200">
                          <a:solidFill>
                            <a:srgbClr val="000000"/>
                          </a:solidFill>
                          <a:latin typeface="Halant"/>
                          <a:ea typeface="Halant"/>
                          <a:cs typeface="Halant"/>
                          <a:sym typeface="Halant"/>
                        </a:rPr>
                        <a:t>, 2003.</a:t>
                      </a:r>
                      <a:endParaRPr sz="12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Work Sans"/>
                        <a:ea typeface="Work Sans"/>
                        <a:cs typeface="Work Sans"/>
                        <a:sym typeface="Work Sans"/>
                      </a:endParaRPr>
                    </a:p>
                    <a:p>
                      <a:pPr indent="0" lvl="0" marL="0" rtl="0" algn="l">
                        <a:spcBef>
                          <a:spcPts val="0"/>
                        </a:spcBef>
                        <a:spcAft>
                          <a:spcPts val="0"/>
                        </a:spcAft>
                        <a:buClr>
                          <a:srgbClr val="000000"/>
                        </a:buClr>
                        <a:buSzPts val="1100"/>
                        <a:buFont typeface="Arial"/>
                        <a:buNone/>
                      </a:pPr>
                      <a:r>
                        <a:rPr lang="en" sz="1000">
                          <a:solidFill>
                            <a:srgbClr val="000000"/>
                          </a:solidFill>
                          <a:latin typeface="Inter"/>
                          <a:ea typeface="Inter"/>
                          <a:cs typeface="Inter"/>
                          <a:sym typeface="Inter"/>
                        </a:rPr>
                        <a:t>Note: Ilya V. Gaiduk was a Senior Research Fellow at the Institute of World History, Russian Academy of Sciences in Moscow and a Fellow at the Woodrow Wilson Center in Washington, D.C.</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 sz="1000">
                          <a:solidFill>
                            <a:srgbClr val="000000"/>
                          </a:solidFill>
                          <a:latin typeface="Inter"/>
                          <a:ea typeface="Inter"/>
                          <a:cs typeface="Inter"/>
                          <a:sym typeface="Inter"/>
                        </a:rPr>
                        <a:t>Note: While the Soviet Union has not released official figures, it is estimated that throughout the Vietnam War, there were approximately 3,000 to 10,000 Soviet military advisors who provided support to North Vietnam but were not there to fight in a combat role.</a:t>
                      </a:r>
                      <a:endParaRPr sz="1200">
                        <a:solidFill>
                          <a:srgbClr val="000000"/>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2945875">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Thus in 1952, as earlier, Soviet policy toward Vietnam remained uncertain. Throughout the first post-World War II decade, the discrepancy between Moscow’s words and deeds vis-à-vis Vietnam was striking. On the one hand, Soviet leaders hailed the struggle for national liberation that had developed in a number of Asian countries, expressed Soviet support for the aspirations of oppressed peoples for independence and national sovereignty, and condemned plans of European imperialists to restore their colonial empires. At the same time, Moscow did almost nothing to help in any material way the struggle of those peoples, indicating that, in general, Stalin as well as his successors assigned a low priority to operations in the colonial world compared with European policy…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Although the prospect of success of the national liberation struggle in Vietnam was more promising than in other Asian countries, the most the Kremlin was prepared to do was give its blessing to China for rendering assistance to the Vietminh. Such assistance might have included Soviet weapons and equipment channeled to Beijing in the framework of the two countries’ cooperation in the Korean War.</a:t>
                      </a:r>
                      <a:endParaRPr sz="1200">
                        <a:latin typeface="Inter"/>
                        <a:ea typeface="Inter"/>
                        <a:cs typeface="Inter"/>
                        <a:sym typeface="Inter"/>
                      </a:endParaRPr>
                    </a:p>
                  </a:txBody>
                  <a:tcPr marT="109725" marB="109725" marR="109725" marL="109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sp>
        <p:nvSpPr>
          <p:cNvPr id="94" name="Google Shape;94;p1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Source 5: U.S. Involvement in Vietnam</a:t>
            </a:r>
            <a:endParaRPr sz="2500">
              <a:solidFill>
                <a:schemeClr val="dk1"/>
              </a:solidFill>
              <a:latin typeface="Plus Jakarta Sans Medium"/>
              <a:ea typeface="Plus Jakarta Sans Medium"/>
              <a:cs typeface="Plus Jakarta Sans Medium"/>
              <a:sym typeface="Plus Jakarta Sans Medium"/>
            </a:endParaRPr>
          </a:p>
        </p:txBody>
      </p:sp>
      <p:pic>
        <p:nvPicPr>
          <p:cNvPr id="95" name="Google Shape;95;p17"/>
          <p:cNvPicPr preferRelativeResize="0"/>
          <p:nvPr/>
        </p:nvPicPr>
        <p:blipFill>
          <a:blip r:embed="rId3">
            <a:alphaModFix/>
          </a:blip>
          <a:stretch>
            <a:fillRect/>
          </a:stretch>
        </p:blipFill>
        <p:spPr>
          <a:xfrm>
            <a:off x="216272" y="230997"/>
            <a:ext cx="1056536" cy="438114"/>
          </a:xfrm>
          <a:prstGeom prst="rect">
            <a:avLst/>
          </a:prstGeom>
          <a:noFill/>
          <a:ln>
            <a:noFill/>
          </a:ln>
        </p:spPr>
      </p:pic>
      <p:pic>
        <p:nvPicPr>
          <p:cNvPr id="96" name="Google Shape;96;p1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97" name="Google Shape;97;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8" name="Google Shape;98;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9" name="Google Shape;99;p17"/>
          <p:cNvGraphicFramePr/>
          <p:nvPr/>
        </p:nvGraphicFramePr>
        <p:xfrm>
          <a:off x="515675" y="1811025"/>
          <a:ext cx="3000000" cy="3000000"/>
        </p:xfrm>
        <a:graphic>
          <a:graphicData uri="http://schemas.openxmlformats.org/drawingml/2006/table">
            <a:tbl>
              <a:tblPr>
                <a:noFill/>
                <a:tableStyleId>{4695BB11-7EA4-4B4A-AD62-4D227AF662AA}</a:tableStyleId>
              </a:tblPr>
              <a:tblGrid>
                <a:gridCol w="3429000"/>
                <a:gridCol w="3429000"/>
              </a:tblGrid>
              <a:tr h="1705575">
                <a:tc gridSpan="2">
                  <a:txBody>
                    <a:bodyPr/>
                    <a:lstStyle/>
                    <a:p>
                      <a:pPr indent="0" lvl="0" marL="0" rtl="0" algn="l">
                        <a:spcBef>
                          <a:spcPts val="0"/>
                        </a:spcBef>
                        <a:spcAft>
                          <a:spcPts val="0"/>
                        </a:spcAft>
                        <a:buClr>
                          <a:srgbClr val="000000"/>
                        </a:buClr>
                        <a:buSzPts val="1100"/>
                        <a:buFont typeface="Arial"/>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Robert McNamara and McGeorge Bundy</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“The Fork is in the Y,” Memo to President Johnson</a:t>
                      </a:r>
                      <a:r>
                        <a:rPr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January</a:t>
                      </a:r>
                      <a:r>
                        <a:rPr lang="en" sz="1200">
                          <a:solidFill>
                            <a:schemeClr val="dk1"/>
                          </a:solidFill>
                          <a:latin typeface="Halant"/>
                          <a:ea typeface="Halant"/>
                          <a:cs typeface="Halant"/>
                          <a:sym typeface="Halant"/>
                        </a:rPr>
                        <a:t> 27, 1965</a:t>
                      </a:r>
                      <a:r>
                        <a:rPr lang="en" sz="1200">
                          <a:solidFill>
                            <a:schemeClr val="dk1"/>
                          </a:solidFill>
                          <a:latin typeface="Halant"/>
                          <a:ea typeface="Halant"/>
                          <a:cs typeface="Halant"/>
                          <a:sym typeface="Halant"/>
                        </a:rPr>
                        <a:t>.</a:t>
                      </a:r>
                      <a:endParaRPr sz="1200">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200">
                        <a:solidFill>
                          <a:schemeClr val="dk1"/>
                        </a:solidFill>
                        <a:latin typeface="Work Sans"/>
                        <a:ea typeface="Work Sans"/>
                        <a:cs typeface="Work Sans"/>
                        <a:sym typeface="Work Sans"/>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Robert (Bob) McNamara was the U.S. Secretary of Defense under Presidents Kennedy and Johnson. McGeorge Bundy was the U.S. National Security Advisor to Presidents Kennedy and Johnson.</a:t>
                      </a:r>
                      <a:endParaRPr sz="10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1965 marked a major turning point in the U.S. involvement in Vietnam. That year, the U.S. escalated its involvement by launching sustained bombing campaigns and deploying ground combat troops. By the late 1960s, over 500,000 American soldiers were stationed in Vietnam, making the U.S. the primary foreign combatant in the war. Over the course of the entire Vietnam war, approximately 2.7 million American military personnel served in Vietnam at some point between 1955 and 1975.</a:t>
                      </a:r>
                      <a:endParaRPr sz="10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2945875">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...both of us are pretty well convinced that our current policy can lead only to a disastrous defeat. What we are doing now, essentially, is to wait and hope for a stable government. Our December directives make it very plain that a wider action against the Communists will not take place unless we can get such a government. In the last six weeks that effort has been unsuccessful, and Bob and I are persuaded that there is no real hope of success in this area unless and until our own policy and priorities change.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 underlying difficulties in Saigon arise from the spreading conviction there that the future is without hope for anti-Communists… Our best friends have been somewhat discouraged by our own inactivity in the face of major attacks on our own installations. The Vietnamese know just as well as we do that the Viet Cong are gaining in the countryside. Meanwhile, they see the enormous power of the United States withheld, and they get little sense of firm and active U.S. policy. They feel that we are unwilling to take serious risks.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...Bob and I believe that the worst course of action is to continue in this essentially passive role which can only lead to eventual defeat and an invitation to get out in humiliating circumstances.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see two alternatives. The first is to use our military power in the Far East and force a change in Communist policy. The second is to deploy all our resources along a track of negotiation, aimed at salvaging what little can be preserved with no major addition to our present military risks. Bon and I tend to favor the first course, but we believe that both should be carefully studied and that alternative programs should be argued out before you.</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Both of us understand the very grave questions presented by any decision of this sort… We both agree that every effort should be made to improve our operations on the ground and to prop up the authorities in South Vietnam as best we can. But we are both convinced that none of this is enough, and that the time has come for harder choices.</a:t>
                      </a:r>
                      <a:endParaRPr sz="1200">
                        <a:solidFill>
                          <a:schemeClr val="dk1"/>
                        </a:solidFill>
                        <a:latin typeface="Inter"/>
                        <a:ea typeface="Inter"/>
                        <a:cs typeface="Inter"/>
                        <a:sym typeface="Inter"/>
                      </a:endParaRPr>
                    </a:p>
                  </a:txBody>
                  <a:tcPr marT="109725" marB="109725" marR="109725" marL="109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