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Lst>
  <p:sldSz cy="10058400" cx="7772400"/>
  <p:notesSz cx="6858000" cy="9144000"/>
  <p:embeddedFontLst>
    <p:embeddedFont>
      <p:font typeface="Plus Jakarta Sans"/>
      <p:regular r:id="rId9"/>
      <p:bold r:id="rId10"/>
      <p:italic r:id="rId11"/>
      <p:boldItalic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PlusJakartaSans-italic.fntdata"/><Relationship Id="rId10" Type="http://schemas.openxmlformats.org/officeDocument/2006/relationships/font" Target="fonts/PlusJakartaSans-bold.fntdata"/><Relationship Id="rId13" Type="http://schemas.openxmlformats.org/officeDocument/2006/relationships/font" Target="fonts/Inter-regular.fntdata"/><Relationship Id="rId12" Type="http://schemas.openxmlformats.org/officeDocument/2006/relationships/font" Target="fonts/PlusJakarta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PlusJakartaSans-regular.fntdata"/><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539c52178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539c521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28d4146df7_0_15: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28d4146df7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28d4146df7_0_28: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28d4146df7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50" y="-9800"/>
            <a:ext cx="7772400" cy="512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INTERVIEW QUESTION 1</a:t>
            </a:r>
            <a:endParaRPr sz="18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57" name="Google Shape;57;p13"/>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59" name="Google Shape;59;p13"/>
          <p:cNvSpPr txBox="1"/>
          <p:nvPr/>
        </p:nvSpPr>
        <p:spPr>
          <a:xfrm>
            <a:off x="164100" y="621525"/>
            <a:ext cx="74442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500">
                <a:solidFill>
                  <a:srgbClr val="2E2E2D"/>
                </a:solidFill>
                <a:highlight>
                  <a:srgbClr val="FFFFFF"/>
                </a:highlight>
                <a:latin typeface="Inter"/>
                <a:ea typeface="Inter"/>
                <a:cs typeface="Inter"/>
                <a:sym typeface="Inter"/>
              </a:rPr>
              <a:t>Question:</a:t>
            </a:r>
            <a:r>
              <a:rPr lang="en" sz="1500">
                <a:solidFill>
                  <a:srgbClr val="2E2E2D"/>
                </a:solidFill>
                <a:highlight>
                  <a:srgbClr val="FFFFFF"/>
                </a:highlight>
                <a:latin typeface="Inter"/>
                <a:ea typeface="Inter"/>
                <a:cs typeface="Inter"/>
                <a:sym typeface="Inter"/>
              </a:rPr>
              <a:t> </a:t>
            </a:r>
            <a:r>
              <a:rPr lang="en" sz="1500">
                <a:solidFill>
                  <a:srgbClr val="2E2E2D"/>
                </a:solidFill>
                <a:highlight>
                  <a:srgbClr val="FFFFFF"/>
                </a:highlight>
                <a:latin typeface="Inter"/>
                <a:ea typeface="Inter"/>
                <a:cs typeface="Inter"/>
                <a:sym typeface="Inter"/>
              </a:rPr>
              <a:t>Do you remember the day the Soviet troops arrived in Afghanistan in Jaddi 1358/December 1979? How old were you and where were you? What were you doing at that time?</a:t>
            </a:r>
            <a:endParaRPr>
              <a:latin typeface="Inter"/>
              <a:ea typeface="Inter"/>
              <a:cs typeface="Inter"/>
              <a:sym typeface="Inter"/>
            </a:endParaRPr>
          </a:p>
        </p:txBody>
      </p:sp>
      <p:sp>
        <p:nvSpPr>
          <p:cNvPr id="60" name="Google Shape;60;p13"/>
          <p:cNvSpPr txBox="1"/>
          <p:nvPr/>
        </p:nvSpPr>
        <p:spPr>
          <a:xfrm>
            <a:off x="386213" y="1498725"/>
            <a:ext cx="7003200" cy="16362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High school graduate, Kabul</a:t>
            </a:r>
            <a:endParaRPr b="1" sz="1300">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I was 22 years old when the Soviet troops arrived in Afghanistan. I was in Kabul and had just finished high school. I was trying to take the university entrance exam, but as the Soviets came, I failed to work on my plans. At that time, I was only thinking about how to keep myself safe. I was askar goriz [evading military service]. I managed to get a medical letter showing I was sick and [therefore] unfit to join military service. I had a shop, but friends and relatives told me not to do such a business. So, I bought a car and became a cab driver [to make a living].</a:t>
            </a:r>
            <a:endParaRPr i="1" sz="1200">
              <a:solidFill>
                <a:schemeClr val="dk1"/>
              </a:solidFill>
              <a:latin typeface="Inter"/>
              <a:ea typeface="Inter"/>
              <a:cs typeface="Inter"/>
              <a:sym typeface="Inter"/>
            </a:endParaRPr>
          </a:p>
        </p:txBody>
      </p:sp>
      <p:sp>
        <p:nvSpPr>
          <p:cNvPr id="61" name="Google Shape;61;p13"/>
          <p:cNvSpPr txBox="1"/>
          <p:nvPr/>
        </p:nvSpPr>
        <p:spPr>
          <a:xfrm>
            <a:off x="400338" y="3292725"/>
            <a:ext cx="7003200" cy="18717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Army Officer</a:t>
            </a:r>
            <a:r>
              <a:rPr b="1" lang="en" sz="1300">
                <a:solidFill>
                  <a:schemeClr val="dk1"/>
                </a:solidFill>
                <a:latin typeface="Inter"/>
                <a:ea typeface="Inter"/>
                <a:cs typeface="Inter"/>
                <a:sym typeface="Inter"/>
              </a:rPr>
              <a:t>, Kabul</a:t>
            </a:r>
            <a:endParaRPr b="1" sz="1300">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I remember the night of the Soviet invasion well. I was 35 years old and was working as an army officer. I had gone to Hutkhel [area of Kabul city]. When I returned home at night, I watched the news on TV. All of a sudden, Babrak Karmal appeared on the screen with his speech, saying Hafizullah Amin had been killed. I felt the regime was collapsing. I did not know anything about the invasion of the Soviet Union. It was because at that time nobody could talk about the regime, even in their own home. The people were very afraid of the government. I became very happy when I heard that Amin has been killed because he was treacherous. He had killed thousands of people in Kabul and the provinces.</a:t>
            </a:r>
            <a:endParaRPr i="1" sz="1200">
              <a:solidFill>
                <a:schemeClr val="dk1"/>
              </a:solidFill>
              <a:latin typeface="Inter"/>
              <a:ea typeface="Inter"/>
              <a:cs typeface="Inter"/>
              <a:sym typeface="Inter"/>
            </a:endParaRPr>
          </a:p>
        </p:txBody>
      </p:sp>
      <p:sp>
        <p:nvSpPr>
          <p:cNvPr id="62" name="Google Shape;62;p13"/>
          <p:cNvSpPr txBox="1"/>
          <p:nvPr/>
        </p:nvSpPr>
        <p:spPr>
          <a:xfrm>
            <a:off x="400338" y="5322225"/>
            <a:ext cx="7003200" cy="24171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Housewife</a:t>
            </a:r>
            <a:r>
              <a:rPr b="1" lang="en" sz="1300">
                <a:solidFill>
                  <a:schemeClr val="dk1"/>
                </a:solidFill>
                <a:latin typeface="Inter"/>
                <a:ea typeface="Inter"/>
                <a:cs typeface="Inter"/>
                <a:sym typeface="Inter"/>
              </a:rPr>
              <a:t>, Kabul</a:t>
            </a:r>
            <a:endParaRPr b="1" sz="1300">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I was 22 years old and giving birth to my firstborn daughter and was in hospital when the Soviet tanks and helicopters and troops arrived in Kabul. My father-in-law often joked about it later, saying ironically, I had brought such a stroke of good luck to the country. People were worried and it seemed they did not know what to do. People in the hospital, especially the doctors, tried to keep us calm and assured us that it was not a war, but that foreigners had come to Kabul. It was a very long and disturbing night. I was worried about my daughter and about my husband who was at home or God knows where. The next day, when I left the hospital to go home, the city seemed very quiet. We lived in Qala-ye Wahed area where I still live. There was almost no movement on the streets and my husband was not home for the whole week. He was a university student and a member of the [Maoist] Shola-ye Jawed [Eternal Flame] party that organised anti-regime resistance.</a:t>
            </a:r>
            <a:endParaRPr i="1" sz="1200">
              <a:solidFill>
                <a:schemeClr val="dk1"/>
              </a:solidFill>
              <a:latin typeface="Inter"/>
              <a:ea typeface="Inter"/>
              <a:cs typeface="Inter"/>
              <a:sym typeface="Inter"/>
            </a:endParaRPr>
          </a:p>
        </p:txBody>
      </p:sp>
      <p:sp>
        <p:nvSpPr>
          <p:cNvPr id="63" name="Google Shape;63;p13"/>
          <p:cNvSpPr txBox="1"/>
          <p:nvPr/>
        </p:nvSpPr>
        <p:spPr>
          <a:xfrm>
            <a:off x="400350" y="7840425"/>
            <a:ext cx="7003200" cy="1720800"/>
          </a:xfrm>
          <a:prstGeom prst="rect">
            <a:avLst/>
          </a:prstGeom>
          <a:noFill/>
          <a:ln cap="flat" cmpd="sng" w="9525">
            <a:solidFill>
              <a:srgbClr val="38E0A4"/>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Schoolgirl</a:t>
            </a:r>
            <a:r>
              <a:rPr b="1" lang="en" sz="1300">
                <a:solidFill>
                  <a:schemeClr val="dk1"/>
                </a:solidFill>
                <a:latin typeface="Inter"/>
                <a:ea typeface="Inter"/>
                <a:cs typeface="Inter"/>
                <a:sym typeface="Inter"/>
              </a:rPr>
              <a:t>, Kabul</a:t>
            </a:r>
            <a:endParaRPr b="1" sz="1300">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It was Jaddi 1357 [sic]. It was winter and very cold. I remember I was in Kabul. We lived in Chardehi area and I was a grade 8 pupil at school. I remember we were all very nervous in the family. Since the 7 Saur [27 April 1978] coup, we had lived in fear and I, as a teenager, had become very involved in politics due to the nature of the discussions going on in the family. We were against the new communist rule. It was a time of nervousness. We were helpless. The city looked like a frontline in war. With no freedom of expression, we had to watch every word we spoke, even at school among our classmates.</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sp>
        <p:nvSpPr>
          <p:cNvPr id="68" name="Google Shape;68;p14"/>
          <p:cNvSpPr txBox="1"/>
          <p:nvPr/>
        </p:nvSpPr>
        <p:spPr>
          <a:xfrm>
            <a:off x="50" y="-9800"/>
            <a:ext cx="7772400" cy="512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INTERVIEW QUESTION 2</a:t>
            </a:r>
            <a:endParaRPr sz="1800">
              <a:solidFill>
                <a:schemeClr val="dk1"/>
              </a:solidFill>
              <a:latin typeface="Plus Jakarta Sans"/>
              <a:ea typeface="Plus Jakarta Sans"/>
              <a:cs typeface="Plus Jakarta Sans"/>
              <a:sym typeface="Plus Jakarta Sans"/>
            </a:endParaRPr>
          </a:p>
        </p:txBody>
      </p:sp>
      <p:sp>
        <p:nvSpPr>
          <p:cNvPr id="69" name="Google Shape;69;p14"/>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0" name="Google Shape;70;p14"/>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71" name="Google Shape;71;p14"/>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2" name="Google Shape;72;p14"/>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73" name="Google Shape;73;p14"/>
          <p:cNvSpPr txBox="1"/>
          <p:nvPr/>
        </p:nvSpPr>
        <p:spPr>
          <a:xfrm>
            <a:off x="164100" y="621525"/>
            <a:ext cx="74442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500">
                <a:solidFill>
                  <a:srgbClr val="2E2E2D"/>
                </a:solidFill>
                <a:highlight>
                  <a:srgbClr val="FFFFFF"/>
                </a:highlight>
                <a:latin typeface="Inter"/>
                <a:ea typeface="Inter"/>
                <a:cs typeface="Inter"/>
                <a:sym typeface="Inter"/>
              </a:rPr>
              <a:t>Question:</a:t>
            </a:r>
            <a:r>
              <a:rPr lang="en" sz="1500">
                <a:solidFill>
                  <a:srgbClr val="2E2E2D"/>
                </a:solidFill>
                <a:highlight>
                  <a:srgbClr val="FFFFFF"/>
                </a:highlight>
                <a:latin typeface="Inter"/>
                <a:ea typeface="Inter"/>
                <a:cs typeface="Inter"/>
                <a:sym typeface="Inter"/>
              </a:rPr>
              <a:t> </a:t>
            </a:r>
            <a:r>
              <a:rPr lang="en" sz="1500">
                <a:solidFill>
                  <a:srgbClr val="2E2E2D"/>
                </a:solidFill>
                <a:highlight>
                  <a:srgbClr val="FFFFFF"/>
                </a:highlight>
                <a:latin typeface="Inter"/>
                <a:ea typeface="Inter"/>
                <a:cs typeface="Inter"/>
                <a:sym typeface="Inter"/>
              </a:rPr>
              <a:t>Did you personally see or hear anything, either on the day or immediately before or just after? Did you do anything? What did you think about the Soviet intervention at the time?</a:t>
            </a:r>
            <a:endParaRPr>
              <a:latin typeface="Inter"/>
              <a:ea typeface="Inter"/>
              <a:cs typeface="Inter"/>
              <a:sym typeface="Inter"/>
            </a:endParaRPr>
          </a:p>
        </p:txBody>
      </p:sp>
      <p:sp>
        <p:nvSpPr>
          <p:cNvPr id="74" name="Google Shape;74;p14"/>
          <p:cNvSpPr txBox="1"/>
          <p:nvPr/>
        </p:nvSpPr>
        <p:spPr>
          <a:xfrm>
            <a:off x="386213" y="1498725"/>
            <a:ext cx="7003200" cy="16362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High school graduate, Kabul</a:t>
            </a:r>
            <a:endParaRPr b="1" sz="1300">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Before the Soviets came, the PDPA regime made a lot of propaganda. They told the people not to come out of their homes during the night. They told the people to shut their doors and have heavy curtains on their windows so that they would not see or be seen from outside. Soldiers were patrolling the streets at night. It was before 6 Jaddi [27 December] when the Soviet troops arrived in Afghanistan. They came by land and air. The troops were settled in Kilagai plain in Baghlan and Khair Khana in Kabul. I saw them in Khair Khana. There was fighting in Darulaman area, in Tappa-ye Taj Beg [Taj Beg Hill].</a:t>
            </a:r>
            <a:endParaRPr i="1" sz="1200">
              <a:solidFill>
                <a:schemeClr val="dk1"/>
              </a:solidFill>
              <a:latin typeface="Inter"/>
              <a:ea typeface="Inter"/>
              <a:cs typeface="Inter"/>
              <a:sym typeface="Inter"/>
            </a:endParaRPr>
          </a:p>
        </p:txBody>
      </p:sp>
      <p:sp>
        <p:nvSpPr>
          <p:cNvPr id="75" name="Google Shape;75;p14"/>
          <p:cNvSpPr txBox="1"/>
          <p:nvPr/>
        </p:nvSpPr>
        <p:spPr>
          <a:xfrm>
            <a:off x="400338" y="3292725"/>
            <a:ext cx="7003200" cy="18717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Army Officer, Kabul</a:t>
            </a:r>
            <a:endParaRPr b="1" sz="1300">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The next day, I heard that the Russians had come a day before the killing of Hafizullah Amin. They had told him to run the government from [the Taj Beg Palace in] Darulaman [area of Kabul city]. He had already moved there. Actually, the Russians wanted to kill him there because they wanted to avoid killing many people if any kind of rebellion arose [in the centre of Kabul city where the traditional Presidential Palace – the Arg – is situated]. On the second day, all of the Parchamis [members of Parcham faction of PDPA] took up weapons and were in charge of security. They were both civilians of the Parcham party and military people.</a:t>
            </a:r>
            <a:endParaRPr i="1" sz="1200">
              <a:solidFill>
                <a:schemeClr val="dk1"/>
              </a:solidFill>
              <a:latin typeface="Inter"/>
              <a:ea typeface="Inter"/>
              <a:cs typeface="Inter"/>
              <a:sym typeface="Inter"/>
            </a:endParaRPr>
          </a:p>
        </p:txBody>
      </p:sp>
      <p:sp>
        <p:nvSpPr>
          <p:cNvPr id="76" name="Google Shape;76;p14"/>
          <p:cNvSpPr txBox="1"/>
          <p:nvPr/>
        </p:nvSpPr>
        <p:spPr>
          <a:xfrm>
            <a:off x="400350" y="5322225"/>
            <a:ext cx="7003200" cy="17208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Housewife, Kabul</a:t>
            </a:r>
            <a:endParaRPr b="1" sz="1300">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The people did not know what was happening. Our neighbours did not know what was happening, either. There was a massive amount of propaganda being passed around. The women in our neighbourhood often said that the country had been sold to foreigners. Those who had a clue would say that it was an invasion and the country was occupied by the Soviets. People were being swayed by Khalqis or Parchamis or mujahedin, without understanding any of these groups’ agendas. It was a strange time back then for the people; a time of rushing, a time of not knowing what was happening and not knowing what to do.</a:t>
            </a:r>
            <a:endParaRPr i="1" sz="1200">
              <a:solidFill>
                <a:schemeClr val="dk1"/>
              </a:solidFill>
              <a:latin typeface="Inter"/>
              <a:ea typeface="Inter"/>
              <a:cs typeface="Inter"/>
              <a:sym typeface="Inter"/>
            </a:endParaRPr>
          </a:p>
        </p:txBody>
      </p:sp>
      <p:sp>
        <p:nvSpPr>
          <p:cNvPr id="77" name="Google Shape;77;p14"/>
          <p:cNvSpPr txBox="1"/>
          <p:nvPr/>
        </p:nvSpPr>
        <p:spPr>
          <a:xfrm>
            <a:off x="402975" y="7295025"/>
            <a:ext cx="7003200" cy="1720800"/>
          </a:xfrm>
          <a:prstGeom prst="rect">
            <a:avLst/>
          </a:prstGeom>
          <a:noFill/>
          <a:ln cap="flat" cmpd="sng" w="9525">
            <a:solidFill>
              <a:srgbClr val="38E0A4"/>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Schoolgirl, Kabul</a:t>
            </a:r>
            <a:endParaRPr b="1" sz="1300">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My father and brothers were all involved in politics, opposing the [communist] government. We were in hiding when the Soviets arrived. We felt we were under constant surveillance and we could not get out of our house easily and without fear. We were all sitting and listening to the radio. I was mostly the silent observer, listening to the unending discussions of my father with my brothers, who were now not in contact with their fellows who believed in the same cause [anti-communist jihad]. Later, five months after the invasion, all five of them [father and brothers] were killed by the regime.</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1" name="Shape 81"/>
        <p:cNvGrpSpPr/>
        <p:nvPr/>
      </p:nvGrpSpPr>
      <p:grpSpPr>
        <a:xfrm>
          <a:off x="0" y="0"/>
          <a:ext cx="0" cy="0"/>
          <a:chOff x="0" y="0"/>
          <a:chExt cx="0" cy="0"/>
        </a:xfrm>
      </p:grpSpPr>
      <p:sp>
        <p:nvSpPr>
          <p:cNvPr id="82" name="Google Shape;82;p15"/>
          <p:cNvSpPr txBox="1"/>
          <p:nvPr/>
        </p:nvSpPr>
        <p:spPr>
          <a:xfrm>
            <a:off x="50" y="-9800"/>
            <a:ext cx="7772400" cy="512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INTERVIEW QUESTION 3</a:t>
            </a:r>
            <a:endParaRPr sz="1800">
              <a:solidFill>
                <a:schemeClr val="dk1"/>
              </a:solidFill>
              <a:latin typeface="Plus Jakarta Sans"/>
              <a:ea typeface="Plus Jakarta Sans"/>
              <a:cs typeface="Plus Jakarta Sans"/>
              <a:sym typeface="Plus Jakarta Sans"/>
            </a:endParaRPr>
          </a:p>
        </p:txBody>
      </p:sp>
      <p:sp>
        <p:nvSpPr>
          <p:cNvPr id="83" name="Google Shape;83;p15"/>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4" name="Google Shape;84;p15"/>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85" name="Google Shape;85;p15"/>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6" name="Google Shape;86;p15"/>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87" name="Google Shape;87;p15"/>
          <p:cNvSpPr txBox="1"/>
          <p:nvPr/>
        </p:nvSpPr>
        <p:spPr>
          <a:xfrm>
            <a:off x="164100" y="502300"/>
            <a:ext cx="74442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500">
                <a:solidFill>
                  <a:srgbClr val="2E2E2D"/>
                </a:solidFill>
                <a:highlight>
                  <a:srgbClr val="FFFFFF"/>
                </a:highlight>
                <a:latin typeface="Inter"/>
                <a:ea typeface="Inter"/>
                <a:cs typeface="Inter"/>
                <a:sym typeface="Inter"/>
              </a:rPr>
              <a:t>Question:</a:t>
            </a:r>
            <a:r>
              <a:rPr lang="en" sz="1500">
                <a:solidFill>
                  <a:srgbClr val="2E2E2D"/>
                </a:solidFill>
                <a:highlight>
                  <a:srgbClr val="FFFFFF"/>
                </a:highlight>
                <a:latin typeface="Inter"/>
                <a:ea typeface="Inter"/>
                <a:cs typeface="Inter"/>
                <a:sym typeface="Inter"/>
              </a:rPr>
              <a:t> </a:t>
            </a:r>
            <a:r>
              <a:rPr lang="en" sz="1500">
                <a:solidFill>
                  <a:srgbClr val="2E2E2D"/>
                </a:solidFill>
                <a:highlight>
                  <a:srgbClr val="FFFFFF"/>
                </a:highlight>
                <a:latin typeface="Inter"/>
                <a:ea typeface="Inter"/>
                <a:cs typeface="Inter"/>
                <a:sym typeface="Inter"/>
              </a:rPr>
              <a:t>Did the Soviet intervention change your life – if so, in what way?</a:t>
            </a:r>
            <a:endParaRPr>
              <a:latin typeface="Inter"/>
              <a:ea typeface="Inter"/>
              <a:cs typeface="Inter"/>
              <a:sym typeface="Inter"/>
            </a:endParaRPr>
          </a:p>
        </p:txBody>
      </p:sp>
      <p:sp>
        <p:nvSpPr>
          <p:cNvPr id="88" name="Google Shape;88;p15"/>
          <p:cNvSpPr txBox="1"/>
          <p:nvPr/>
        </p:nvSpPr>
        <p:spPr>
          <a:xfrm>
            <a:off x="402975" y="900395"/>
            <a:ext cx="7003200" cy="957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High school graduate, Kabul</a:t>
            </a:r>
            <a:endParaRPr b="1" sz="1200">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I joined a mujahedin party, Sazman-e Nasr [Victory Organisation, a Shia group]. We believed the Russians had come to Afghanistan to stay forever and would not go. So, I became involved with [clandestine] political and cultural activities in Kabul against the Soviets.</a:t>
            </a:r>
            <a:endParaRPr i="1" sz="1200">
              <a:solidFill>
                <a:schemeClr val="dk1"/>
              </a:solidFill>
              <a:latin typeface="Inter"/>
              <a:ea typeface="Inter"/>
              <a:cs typeface="Inter"/>
              <a:sym typeface="Inter"/>
            </a:endParaRPr>
          </a:p>
        </p:txBody>
      </p:sp>
      <p:sp>
        <p:nvSpPr>
          <p:cNvPr id="89" name="Google Shape;89;p15"/>
          <p:cNvSpPr txBox="1"/>
          <p:nvPr/>
        </p:nvSpPr>
        <p:spPr>
          <a:xfrm>
            <a:off x="402975" y="1909600"/>
            <a:ext cx="7003200" cy="20568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Army Officer, Kabul</a:t>
            </a:r>
            <a:endParaRPr b="1" sz="1200">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The arrival of the Russians did not change my life in any way. I was very happy because the Russians made a very good decision. The only change that came to my life was that we got rid of a traitor [Hafizullah Amin]. Some people like me had a chance to speak about the politics of Afghanistan. The people were not killed, at least not in Kabul. I continued my job in Kabul happily. I served my duty in the Najib government [last communist president, 1987-92]. I lived and worked in Kabul during the mujahedin, under the Taleban and during the government of Karzai. I retired in Karzai’s time… [But] it would have been better if Nur Muhammad Tarakai had not carried out the coup. The [communist] revolution needed to wait for 200 more years [to happen in Afghanistan]. It was what Babrak Karmal was also saying.</a:t>
            </a:r>
            <a:endParaRPr i="1" sz="1200">
              <a:solidFill>
                <a:schemeClr val="dk1"/>
              </a:solidFill>
              <a:latin typeface="Inter"/>
              <a:ea typeface="Inter"/>
              <a:cs typeface="Inter"/>
              <a:sym typeface="Inter"/>
            </a:endParaRPr>
          </a:p>
        </p:txBody>
      </p:sp>
      <p:sp>
        <p:nvSpPr>
          <p:cNvPr id="90" name="Google Shape;90;p15"/>
          <p:cNvSpPr txBox="1"/>
          <p:nvPr/>
        </p:nvSpPr>
        <p:spPr>
          <a:xfrm>
            <a:off x="402975" y="4018000"/>
            <a:ext cx="7003200" cy="28785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Housewife, Kabul</a:t>
            </a:r>
            <a:endParaRPr b="1" sz="1200">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As I said, I had given birth to my daughter. She was 40 days old when they captured my husband. He was imprisoned for three months and then he disappeared. We still have no clue what happened to him. He was captured by the Parcham party on the accusation of working with the Shola-ye Jawed group. He was captured during a meeting of the group. We know for sure that he is dead, but we have no idea how it happened and when and where. It did not end here. My brother-in-law was also killed later, then another brother-in-law, then my father-in-law. It is a vicious circle. My father was killed later during mujahedin rule. I have witnessed the deaths of my beloved ones, my family, all because of these failing and destructive politics we practice in Afghanistan. It was all a horror. I went to Pakistan to seek refuge with my two kids. I have seen hunger and misery and bad days ever since. We walked 12 days through the mountains till we reached Pakistan. I stayed there for five months until I was forced to return. It was a life of migration, struggle and sorrow for me, so you can say it has affected me personally and a great deal. This is not only my life, but the life of many others I know.</a:t>
            </a:r>
            <a:endParaRPr i="1" sz="1200">
              <a:solidFill>
                <a:schemeClr val="dk1"/>
              </a:solidFill>
              <a:latin typeface="Inter"/>
              <a:ea typeface="Inter"/>
              <a:cs typeface="Inter"/>
              <a:sym typeface="Inter"/>
            </a:endParaRPr>
          </a:p>
        </p:txBody>
      </p:sp>
      <p:sp>
        <p:nvSpPr>
          <p:cNvPr id="91" name="Google Shape;91;p15"/>
          <p:cNvSpPr txBox="1"/>
          <p:nvPr/>
        </p:nvSpPr>
        <p:spPr>
          <a:xfrm>
            <a:off x="402975" y="6948100"/>
            <a:ext cx="7003200" cy="2878500"/>
          </a:xfrm>
          <a:prstGeom prst="rect">
            <a:avLst/>
          </a:prstGeom>
          <a:noFill/>
          <a:ln cap="flat" cmpd="sng" w="9525">
            <a:solidFill>
              <a:srgbClr val="38E0A4"/>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Schoolgirl, Kabul</a:t>
            </a:r>
            <a:endParaRPr b="1" sz="1200">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When they [Soviets] came, they killed my father and four brothers. That directly affected my life. I turned against the Soviet invasion. I became a member of a mujahedin group called Sazman-e Mujahedin wa Mustazafin-e Afghanistan [Organisation of Afghanistan’s Mujahedin and Downtrodden]. I forgot my childhood. I forgot a lot of things that a child would dream of or wish for. I became very invested in politics. This was true for many of my classmates too. We were divided into factions. I was pro-mujahedin and there were also Khalqi and Parchami supporters. You would not believe this, but I remember that whenever there was news of a protest or a call for gathering, we would argue and sometimes fight in the classrooms. I was scared that my classmates would report me. I received a few warnings that I would be imprisoned if I continued my activities. I had to hide my opinions. I remember that a few days after my father was killed, I went to school. They asked me to go to the principal and she asked me why I was sad. I lied; I said it was just because my father was dead and that it had nothing to do with the Khalqis or Parchamis or the fact that mujahedin were being defeated badly in the frontlines.</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