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10058400" cx="7772400"/>
  <p:notesSz cx="6858000" cy="9144000"/>
  <p:embeddedFontLst>
    <p:embeddedFont>
      <p:font typeface="Halant"/>
      <p:regular r:id="rId15"/>
      <p:bold r:id="rId16"/>
    </p:embeddedFont>
    <p:embeddedFont>
      <p:font typeface="Plus Jakarta Sans"/>
      <p:regular r:id="rId17"/>
      <p:bold r:id="rId18"/>
      <p:italic r:id="rId19"/>
      <p:boldItalic r:id="rId20"/>
    </p:embeddedFont>
    <p:embeddedFont>
      <p:font typeface="Inter"/>
      <p:regular r:id="rId21"/>
      <p:bold r:id="rId22"/>
      <p:italic r:id="rId23"/>
      <p:boldItalic r:id="rId24"/>
    </p:embeddedFont>
    <p:embeddedFont>
      <p:font typeface="Plus Jakarta Sans Medium"/>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834FE9C-D67E-4152-B482-45573BB90DA4}">
  <a:tblStyle styleId="{8834FE9C-D67E-4152-B482-45573BB90DA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boldItalic.fntdata"/><Relationship Id="rId22" Type="http://schemas.openxmlformats.org/officeDocument/2006/relationships/font" Target="fonts/Inter-bold.fntdata"/><Relationship Id="rId21" Type="http://schemas.openxmlformats.org/officeDocument/2006/relationships/font" Target="fonts/Inter-regular.fntdata"/><Relationship Id="rId24" Type="http://schemas.openxmlformats.org/officeDocument/2006/relationships/font" Target="fonts/Inter-boldItalic.fntdata"/><Relationship Id="rId23" Type="http://schemas.openxmlformats.org/officeDocument/2006/relationships/font" Target="fonts/Inter-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bold.fntdata"/><Relationship Id="rId25" Type="http://schemas.openxmlformats.org/officeDocument/2006/relationships/font" Target="fonts/PlusJakartaSansMedium-regular.fntdata"/><Relationship Id="rId28" Type="http://schemas.openxmlformats.org/officeDocument/2006/relationships/font" Target="fonts/PlusJakartaSansMedium-boldItalic.fntdata"/><Relationship Id="rId27"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font" Target="fonts/Halant-regular.fntdata"/><Relationship Id="rId14" Type="http://schemas.openxmlformats.org/officeDocument/2006/relationships/slide" Target="slides/slide8.xml"/><Relationship Id="rId17" Type="http://schemas.openxmlformats.org/officeDocument/2006/relationships/font" Target="fonts/PlusJakartaSans-regular.fntdata"/><Relationship Id="rId16" Type="http://schemas.openxmlformats.org/officeDocument/2006/relationships/font" Target="fonts/Halant-bold.fntdata"/><Relationship Id="rId19" Type="http://schemas.openxmlformats.org/officeDocument/2006/relationships/font" Target="fonts/PlusJakartaSans-italic.fntdata"/><Relationship Id="rId18" Type="http://schemas.openxmlformats.org/officeDocument/2006/relationships/font" Target="fonts/PlusJakarta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2539c52178_0_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2539c5217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276eeb3213_0_190: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276eeb3213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276eeb3213_0_212: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276eeb3213_0_2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276eeb3213_0_178: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276eeb3213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276eeb3213_0_15: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276eeb321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276eeb3213_0_2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276eeb3213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276eeb3213_0_37: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276eeb3213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276eeb3213_0_111:notes"/>
          <p:cNvSpPr/>
          <p:nvPr>
            <p:ph idx="2" type="sldImg"/>
          </p:nvPr>
        </p:nvSpPr>
        <p:spPr>
          <a:xfrm>
            <a:off x="2104481"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276eeb3213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hyperlink" Target="https://www.iwm.org.uk/history/voices-of-the-korean-wa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Establishing Context - Korean War</a:t>
            </a:r>
            <a:endParaRPr b="1" sz="1800">
              <a:solidFill>
                <a:schemeClr val="dk1"/>
              </a:solidFill>
              <a:latin typeface="Plus Jakarta Sans"/>
              <a:ea typeface="Plus Jakarta Sans"/>
              <a:cs typeface="Plus Jakarta Sans"/>
              <a:sym typeface="Plus Jakarta Sans"/>
            </a:endParaRPr>
          </a:p>
        </p:txBody>
      </p:sp>
      <p:sp>
        <p:nvSpPr>
          <p:cNvPr id="55" name="Google Shape;55;p13"/>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6" name="Google Shape;56;p13"/>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57" name="Google Shape;57;p13"/>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59" name="Google Shape;59;p13"/>
          <p:cNvSpPr txBox="1"/>
          <p:nvPr/>
        </p:nvSpPr>
        <p:spPr>
          <a:xfrm>
            <a:off x="349175" y="1032650"/>
            <a:ext cx="7091400" cy="67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282828"/>
                </a:solidFill>
                <a:latin typeface="Inter"/>
                <a:ea typeface="Inter"/>
                <a:cs typeface="Inter"/>
                <a:sym typeface="Inter"/>
              </a:rPr>
              <a:t>Directions:</a:t>
            </a:r>
            <a:r>
              <a:rPr lang="en" sz="1200">
                <a:solidFill>
                  <a:srgbClr val="282828"/>
                </a:solidFill>
                <a:latin typeface="Inter"/>
                <a:ea typeface="Inter"/>
                <a:cs typeface="Inter"/>
                <a:sym typeface="Inter"/>
              </a:rPr>
              <a:t> </a:t>
            </a:r>
            <a:r>
              <a:rPr lang="en" sz="1200">
                <a:solidFill>
                  <a:srgbClr val="282828"/>
                </a:solidFill>
                <a:latin typeface="Inter"/>
                <a:ea typeface="Inter"/>
                <a:cs typeface="Inter"/>
                <a:sym typeface="Inter"/>
              </a:rPr>
              <a:t>Read the following passage and then answer the corresponding questions completely.</a:t>
            </a:r>
            <a:endParaRPr sz="1200">
              <a:solidFill>
                <a:srgbClr val="282828"/>
              </a:solidFill>
              <a:latin typeface="Inter"/>
              <a:ea typeface="Inter"/>
              <a:cs typeface="Inter"/>
              <a:sym typeface="Inter"/>
            </a:endParaRPr>
          </a:p>
        </p:txBody>
      </p:sp>
      <p:sp>
        <p:nvSpPr>
          <p:cNvPr id="60" name="Google Shape;60;p13"/>
          <p:cNvSpPr txBox="1"/>
          <p:nvPr/>
        </p:nvSpPr>
        <p:spPr>
          <a:xfrm>
            <a:off x="290900" y="673850"/>
            <a:ext cx="6858000" cy="35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			Date: _________</a:t>
            </a:r>
            <a:endParaRPr b="1" sz="1200">
              <a:solidFill>
                <a:schemeClr val="dk1"/>
              </a:solidFill>
              <a:latin typeface="Inter"/>
              <a:ea typeface="Inter"/>
              <a:cs typeface="Inter"/>
              <a:sym typeface="Inter"/>
            </a:endParaRPr>
          </a:p>
        </p:txBody>
      </p:sp>
      <p:sp>
        <p:nvSpPr>
          <p:cNvPr id="61" name="Google Shape;61;p13"/>
          <p:cNvSpPr txBox="1"/>
          <p:nvPr/>
        </p:nvSpPr>
        <p:spPr>
          <a:xfrm>
            <a:off x="402975" y="1525800"/>
            <a:ext cx="3933600" cy="775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In the early 1900s, Japan had begun to expand their control in a quest to become a global imperial power; and by 1910, they had successfully colonized Korea. Korea remained a Japanese colony until the end of World War II in 1945. As part of peace agreements between the Soviet Union and the United States, Japan lost its control of Korea and it was divided into two occupied zones: North Korea (USSR) and South Korea (USA) divided at 38th parallel of latitude.  Shortly after the conclusion of World War II, a new conflict emerged between the United States and Soviet Union. Both countries looked to expand and protect their post-war goals and ideologies. The United States wanted to support democratic countries around the world, and on the other hand, the USSR looked to expand communism. In June 1950, North Koreans, supported by the USSR, invaded South Korea with the intent to unify the country under a communist regime. Lacking anticipation and preparation, the capital of South Korea, Seoul, was quickly occupied by North Koreans.  Prior to the invasion, the United States had adopted a foreign policy of containment, which sought to stop the spread of communism throughout the world. Therefore, United States President, Harry Truman, quickly looked to the United Nations for guidance as to how to handle the North Korean act of aggression and support the US efforts of containment. Truman was convinced that the aggression of North Korea was similar to the aggression previously displayed by Hitler and Japan prior to World War II. The United Nations agreed to support South Korea and send in a military force in opposition of North Korea under the leadership of American General, Douglas MacArthur, who had also led American troops in the Pacific against Japan. Although the Soviet Union was a member of the </a:t>
            </a:r>
            <a:r>
              <a:rPr lang="en" sz="1200">
                <a:solidFill>
                  <a:schemeClr val="dk1"/>
                </a:solidFill>
                <a:latin typeface="Inter"/>
                <a:ea typeface="Inter"/>
                <a:cs typeface="Inter"/>
                <a:sym typeface="Inter"/>
              </a:rPr>
              <a:t>United Nations</a:t>
            </a:r>
            <a:r>
              <a:rPr lang="en" sz="1200">
                <a:solidFill>
                  <a:schemeClr val="dk1"/>
                </a:solidFill>
                <a:latin typeface="Inter"/>
                <a:ea typeface="Inter"/>
                <a:cs typeface="Inter"/>
                <a:sym typeface="Inter"/>
              </a:rPr>
              <a:t>, they were absent during negotiations due to conflicting opinions regarding China, and therefore were not able to veto </a:t>
            </a:r>
            <a:r>
              <a:rPr lang="en" sz="1200">
                <a:solidFill>
                  <a:schemeClr val="dk1"/>
                </a:solidFill>
                <a:latin typeface="Inter"/>
                <a:ea typeface="Inter"/>
                <a:cs typeface="Inter"/>
                <a:sym typeface="Inter"/>
              </a:rPr>
              <a:t>United Nations</a:t>
            </a:r>
            <a:r>
              <a:rPr lang="en" sz="1200">
                <a:solidFill>
                  <a:schemeClr val="dk1"/>
                </a:solidFill>
                <a:latin typeface="Inter"/>
                <a:ea typeface="Inter"/>
                <a:cs typeface="Inter"/>
                <a:sym typeface="Inter"/>
              </a:rPr>
              <a:t> intervention in Korea.</a:t>
            </a:r>
            <a:endParaRPr i="1" sz="1200">
              <a:solidFill>
                <a:schemeClr val="dk1"/>
              </a:solidFill>
              <a:latin typeface="Inter"/>
              <a:ea typeface="Inter"/>
              <a:cs typeface="Inter"/>
              <a:sym typeface="Inter"/>
            </a:endParaRPr>
          </a:p>
        </p:txBody>
      </p:sp>
      <p:pic>
        <p:nvPicPr>
          <p:cNvPr id="62" name="Google Shape;62;p13"/>
          <p:cNvPicPr preferRelativeResize="0"/>
          <p:nvPr/>
        </p:nvPicPr>
        <p:blipFill>
          <a:blip r:embed="rId5">
            <a:alphaModFix/>
          </a:blip>
          <a:stretch>
            <a:fillRect/>
          </a:stretch>
        </p:blipFill>
        <p:spPr>
          <a:xfrm>
            <a:off x="4400000" y="1707350"/>
            <a:ext cx="3131023" cy="2348268"/>
          </a:xfrm>
          <a:prstGeom prst="rect">
            <a:avLst/>
          </a:prstGeom>
          <a:noFill/>
          <a:ln>
            <a:noFill/>
          </a:ln>
        </p:spPr>
      </p:pic>
      <p:pic>
        <p:nvPicPr>
          <p:cNvPr id="63" name="Google Shape;63;p13"/>
          <p:cNvPicPr preferRelativeResize="0"/>
          <p:nvPr/>
        </p:nvPicPr>
        <p:blipFill>
          <a:blip r:embed="rId6">
            <a:alphaModFix/>
          </a:blip>
          <a:stretch>
            <a:fillRect/>
          </a:stretch>
        </p:blipFill>
        <p:spPr>
          <a:xfrm>
            <a:off x="4438063" y="5660293"/>
            <a:ext cx="3131023" cy="2147992"/>
          </a:xfrm>
          <a:prstGeom prst="rect">
            <a:avLst/>
          </a:prstGeom>
          <a:noFill/>
          <a:ln>
            <a:noFill/>
          </a:ln>
        </p:spPr>
      </p:pic>
      <p:sp>
        <p:nvSpPr>
          <p:cNvPr id="64" name="Google Shape;64;p13"/>
          <p:cNvSpPr txBox="1"/>
          <p:nvPr/>
        </p:nvSpPr>
        <p:spPr>
          <a:xfrm>
            <a:off x="4476125" y="7808275"/>
            <a:ext cx="3054900" cy="104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American Soldiers in the Korean War (20 November 1950). </a:t>
            </a:r>
            <a:r>
              <a:rPr i="1" lang="en" sz="1200">
                <a:solidFill>
                  <a:schemeClr val="dk1"/>
                </a:solidFill>
                <a:latin typeface="Inter"/>
                <a:ea typeface="Inter"/>
                <a:cs typeface="Inter"/>
                <a:sym typeface="Inter"/>
              </a:rPr>
              <a:t>Wikimedia Commons</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
        <p:nvSpPr>
          <p:cNvPr id="65" name="Google Shape;65;p13"/>
          <p:cNvSpPr txBox="1"/>
          <p:nvPr/>
        </p:nvSpPr>
        <p:spPr>
          <a:xfrm>
            <a:off x="4400000" y="4122275"/>
            <a:ext cx="300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Inter"/>
                <a:ea typeface="Inter"/>
                <a:cs typeface="Inter"/>
                <a:sym typeface="Inter"/>
              </a:rPr>
              <a:t>Source: </a:t>
            </a:r>
            <a:r>
              <a:rPr lang="en" sz="1200">
                <a:latin typeface="Inter"/>
                <a:ea typeface="Inter"/>
                <a:cs typeface="Inter"/>
                <a:sym typeface="Inter"/>
              </a:rPr>
              <a:t>With her brother on her back a war weary Korean girl tiredly trudges by a stalled M-46 tank, at Haengju, Korea. (9 June 1951) </a:t>
            </a:r>
            <a:r>
              <a:rPr i="1" lang="en" sz="1200">
                <a:latin typeface="Inter"/>
                <a:ea typeface="Inter"/>
                <a:cs typeface="Inter"/>
                <a:sym typeface="Inter"/>
              </a:rPr>
              <a:t>Wikimedia Commons</a:t>
            </a:r>
            <a:endParaRPr i="1" sz="1200">
              <a:latin typeface="Inter"/>
              <a:ea typeface="Inter"/>
              <a:cs typeface="Inter"/>
              <a:sym typeface="Inter"/>
            </a:endParaRPr>
          </a:p>
        </p:txBody>
      </p:sp>
      <p:sp>
        <p:nvSpPr>
          <p:cNvPr id="66" name="Google Shape;66;p13"/>
          <p:cNvSpPr txBox="1"/>
          <p:nvPr/>
        </p:nvSpPr>
        <p:spPr>
          <a:xfrm>
            <a:off x="5059550" y="8899100"/>
            <a:ext cx="2511300" cy="20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500">
                <a:solidFill>
                  <a:schemeClr val="dk1"/>
                </a:solidFill>
                <a:latin typeface="Plus Jakarta Sans"/>
                <a:ea typeface="Plus Jakarta Sans"/>
                <a:cs typeface="Plus Jakarta Sans"/>
                <a:sym typeface="Plus Jakarta Sans"/>
              </a:rPr>
              <a:t>Next Page →</a:t>
            </a:r>
            <a:endParaRPr b="1" i="1" sz="1500">
              <a:solidFill>
                <a:schemeClr val="dk1"/>
              </a:solidFill>
              <a:latin typeface="Plus Jakarta Sans"/>
              <a:ea typeface="Plus Jakarta Sans"/>
              <a:cs typeface="Plus Jakarta Sans"/>
              <a:sym typeface="Plus Jakart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0" name="Shape 70"/>
        <p:cNvGrpSpPr/>
        <p:nvPr/>
      </p:nvGrpSpPr>
      <p:grpSpPr>
        <a:xfrm>
          <a:off x="0" y="0"/>
          <a:ext cx="0" cy="0"/>
          <a:chOff x="0" y="0"/>
          <a:chExt cx="0" cy="0"/>
        </a:xfrm>
      </p:grpSpPr>
      <p:sp>
        <p:nvSpPr>
          <p:cNvPr id="71" name="Google Shape;71;p14"/>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Establishing Context - Korean War</a:t>
            </a:r>
            <a:endParaRPr b="1" sz="1800">
              <a:solidFill>
                <a:schemeClr val="dk1"/>
              </a:solidFill>
              <a:latin typeface="Plus Jakarta Sans"/>
              <a:ea typeface="Plus Jakarta Sans"/>
              <a:cs typeface="Plus Jakarta Sans"/>
              <a:sym typeface="Plus Jakarta Sans"/>
            </a:endParaRPr>
          </a:p>
        </p:txBody>
      </p:sp>
      <p:sp>
        <p:nvSpPr>
          <p:cNvPr id="72" name="Google Shape;72;p14"/>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73" name="Google Shape;73;p14"/>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74" name="Google Shape;74;p14"/>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5" name="Google Shape;75;p14"/>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76" name="Google Shape;76;p14"/>
          <p:cNvSpPr txBox="1"/>
          <p:nvPr/>
        </p:nvSpPr>
        <p:spPr>
          <a:xfrm>
            <a:off x="376075" y="853550"/>
            <a:ext cx="6979200" cy="3140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During the initial stages of the Korean War, the </a:t>
            </a:r>
            <a:r>
              <a:rPr lang="en" sz="1200">
                <a:solidFill>
                  <a:schemeClr val="dk1"/>
                </a:solidFill>
                <a:latin typeface="Inter"/>
                <a:ea typeface="Inter"/>
                <a:cs typeface="Inter"/>
                <a:sym typeface="Inter"/>
              </a:rPr>
              <a:t>United Nations</a:t>
            </a:r>
            <a:r>
              <a:rPr lang="en" sz="1200">
                <a:solidFill>
                  <a:schemeClr val="dk1"/>
                </a:solidFill>
                <a:latin typeface="Inter"/>
                <a:ea typeface="Inter"/>
                <a:cs typeface="Inter"/>
                <a:sym typeface="Inter"/>
              </a:rPr>
              <a:t> was badly outnumbered and ill-equipped in comparison to the North Koreans, who were heavily equipped by the Soviet Union. This enabled North Korea to push south and occupy most of South Korea. However, MacArthur was eventually able to lead successful </a:t>
            </a:r>
            <a:r>
              <a:rPr lang="en" sz="1200">
                <a:solidFill>
                  <a:schemeClr val="dk1"/>
                </a:solidFill>
                <a:latin typeface="Inter"/>
                <a:ea typeface="Inter"/>
                <a:cs typeface="Inter"/>
                <a:sym typeface="Inter"/>
              </a:rPr>
              <a:t>counter attacks</a:t>
            </a:r>
            <a:r>
              <a:rPr lang="en" sz="1200">
                <a:solidFill>
                  <a:schemeClr val="dk1"/>
                </a:solidFill>
                <a:latin typeface="Inter"/>
                <a:ea typeface="Inter"/>
                <a:cs typeface="Inter"/>
                <a:sym typeface="Inter"/>
              </a:rPr>
              <a:t> that pushed back North Korea past the 38th parallel line (original border). Despite the </a:t>
            </a:r>
            <a:r>
              <a:rPr lang="en" sz="1200">
                <a:solidFill>
                  <a:schemeClr val="dk1"/>
                </a:solidFill>
                <a:latin typeface="Inter"/>
                <a:ea typeface="Inter"/>
                <a:cs typeface="Inter"/>
                <a:sym typeface="Inter"/>
              </a:rPr>
              <a:t>United Nations’</a:t>
            </a:r>
            <a:r>
              <a:rPr lang="en" sz="1200">
                <a:solidFill>
                  <a:schemeClr val="dk1"/>
                </a:solidFill>
                <a:latin typeface="Inter"/>
                <a:ea typeface="Inter"/>
                <a:cs typeface="Inter"/>
                <a:sym typeface="Inter"/>
              </a:rPr>
              <a:t> success with reestablishing the Korean border, Truman wanted to take the opportunity to occupy North Korea and unite Korea under a non-communist government.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While pushing north into North Korea, </a:t>
            </a:r>
            <a:r>
              <a:rPr lang="en" sz="1200">
                <a:solidFill>
                  <a:schemeClr val="dk1"/>
                </a:solidFill>
                <a:latin typeface="Inter"/>
                <a:ea typeface="Inter"/>
                <a:cs typeface="Inter"/>
                <a:sym typeface="Inter"/>
              </a:rPr>
              <a:t>United Nations</a:t>
            </a:r>
            <a:r>
              <a:rPr lang="en" sz="1200">
                <a:solidFill>
                  <a:schemeClr val="dk1"/>
                </a:solidFill>
                <a:latin typeface="Inter"/>
                <a:ea typeface="Inter"/>
                <a:cs typeface="Inter"/>
                <a:sym typeface="Inter"/>
              </a:rPr>
              <a:t> forces were warned and then eventually attacked by neighboring communist China. China’s fresh forces were able to push back UN forces south of the 38th parallel line, where a bloody deadlock was ultimately established by 1951. MacArthur believed that the only way that </a:t>
            </a:r>
            <a:r>
              <a:rPr lang="en" sz="1200">
                <a:solidFill>
                  <a:schemeClr val="dk1"/>
                </a:solidFill>
                <a:latin typeface="Inter"/>
                <a:ea typeface="Inter"/>
                <a:cs typeface="Inter"/>
                <a:sym typeface="Inter"/>
              </a:rPr>
              <a:t>United Nations</a:t>
            </a:r>
            <a:r>
              <a:rPr lang="en" sz="1200">
                <a:solidFill>
                  <a:schemeClr val="dk1"/>
                </a:solidFill>
                <a:latin typeface="Inter"/>
                <a:ea typeface="Inter"/>
                <a:cs typeface="Inter"/>
                <a:sym typeface="Inter"/>
              </a:rPr>
              <a:t> forces would successfully control all of Korea was to invade China from the north. Truman, however, adamantly disagreed with going to war with China and eventually fired MacArthur as general of the Korean War. The firing of MacArthur angered many Americans who viewed MacArthur as a well-respect military general and war hero.</a:t>
            </a:r>
            <a:endParaRPr sz="1200">
              <a:solidFill>
                <a:schemeClr val="dk1"/>
              </a:solidFill>
              <a:latin typeface="Inter"/>
              <a:ea typeface="Inter"/>
              <a:cs typeface="Inter"/>
              <a:sym typeface="Inter"/>
            </a:endParaRPr>
          </a:p>
        </p:txBody>
      </p:sp>
      <p:sp>
        <p:nvSpPr>
          <p:cNvPr id="77" name="Google Shape;77;p14"/>
          <p:cNvSpPr txBox="1"/>
          <p:nvPr/>
        </p:nvSpPr>
        <p:spPr>
          <a:xfrm>
            <a:off x="3650175" y="3911775"/>
            <a:ext cx="3763500" cy="45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For more than a year after MacArthur’s firing, the deadly fighting in Korea continued in a deadlock. Vicious fighting brought both sides’ short lived gains, until they were pushed back. Although peace talks began in 1951, no agreements were able to be made. By 1952, the United States elected a new president, Dwight Eisenhower, an American war hero and leader during World War II (D-Day). Eisenhower promised Americans that he would personally go to Korea and end the war if he was elected, which was what he did. By July 1953, peace was established with the signing of an armistice and the border between North Korea and South Korea was redrawn at 38th parallel. Along with the border, a demilitarized zone (DMZ) was set up on both sides of the border. This two and a half mile area would have no military presence from either side, although on either side of the DMZ, both sides stationed heavily armed troops. </a:t>
            </a:r>
            <a:endParaRPr sz="1200">
              <a:solidFill>
                <a:schemeClr val="dk1"/>
              </a:solidFill>
              <a:latin typeface="Inter"/>
              <a:ea typeface="Inter"/>
              <a:cs typeface="Inter"/>
              <a:sym typeface="Inter"/>
            </a:endParaRPr>
          </a:p>
        </p:txBody>
      </p:sp>
      <p:pic>
        <p:nvPicPr>
          <p:cNvPr id="78" name="Google Shape;78;p14"/>
          <p:cNvPicPr preferRelativeResize="0"/>
          <p:nvPr/>
        </p:nvPicPr>
        <p:blipFill>
          <a:blip r:embed="rId5">
            <a:alphaModFix/>
          </a:blip>
          <a:stretch>
            <a:fillRect/>
          </a:stretch>
        </p:blipFill>
        <p:spPr>
          <a:xfrm>
            <a:off x="487188" y="4070650"/>
            <a:ext cx="3087875" cy="2456576"/>
          </a:xfrm>
          <a:prstGeom prst="rect">
            <a:avLst/>
          </a:prstGeom>
          <a:noFill/>
          <a:ln>
            <a:noFill/>
          </a:ln>
        </p:spPr>
      </p:pic>
      <p:sp>
        <p:nvSpPr>
          <p:cNvPr id="79" name="Google Shape;79;p14"/>
          <p:cNvSpPr txBox="1"/>
          <p:nvPr/>
        </p:nvSpPr>
        <p:spPr>
          <a:xfrm>
            <a:off x="503675" y="6604225"/>
            <a:ext cx="3054900" cy="104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Men from the Royal Australian Regiment, June 1953. </a:t>
            </a:r>
            <a:r>
              <a:rPr i="1" lang="en" sz="1200">
                <a:solidFill>
                  <a:schemeClr val="dk1"/>
                </a:solidFill>
                <a:latin typeface="Inter"/>
                <a:ea typeface="Inter"/>
                <a:cs typeface="Inter"/>
                <a:sym typeface="Inter"/>
              </a:rPr>
              <a:t>Wikimedia Commons</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3" name="Shape 83"/>
        <p:cNvGrpSpPr/>
        <p:nvPr/>
      </p:nvGrpSpPr>
      <p:grpSpPr>
        <a:xfrm>
          <a:off x="0" y="0"/>
          <a:ext cx="0" cy="0"/>
          <a:chOff x="0" y="0"/>
          <a:chExt cx="0" cy="0"/>
        </a:xfrm>
      </p:grpSpPr>
      <p:sp>
        <p:nvSpPr>
          <p:cNvPr id="84" name="Google Shape;84;p15"/>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Contextualization</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Establishing Context - Korean War</a:t>
            </a:r>
            <a:endParaRPr b="1" sz="1800">
              <a:solidFill>
                <a:schemeClr val="dk1"/>
              </a:solidFill>
              <a:latin typeface="Plus Jakarta Sans"/>
              <a:ea typeface="Plus Jakarta Sans"/>
              <a:cs typeface="Plus Jakarta Sans"/>
              <a:sym typeface="Plus Jakarta Sans"/>
            </a:endParaRPr>
          </a:p>
        </p:txBody>
      </p:sp>
      <p:sp>
        <p:nvSpPr>
          <p:cNvPr id="85" name="Google Shape;85;p15"/>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86" name="Google Shape;86;p15"/>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87" name="Google Shape;87;p15"/>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8" name="Google Shape;88;p15"/>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89" name="Google Shape;89;p15"/>
          <p:cNvSpPr txBox="1"/>
          <p:nvPr/>
        </p:nvSpPr>
        <p:spPr>
          <a:xfrm>
            <a:off x="376075" y="853550"/>
            <a:ext cx="6979200" cy="88659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was Korea occupied by the US and USSR after World War II?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caused the conflict in Korea?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could the actions of North Korea be compared to the actions of Nazi Germany and Imperial  Japan?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did the US want to support South Korea?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Why did China involve itself in the Korean War?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was the outcome of the Korean War?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sp>
        <p:nvSpPr>
          <p:cNvPr id="94" name="Google Shape;94;p16"/>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95" name="Google Shape;95;p16"/>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96" name="Google Shape;96;p16"/>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97" name="Google Shape;97;p16"/>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8" name="Google Shape;98;p16"/>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99" name="Google Shape;99;p16"/>
          <p:cNvSpPr txBox="1"/>
          <p:nvPr/>
        </p:nvSpPr>
        <p:spPr>
          <a:xfrm>
            <a:off x="349175" y="1032650"/>
            <a:ext cx="7091400" cy="67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282828"/>
                </a:solidFill>
                <a:latin typeface="Inter"/>
                <a:ea typeface="Inter"/>
                <a:cs typeface="Inter"/>
                <a:sym typeface="Inter"/>
              </a:rPr>
              <a:t>Directions:</a:t>
            </a:r>
            <a:r>
              <a:rPr lang="en" sz="1200">
                <a:solidFill>
                  <a:srgbClr val="282828"/>
                </a:solidFill>
                <a:latin typeface="Inter"/>
                <a:ea typeface="Inter"/>
                <a:cs typeface="Inter"/>
                <a:sym typeface="Inter"/>
              </a:rPr>
              <a:t> Go to this </a:t>
            </a:r>
            <a:r>
              <a:rPr lang="en" sz="1200" u="sng">
                <a:solidFill>
                  <a:schemeClr val="hlink"/>
                </a:solidFill>
                <a:latin typeface="Inter"/>
                <a:ea typeface="Inter"/>
                <a:cs typeface="Inter"/>
                <a:sym typeface="Inter"/>
                <a:hlinkClick r:id="rId5"/>
              </a:rPr>
              <a:t>website.</a:t>
            </a:r>
            <a:r>
              <a:rPr lang="en" sz="1200">
                <a:solidFill>
                  <a:srgbClr val="282828"/>
                </a:solidFill>
                <a:latin typeface="Inter"/>
                <a:ea typeface="Inter"/>
                <a:cs typeface="Inter"/>
                <a:sym typeface="Inter"/>
              </a:rPr>
              <a:t> Read the audio transcript and listen to each source silently in your group and complete the organizer below. Then, with your group, discuss what you learned and add to your graphic organizer.</a:t>
            </a:r>
            <a:endParaRPr sz="1200">
              <a:solidFill>
                <a:srgbClr val="282828"/>
              </a:solidFill>
              <a:latin typeface="Inter"/>
              <a:ea typeface="Inter"/>
              <a:cs typeface="Inter"/>
              <a:sym typeface="Inter"/>
            </a:endParaRPr>
          </a:p>
        </p:txBody>
      </p:sp>
      <p:sp>
        <p:nvSpPr>
          <p:cNvPr id="100" name="Google Shape;100;p16"/>
          <p:cNvSpPr txBox="1"/>
          <p:nvPr/>
        </p:nvSpPr>
        <p:spPr>
          <a:xfrm>
            <a:off x="290900" y="673850"/>
            <a:ext cx="6858000" cy="35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			Date: _________</a:t>
            </a:r>
            <a:endParaRPr b="1" sz="1200">
              <a:solidFill>
                <a:schemeClr val="dk1"/>
              </a:solidFill>
              <a:latin typeface="Inter"/>
              <a:ea typeface="Inter"/>
              <a:cs typeface="Inter"/>
              <a:sym typeface="Inter"/>
            </a:endParaRPr>
          </a:p>
        </p:txBody>
      </p:sp>
      <p:sp>
        <p:nvSpPr>
          <p:cNvPr id="101" name="Google Shape;101;p16"/>
          <p:cNvSpPr txBox="1"/>
          <p:nvPr/>
        </p:nvSpPr>
        <p:spPr>
          <a:xfrm>
            <a:off x="402975" y="1525800"/>
            <a:ext cx="68580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Arrival: 1950</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 British officer who served with 1st Bn Middlesex Regt (Duke of Cambridge's Own), 27th Commonwealth Infantry Bde in North and South Korea, 8/1950-5/1951. Audio was recorded on 8/15/1998.</a:t>
            </a:r>
            <a:endParaRPr i="1" sz="1200">
              <a:solidFill>
                <a:schemeClr val="dk1"/>
              </a:solidFill>
              <a:latin typeface="Inter"/>
              <a:ea typeface="Inter"/>
              <a:cs typeface="Inter"/>
              <a:sym typeface="Inter"/>
            </a:endParaRPr>
          </a:p>
        </p:txBody>
      </p:sp>
      <p:graphicFrame>
        <p:nvGraphicFramePr>
          <p:cNvPr id="102" name="Google Shape;102;p16"/>
          <p:cNvGraphicFramePr/>
          <p:nvPr/>
        </p:nvGraphicFramePr>
        <p:xfrm>
          <a:off x="427825" y="2530150"/>
          <a:ext cx="3000000" cy="3000000"/>
        </p:xfrm>
        <a:graphic>
          <a:graphicData uri="http://schemas.openxmlformats.org/drawingml/2006/table">
            <a:tbl>
              <a:tblPr>
                <a:noFill/>
                <a:tableStyleId>{8834FE9C-D67E-4152-B482-45573BB90DA4}</a:tableStyleId>
              </a:tblPr>
              <a:tblGrid>
                <a:gridCol w="2058175"/>
                <a:gridCol w="2338550"/>
                <a:gridCol w="2520025"/>
              </a:tblGrid>
              <a:tr h="4771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954325">
                <a:tc>
                  <a:txBody>
                    <a:bodyPr/>
                    <a:lstStyle/>
                    <a:p>
                      <a:pPr indent="0" lvl="0" marL="0" rtl="0" algn="l">
                        <a:spcBef>
                          <a:spcPts val="0"/>
                        </a:spcBef>
                        <a:spcAft>
                          <a:spcPts val="0"/>
                        </a:spcAft>
                        <a:buNone/>
                      </a:pPr>
                      <a:r>
                        <a:rPr lang="en" sz="1200">
                          <a:latin typeface="Inter"/>
                          <a:ea typeface="Inter"/>
                          <a:cs typeface="Inter"/>
                          <a:sym typeface="Inter"/>
                        </a:rPr>
                        <a:t>Why was the 27th Infantry Brigade moved quickly to the Pusan Pocket?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What does Captain John Shipster’s decision to bring golf clubs and a tennis racket reveal about his expectations of the mission in Korea?</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might the initial unpreparedness described in this account have impacted the effectiveness of British forces upon their arrival in Korea?</a:t>
                      </a:r>
                      <a:endParaRPr sz="1200">
                        <a:latin typeface="Inter"/>
                        <a:ea typeface="Inter"/>
                        <a:cs typeface="Inter"/>
                        <a:sym typeface="Inter"/>
                      </a:endParaRPr>
                    </a:p>
                  </a:txBody>
                  <a:tcPr marT="91425" marB="91425" marR="91425" marL="91425"/>
                </a:tc>
              </a:tr>
              <a:tr h="4771700">
                <a:tc>
                  <a:txBody>
                    <a:bodyPr/>
                    <a:lstStyle/>
                    <a:p>
                      <a:pPr indent="0" lvl="0" marL="0" rtl="0" algn="l">
                        <a:spcBef>
                          <a:spcPts val="0"/>
                        </a:spcBef>
                        <a:spcAft>
                          <a:spcPts val="0"/>
                        </a:spcAft>
                        <a:buNone/>
                      </a:pPr>
                      <a:r>
                        <a:rPr lang="en" sz="1200">
                          <a:latin typeface="Inter"/>
                          <a:ea typeface="Inter"/>
                          <a:cs typeface="Inter"/>
                          <a:sym typeface="Inter"/>
                        </a:rPr>
                        <a:t>Answer: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6" name="Shape 106"/>
        <p:cNvGrpSpPr/>
        <p:nvPr/>
      </p:nvGrpSpPr>
      <p:grpSpPr>
        <a:xfrm>
          <a:off x="0" y="0"/>
          <a:ext cx="0" cy="0"/>
          <a:chOff x="0" y="0"/>
          <a:chExt cx="0" cy="0"/>
        </a:xfrm>
      </p:grpSpPr>
      <p:sp>
        <p:nvSpPr>
          <p:cNvPr id="107" name="Google Shape;107;p17"/>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108" name="Google Shape;108;p17"/>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9" name="Google Shape;109;p17"/>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110" name="Google Shape;110;p17"/>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1" name="Google Shape;111;p17"/>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112" name="Google Shape;112;p17"/>
          <p:cNvSpPr txBox="1"/>
          <p:nvPr/>
        </p:nvSpPr>
        <p:spPr>
          <a:xfrm>
            <a:off x="402975" y="777450"/>
            <a:ext cx="68580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Attack: September 1950</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 British private who served with </a:t>
            </a:r>
            <a:r>
              <a:rPr i="1" lang="en" sz="1200">
                <a:solidFill>
                  <a:schemeClr val="dk1"/>
                </a:solidFill>
                <a:latin typeface="Inter"/>
                <a:ea typeface="Inter"/>
                <a:cs typeface="Inter"/>
                <a:sym typeface="Inter"/>
              </a:rPr>
              <a:t>served with 1st Bn Argyll and Sutherland Highlanders (Princess Louise's), 27th Commonwealth Infantry Bde in North and South Korea, 8/1950-4/1951.</a:t>
            </a:r>
            <a:r>
              <a:rPr i="1" lang="en" sz="1200">
                <a:solidFill>
                  <a:schemeClr val="dk1"/>
                </a:solidFill>
                <a:latin typeface="Inter"/>
                <a:ea typeface="Inter"/>
                <a:cs typeface="Inter"/>
                <a:sym typeface="Inter"/>
              </a:rPr>
              <a:t> Audio was recorded on 6/29/1998.</a:t>
            </a:r>
            <a:endParaRPr i="1" sz="1200">
              <a:solidFill>
                <a:schemeClr val="dk1"/>
              </a:solidFill>
              <a:latin typeface="Inter"/>
              <a:ea typeface="Inter"/>
              <a:cs typeface="Inter"/>
              <a:sym typeface="Inter"/>
            </a:endParaRPr>
          </a:p>
        </p:txBody>
      </p:sp>
      <p:graphicFrame>
        <p:nvGraphicFramePr>
          <p:cNvPr id="113" name="Google Shape;113;p17"/>
          <p:cNvGraphicFramePr/>
          <p:nvPr/>
        </p:nvGraphicFramePr>
        <p:xfrm>
          <a:off x="427825" y="1784600"/>
          <a:ext cx="3000000" cy="3000000"/>
        </p:xfrm>
        <a:graphic>
          <a:graphicData uri="http://schemas.openxmlformats.org/drawingml/2006/table">
            <a:tbl>
              <a:tblPr>
                <a:noFill/>
                <a:tableStyleId>{8834FE9C-D67E-4152-B482-45573BB90DA4}</a:tableStyleId>
              </a:tblPr>
              <a:tblGrid>
                <a:gridCol w="2058175"/>
                <a:gridCol w="2338550"/>
                <a:gridCol w="2520025"/>
              </a:tblGrid>
              <a:tr h="4771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954325">
                <a:tc>
                  <a:txBody>
                    <a:bodyPr/>
                    <a:lstStyle/>
                    <a:p>
                      <a:pPr indent="0" lvl="0" marL="0" rtl="0" algn="l">
                        <a:spcBef>
                          <a:spcPts val="0"/>
                        </a:spcBef>
                        <a:spcAft>
                          <a:spcPts val="0"/>
                        </a:spcAft>
                        <a:buNone/>
                      </a:pPr>
                      <a:r>
                        <a:rPr lang="en" sz="1200">
                          <a:latin typeface="Inter"/>
                          <a:ea typeface="Inter"/>
                          <a:cs typeface="Inter"/>
                          <a:sym typeface="Inter"/>
                        </a:rPr>
                        <a:t>How does the battle for Hill 282 illustrate the significance of the Pusan breakout in the Korean War?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does Corporal Richard Peet’s account provide insight into the personal experiences of soldiers during the Korean War?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What lessons can be learned from this account about the human cost of war and the risks of miscommunication in military operations?</a:t>
                      </a:r>
                      <a:endParaRPr sz="1200">
                        <a:latin typeface="Inter"/>
                        <a:ea typeface="Inter"/>
                        <a:cs typeface="Inter"/>
                        <a:sym typeface="Inter"/>
                      </a:endParaRPr>
                    </a:p>
                  </a:txBody>
                  <a:tcPr marT="91425" marB="91425" marR="91425" marL="91425"/>
                </a:tc>
              </a:tr>
              <a:tr h="4771700">
                <a:tc>
                  <a:txBody>
                    <a:bodyPr/>
                    <a:lstStyle/>
                    <a:p>
                      <a:pPr indent="0" lvl="0" marL="0" rtl="0" algn="l">
                        <a:spcBef>
                          <a:spcPts val="0"/>
                        </a:spcBef>
                        <a:spcAft>
                          <a:spcPts val="0"/>
                        </a:spcAft>
                        <a:buNone/>
                      </a:pPr>
                      <a:r>
                        <a:rPr lang="en" sz="1200">
                          <a:latin typeface="Inter"/>
                          <a:ea typeface="Inter"/>
                          <a:cs typeface="Inter"/>
                          <a:sym typeface="Inter"/>
                        </a:rPr>
                        <a:t>Answer: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7" name="Shape 117"/>
        <p:cNvGrpSpPr/>
        <p:nvPr/>
      </p:nvGrpSpPr>
      <p:grpSpPr>
        <a:xfrm>
          <a:off x="0" y="0"/>
          <a:ext cx="0" cy="0"/>
          <a:chOff x="0" y="0"/>
          <a:chExt cx="0" cy="0"/>
        </a:xfrm>
      </p:grpSpPr>
      <p:sp>
        <p:nvSpPr>
          <p:cNvPr id="118" name="Google Shape;118;p18"/>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119" name="Google Shape;119;p18"/>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0" name="Google Shape;120;p18"/>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121" name="Google Shape;121;p18"/>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2" name="Google Shape;122;p18"/>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123" name="Google Shape;123;p18"/>
          <p:cNvSpPr txBox="1"/>
          <p:nvPr/>
        </p:nvSpPr>
        <p:spPr>
          <a:xfrm>
            <a:off x="402975" y="751025"/>
            <a:ext cx="6858000" cy="1139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Retreat</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 British marine who served with 41 (Independent) Commando, Royal Marines in North Korea, 10/1950-12/1950. He was also a  prisoner of war in Pyuktong, North Korea, 1950-1953; defector living in People's Republic of China, 1953-1962. He returned to Great Britain in 1962.  Audio was recorded on 2/1/1987.</a:t>
            </a:r>
            <a:endParaRPr i="1" sz="1200">
              <a:solidFill>
                <a:schemeClr val="dk1"/>
              </a:solidFill>
              <a:latin typeface="Inter"/>
              <a:ea typeface="Inter"/>
              <a:cs typeface="Inter"/>
              <a:sym typeface="Inter"/>
            </a:endParaRPr>
          </a:p>
        </p:txBody>
      </p:sp>
      <p:graphicFrame>
        <p:nvGraphicFramePr>
          <p:cNvPr id="124" name="Google Shape;124;p18"/>
          <p:cNvGraphicFramePr/>
          <p:nvPr/>
        </p:nvGraphicFramePr>
        <p:xfrm>
          <a:off x="427825" y="1916550"/>
          <a:ext cx="3000000" cy="3000000"/>
        </p:xfrm>
        <a:graphic>
          <a:graphicData uri="http://schemas.openxmlformats.org/drawingml/2006/table">
            <a:tbl>
              <a:tblPr>
                <a:noFill/>
                <a:tableStyleId>{8834FE9C-D67E-4152-B482-45573BB90DA4}</a:tableStyleId>
              </a:tblPr>
              <a:tblGrid>
                <a:gridCol w="2058175"/>
                <a:gridCol w="2338550"/>
                <a:gridCol w="2520025"/>
              </a:tblGrid>
              <a:tr h="4771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954325">
                <a:tc>
                  <a:txBody>
                    <a:bodyPr/>
                    <a:lstStyle/>
                    <a:p>
                      <a:pPr indent="0" lvl="0" marL="0" rtl="0" algn="l">
                        <a:spcBef>
                          <a:spcPts val="0"/>
                        </a:spcBef>
                        <a:spcAft>
                          <a:spcPts val="0"/>
                        </a:spcAft>
                        <a:buNone/>
                      </a:pPr>
                      <a:r>
                        <a:rPr lang="en" sz="1200">
                          <a:latin typeface="Inter"/>
                          <a:ea typeface="Inter"/>
                          <a:cs typeface="Inter"/>
                          <a:sym typeface="Inter"/>
                        </a:rPr>
                        <a:t>What role did the intervention of Chinese forces play in the retreat of United Nations forces from North Korea?</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What does Marine Andrew Condron’s account reveal about the psychological and physical toll of winter combat conditions on soldiers?</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does the confusion and chaos of the retreat help us understand the challenges soldiers faced during the Korean War?</a:t>
                      </a:r>
                      <a:endParaRPr sz="1200">
                        <a:latin typeface="Inter"/>
                        <a:ea typeface="Inter"/>
                        <a:cs typeface="Inter"/>
                        <a:sym typeface="Inter"/>
                      </a:endParaRPr>
                    </a:p>
                  </a:txBody>
                  <a:tcPr marT="91425" marB="91425" marR="91425" marL="91425"/>
                </a:tc>
              </a:tr>
              <a:tr h="4771700">
                <a:tc>
                  <a:txBody>
                    <a:bodyPr/>
                    <a:lstStyle/>
                    <a:p>
                      <a:pPr indent="0" lvl="0" marL="0" rtl="0" algn="l">
                        <a:spcBef>
                          <a:spcPts val="0"/>
                        </a:spcBef>
                        <a:spcAft>
                          <a:spcPts val="0"/>
                        </a:spcAft>
                        <a:buNone/>
                      </a:pPr>
                      <a:r>
                        <a:rPr lang="en" sz="1200">
                          <a:latin typeface="Inter"/>
                          <a:ea typeface="Inter"/>
                          <a:cs typeface="Inter"/>
                          <a:sym typeface="Inter"/>
                        </a:rPr>
                        <a:t>Answer: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sp>
        <p:nvSpPr>
          <p:cNvPr id="129" name="Google Shape;129;p19"/>
          <p:cNvSpPr txBox="1"/>
          <p:nvPr/>
        </p:nvSpPr>
        <p:spPr>
          <a:xfrm>
            <a:off x="50" y="-9800"/>
            <a:ext cx="7772400" cy="734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5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None/>
            </a:pPr>
            <a:r>
              <a:rPr b="1" lang="en" sz="1800">
                <a:solidFill>
                  <a:schemeClr val="dk1"/>
                </a:solidFill>
                <a:latin typeface="Plus Jakarta Sans"/>
                <a:ea typeface="Plus Jakarta Sans"/>
                <a:cs typeface="Plus Jakarta Sans"/>
                <a:sym typeface="Plus Jakarta Sans"/>
              </a:rPr>
              <a:t>Voices of the Korean War</a:t>
            </a:r>
            <a:endParaRPr b="1" sz="1800">
              <a:solidFill>
                <a:schemeClr val="dk1"/>
              </a:solidFill>
              <a:latin typeface="Plus Jakarta Sans"/>
              <a:ea typeface="Plus Jakarta Sans"/>
              <a:cs typeface="Plus Jakarta Sans"/>
              <a:sym typeface="Plus Jakarta Sans"/>
            </a:endParaRPr>
          </a:p>
        </p:txBody>
      </p:sp>
      <p:sp>
        <p:nvSpPr>
          <p:cNvPr id="130" name="Google Shape;130;p19"/>
          <p:cNvSpPr txBox="1"/>
          <p:nvPr/>
        </p:nvSpPr>
        <p:spPr>
          <a:xfrm>
            <a:off x="5542403" y="96623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1" name="Google Shape;131;p19"/>
          <p:cNvPicPr preferRelativeResize="0"/>
          <p:nvPr/>
        </p:nvPicPr>
        <p:blipFill>
          <a:blip r:embed="rId3">
            <a:alphaModFix/>
          </a:blip>
          <a:stretch>
            <a:fillRect/>
          </a:stretch>
        </p:blipFill>
        <p:spPr>
          <a:xfrm>
            <a:off x="402969" y="9712396"/>
            <a:ext cx="257457" cy="257457"/>
          </a:xfrm>
          <a:prstGeom prst="rect">
            <a:avLst/>
          </a:prstGeom>
          <a:noFill/>
          <a:ln>
            <a:noFill/>
          </a:ln>
        </p:spPr>
      </p:pic>
      <p:sp>
        <p:nvSpPr>
          <p:cNvPr id="132" name="Google Shape;132;p19"/>
          <p:cNvSpPr txBox="1"/>
          <p:nvPr/>
        </p:nvSpPr>
        <p:spPr>
          <a:xfrm>
            <a:off x="2974925" y="96623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3" name="Google Shape;133;p19"/>
          <p:cNvPicPr preferRelativeResize="0"/>
          <p:nvPr/>
        </p:nvPicPr>
        <p:blipFill>
          <a:blip r:embed="rId4">
            <a:alphaModFix/>
          </a:blip>
          <a:stretch>
            <a:fillRect/>
          </a:stretch>
        </p:blipFill>
        <p:spPr>
          <a:xfrm>
            <a:off x="290897" y="163672"/>
            <a:ext cx="630865" cy="261602"/>
          </a:xfrm>
          <a:prstGeom prst="rect">
            <a:avLst/>
          </a:prstGeom>
          <a:noFill/>
          <a:ln>
            <a:noFill/>
          </a:ln>
        </p:spPr>
      </p:pic>
      <p:sp>
        <p:nvSpPr>
          <p:cNvPr id="134" name="Google Shape;134;p19"/>
          <p:cNvSpPr txBox="1"/>
          <p:nvPr/>
        </p:nvSpPr>
        <p:spPr>
          <a:xfrm>
            <a:off x="402975" y="751025"/>
            <a:ext cx="6858000" cy="1139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Final stand: 1951</a:t>
            </a:r>
            <a:endParaRPr b="1">
              <a:solidFill>
                <a:schemeClr val="accent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Description: </a:t>
            </a:r>
            <a:r>
              <a:rPr i="1" lang="en" sz="1200">
                <a:solidFill>
                  <a:schemeClr val="dk1"/>
                </a:solidFill>
                <a:latin typeface="Inter"/>
                <a:ea typeface="Inter"/>
                <a:cs typeface="Inter"/>
                <a:sym typeface="Inter"/>
              </a:rPr>
              <a:t>This audio recording is of an </a:t>
            </a:r>
            <a:r>
              <a:rPr i="1" lang="en" sz="1200">
                <a:solidFill>
                  <a:schemeClr val="dk1"/>
                </a:solidFill>
                <a:latin typeface="Inter"/>
                <a:ea typeface="Inter"/>
                <a:cs typeface="Inter"/>
                <a:sym typeface="Inter"/>
              </a:rPr>
              <a:t>Australian private served with 1 Platoon, A Coy, 3rd Bn Royal Australian Regt, 27th Commonwealth Infantry Bde and 28th Commonwealth Infantry Bde, 1st Commonwealth Div in South Korea, 1951-1952</a:t>
            </a:r>
            <a:r>
              <a:rPr i="1" lang="en" sz="1200">
                <a:solidFill>
                  <a:schemeClr val="dk1"/>
                </a:solidFill>
                <a:latin typeface="Inter"/>
                <a:ea typeface="Inter"/>
                <a:cs typeface="Inter"/>
                <a:sym typeface="Inter"/>
              </a:rPr>
              <a:t>. Audio was recorded on 7/23/1999.</a:t>
            </a:r>
            <a:endParaRPr i="1" sz="1200">
              <a:solidFill>
                <a:schemeClr val="dk1"/>
              </a:solidFill>
              <a:latin typeface="Inter"/>
              <a:ea typeface="Inter"/>
              <a:cs typeface="Inter"/>
              <a:sym typeface="Inter"/>
            </a:endParaRPr>
          </a:p>
        </p:txBody>
      </p:sp>
      <p:graphicFrame>
        <p:nvGraphicFramePr>
          <p:cNvPr id="135" name="Google Shape;135;p19"/>
          <p:cNvGraphicFramePr/>
          <p:nvPr/>
        </p:nvGraphicFramePr>
        <p:xfrm>
          <a:off x="427825" y="1916550"/>
          <a:ext cx="3000000" cy="3000000"/>
        </p:xfrm>
        <a:graphic>
          <a:graphicData uri="http://schemas.openxmlformats.org/drawingml/2006/table">
            <a:tbl>
              <a:tblPr>
                <a:noFill/>
                <a:tableStyleId>{8834FE9C-D67E-4152-B482-45573BB90DA4}</a:tableStyleId>
              </a:tblPr>
              <a:tblGrid>
                <a:gridCol w="2058175"/>
                <a:gridCol w="2338550"/>
                <a:gridCol w="2520025"/>
              </a:tblGrid>
              <a:tr h="477150">
                <a:tc>
                  <a:txBody>
                    <a:bodyPr/>
                    <a:lstStyle/>
                    <a:p>
                      <a:pPr indent="0" lvl="0" marL="0" rtl="0" algn="ctr">
                        <a:spcBef>
                          <a:spcPts val="0"/>
                        </a:spcBef>
                        <a:spcAft>
                          <a:spcPts val="0"/>
                        </a:spcAft>
                        <a:buNone/>
                      </a:pPr>
                      <a:r>
                        <a:rPr b="1" lang="en" sz="1200">
                          <a:latin typeface="Inter"/>
                          <a:ea typeface="Inter"/>
                          <a:cs typeface="Inter"/>
                          <a:sym typeface="Inter"/>
                        </a:rPr>
                        <a:t>Context</a:t>
                      </a:r>
                      <a:endParaRPr b="1" sz="1200">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Perspective</a:t>
                      </a:r>
                      <a:endParaRPr b="1"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sz="1200">
                          <a:latin typeface="Inter"/>
                          <a:ea typeface="Inter"/>
                          <a:cs typeface="Inter"/>
                          <a:sym typeface="Inter"/>
                        </a:rPr>
                        <a:t>Deeper Analysis</a:t>
                      </a:r>
                      <a:endParaRPr b="1" sz="1200">
                        <a:latin typeface="Inter"/>
                        <a:ea typeface="Inter"/>
                        <a:cs typeface="Inter"/>
                        <a:sym typeface="Inter"/>
                      </a:endParaRPr>
                    </a:p>
                  </a:txBody>
                  <a:tcPr marT="91425" marB="91425" marR="91425" marL="91425"/>
                </a:tc>
              </a:tr>
              <a:tr h="954325">
                <a:tc>
                  <a:txBody>
                    <a:bodyPr/>
                    <a:lstStyle/>
                    <a:p>
                      <a:pPr indent="0" lvl="0" marL="0" rtl="0" algn="l">
                        <a:spcBef>
                          <a:spcPts val="0"/>
                        </a:spcBef>
                        <a:spcAft>
                          <a:spcPts val="0"/>
                        </a:spcAft>
                        <a:buNone/>
                      </a:pPr>
                      <a:r>
                        <a:rPr lang="en" sz="1200">
                          <a:latin typeface="Inter"/>
                          <a:ea typeface="Inter"/>
                          <a:cs typeface="Inter"/>
                          <a:sym typeface="Inter"/>
                        </a:rPr>
                        <a:t>What were the key reasons that led to the 1st Battalion, Gloucestershire Regiment becoming surrounded and isolated on Gloster Hill?</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How does Private Anthony Eagles’ description of the situation on Gloster Hill offer insight into the emotional and physical challenges faced by soldiers during the battle?</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Why is it significant that the soldiers chose to stay behind and cover the retreat even though they had almost no ammunition left? What does this tell us about their determination and leadership?</a:t>
                      </a:r>
                      <a:endParaRPr sz="1200">
                        <a:latin typeface="Inter"/>
                        <a:ea typeface="Inter"/>
                        <a:cs typeface="Inter"/>
                        <a:sym typeface="Inter"/>
                      </a:endParaRPr>
                    </a:p>
                  </a:txBody>
                  <a:tcPr marT="91425" marB="91425" marR="91425" marL="91425"/>
                </a:tc>
              </a:tr>
              <a:tr h="4771700">
                <a:tc>
                  <a:txBody>
                    <a:bodyPr/>
                    <a:lstStyle/>
                    <a:p>
                      <a:pPr indent="0" lvl="0" marL="0" rtl="0" algn="l">
                        <a:spcBef>
                          <a:spcPts val="0"/>
                        </a:spcBef>
                        <a:spcAft>
                          <a:spcPts val="0"/>
                        </a:spcAft>
                        <a:buNone/>
                      </a:pPr>
                      <a:r>
                        <a:rPr lang="en" sz="1200">
                          <a:latin typeface="Inter"/>
                          <a:ea typeface="Inter"/>
                          <a:cs typeface="Inter"/>
                          <a:sym typeface="Inter"/>
                        </a:rPr>
                        <a:t>Answer:</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Answer:</a:t>
                      </a:r>
                      <a:endParaRPr sz="1200">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9" name="Shape 139"/>
        <p:cNvGrpSpPr/>
        <p:nvPr/>
      </p:nvGrpSpPr>
      <p:grpSpPr>
        <a:xfrm>
          <a:off x="0" y="0"/>
          <a:ext cx="0" cy="0"/>
          <a:chOff x="0" y="0"/>
          <a:chExt cx="0" cy="0"/>
        </a:xfrm>
      </p:grpSpPr>
      <p:sp>
        <p:nvSpPr>
          <p:cNvPr id="140" name="Google Shape;140;p20"/>
          <p:cNvSpPr txBox="1"/>
          <p:nvPr/>
        </p:nvSpPr>
        <p:spPr>
          <a:xfrm>
            <a:off x="0" y="0"/>
            <a:ext cx="7772400" cy="92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Unit 9: Cold War &amp; Global Transformations</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Exit Ticket - Lesson 16</a:t>
            </a:r>
            <a:endParaRPr>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141" name="Google Shape;141;p20"/>
          <p:cNvPicPr preferRelativeResize="0"/>
          <p:nvPr/>
        </p:nvPicPr>
        <p:blipFill>
          <a:blip r:embed="rId3">
            <a:alphaModFix/>
          </a:blip>
          <a:stretch>
            <a:fillRect/>
          </a:stretch>
        </p:blipFill>
        <p:spPr>
          <a:xfrm>
            <a:off x="216272" y="230997"/>
            <a:ext cx="630865" cy="261602"/>
          </a:xfrm>
          <a:prstGeom prst="rect">
            <a:avLst/>
          </a:prstGeom>
          <a:noFill/>
          <a:ln>
            <a:noFill/>
          </a:ln>
        </p:spPr>
      </p:pic>
      <p:sp>
        <p:nvSpPr>
          <p:cNvPr id="142" name="Google Shape;142;p20"/>
          <p:cNvSpPr txBox="1"/>
          <p:nvPr/>
        </p:nvSpPr>
        <p:spPr>
          <a:xfrm>
            <a:off x="730950" y="14193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i="1" lang="en" sz="1700">
                <a:latin typeface="Inter"/>
                <a:ea typeface="Inter"/>
                <a:cs typeface="Inter"/>
                <a:sym typeface="Inter"/>
              </a:rPr>
              <a:t>What can we learn about the consequences of the Korean War from the personal experiences of soldiers?</a:t>
            </a:r>
            <a:endParaRPr i="1" sz="1700">
              <a:latin typeface="Inter"/>
              <a:ea typeface="Inter"/>
              <a:cs typeface="Inter"/>
              <a:sym typeface="Inter"/>
            </a:endParaRPr>
          </a:p>
        </p:txBody>
      </p:sp>
      <p:pic>
        <p:nvPicPr>
          <p:cNvPr id="143" name="Google Shape;143;p20"/>
          <p:cNvPicPr preferRelativeResize="0"/>
          <p:nvPr/>
        </p:nvPicPr>
        <p:blipFill>
          <a:blip r:embed="rId4">
            <a:alphaModFix/>
          </a:blip>
          <a:stretch>
            <a:fillRect/>
          </a:stretch>
        </p:blipFill>
        <p:spPr>
          <a:xfrm>
            <a:off x="402969" y="9497096"/>
            <a:ext cx="257457" cy="257457"/>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6" name="Google Shape;146;p20"/>
          <p:cNvSpPr txBox="1"/>
          <p:nvPr/>
        </p:nvSpPr>
        <p:spPr>
          <a:xfrm>
            <a:off x="557000" y="1042363"/>
            <a:ext cx="6842400" cy="25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Name: ___________________________________________________________	Date: ____________</a:t>
            </a:r>
            <a:endParaRPr b="1" sz="1200">
              <a:solidFill>
                <a:schemeClr val="dk1"/>
              </a:solidFill>
              <a:latin typeface="Inter"/>
              <a:ea typeface="Inter"/>
              <a:cs typeface="Inter"/>
              <a:sym typeface="Inter"/>
            </a:endParaRPr>
          </a:p>
        </p:txBody>
      </p:sp>
      <p:sp>
        <p:nvSpPr>
          <p:cNvPr id="147" name="Google Shape;147;p20"/>
          <p:cNvSpPr txBox="1"/>
          <p:nvPr/>
        </p:nvSpPr>
        <p:spPr>
          <a:xfrm>
            <a:off x="551450" y="2687877"/>
            <a:ext cx="68535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000000"/>
                </a:solidFill>
                <a:latin typeface="Halant"/>
                <a:ea typeface="Halant"/>
                <a:cs typeface="Halant"/>
                <a:sym typeface="Halant"/>
              </a:rPr>
              <a:t>Directions: </a:t>
            </a:r>
            <a:r>
              <a:rPr lang="en">
                <a:latin typeface="Halant"/>
                <a:ea typeface="Halant"/>
                <a:cs typeface="Halant"/>
                <a:sym typeface="Halant"/>
              </a:rPr>
              <a:t>Complete the mind map below using the supporting question. Describe each factor in 5 words or less!</a:t>
            </a:r>
            <a:endParaRPr u="sng">
              <a:solidFill>
                <a:srgbClr val="000000"/>
              </a:solidFill>
              <a:latin typeface="Halant"/>
              <a:ea typeface="Halant"/>
              <a:cs typeface="Halant"/>
              <a:sym typeface="Halant"/>
            </a:endParaRPr>
          </a:p>
        </p:txBody>
      </p:sp>
      <p:grpSp>
        <p:nvGrpSpPr>
          <p:cNvPr id="148" name="Google Shape;148;p20"/>
          <p:cNvGrpSpPr/>
          <p:nvPr/>
        </p:nvGrpSpPr>
        <p:grpSpPr>
          <a:xfrm>
            <a:off x="2966264" y="5539624"/>
            <a:ext cx="1839870" cy="1484135"/>
            <a:chOff x="3573237" y="1663782"/>
            <a:chExt cx="1815900" cy="1815900"/>
          </a:xfrm>
        </p:grpSpPr>
        <p:sp>
          <p:nvSpPr>
            <p:cNvPr id="149" name="Google Shape;149;p20"/>
            <p:cNvSpPr/>
            <p:nvPr/>
          </p:nvSpPr>
          <p:spPr>
            <a:xfrm>
              <a:off x="3573237" y="1663782"/>
              <a:ext cx="1815900" cy="1815900"/>
            </a:xfrm>
            <a:prstGeom prst="ellipse">
              <a:avLst/>
            </a:prstGeom>
            <a:solidFill>
              <a:srgbClr val="6484F3"/>
            </a:solidFill>
            <a:ln>
              <a:noFill/>
            </a:ln>
            <a:effectLst>
              <a:outerShdw blurRad="228600" rotWithShape="0" algn="tl" dir="5400000" dist="50800">
                <a:srgbClr val="000000">
                  <a:alpha val="54900"/>
                </a:srgbClr>
              </a:outerShdw>
            </a:effectLst>
          </p:spPr>
          <p:txBody>
            <a:bodyPr anchorCtr="0" anchor="ctr" bIns="77700" lIns="77700" spcFirstLastPara="1" rIns="77700" wrap="square" tIns="77700">
              <a:noAutofit/>
            </a:bodyPr>
            <a:lstStyle/>
            <a:p>
              <a:pPr indent="0" lvl="0" marL="0" rtl="0" algn="l">
                <a:spcBef>
                  <a:spcPts val="0"/>
                </a:spcBef>
                <a:spcAft>
                  <a:spcPts val="0"/>
                </a:spcAft>
                <a:buNone/>
              </a:pPr>
              <a:r>
                <a:t/>
              </a:r>
              <a:endParaRPr/>
            </a:p>
          </p:txBody>
        </p:sp>
        <p:sp>
          <p:nvSpPr>
            <p:cNvPr id="150" name="Google Shape;150;p20"/>
            <p:cNvSpPr txBox="1"/>
            <p:nvPr/>
          </p:nvSpPr>
          <p:spPr>
            <a:xfrm>
              <a:off x="3809236" y="2158467"/>
              <a:ext cx="1344000" cy="826500"/>
            </a:xfrm>
            <a:prstGeom prst="rect">
              <a:avLst/>
            </a:prstGeom>
            <a:noFill/>
            <a:ln>
              <a:noFill/>
            </a:ln>
          </p:spPr>
          <p:txBody>
            <a:bodyPr anchorCtr="0" anchor="ctr" bIns="77700" lIns="77700" spcFirstLastPara="1" rIns="77700" wrap="square" tIns="77700">
              <a:noAutofit/>
            </a:bodyPr>
            <a:lstStyle/>
            <a:p>
              <a:pPr indent="0" lvl="0" marL="0" rtl="0" algn="ctr">
                <a:lnSpc>
                  <a:spcPct val="115000"/>
                </a:lnSpc>
                <a:spcBef>
                  <a:spcPts val="0"/>
                </a:spcBef>
                <a:spcAft>
                  <a:spcPts val="0"/>
                </a:spcAft>
                <a:buNone/>
              </a:pPr>
              <a:r>
                <a:rPr b="1" lang="en" sz="1200">
                  <a:solidFill>
                    <a:srgbClr val="FFFFFF"/>
                  </a:solidFill>
                  <a:latin typeface="Inter"/>
                  <a:ea typeface="Inter"/>
                  <a:cs typeface="Inter"/>
                  <a:sym typeface="Inter"/>
                </a:rPr>
                <a:t>Consequences of the Korean War</a:t>
              </a:r>
              <a:endParaRPr b="1" sz="1200">
                <a:solidFill>
                  <a:srgbClr val="FFFFFF"/>
                </a:solidFill>
                <a:latin typeface="Inter"/>
                <a:ea typeface="Inter"/>
                <a:cs typeface="Inter"/>
                <a:sym typeface="Inter"/>
              </a:endParaRPr>
            </a:p>
          </p:txBody>
        </p:sp>
      </p:grpSp>
      <p:sp>
        <p:nvSpPr>
          <p:cNvPr id="151" name="Google Shape;151;p20"/>
          <p:cNvSpPr/>
          <p:nvPr/>
        </p:nvSpPr>
        <p:spPr>
          <a:xfrm>
            <a:off x="402975" y="3406175"/>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2" name="Google Shape;152;p20"/>
          <p:cNvSpPr/>
          <p:nvPr/>
        </p:nvSpPr>
        <p:spPr>
          <a:xfrm>
            <a:off x="402975" y="6934800"/>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3" name="Google Shape;153;p20"/>
          <p:cNvSpPr/>
          <p:nvPr/>
        </p:nvSpPr>
        <p:spPr>
          <a:xfrm>
            <a:off x="4906400" y="6934800"/>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4" name="Google Shape;154;p20"/>
          <p:cNvSpPr/>
          <p:nvPr/>
        </p:nvSpPr>
        <p:spPr>
          <a:xfrm>
            <a:off x="4906400" y="3423025"/>
            <a:ext cx="2562300" cy="2562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155" name="Google Shape;155;p20"/>
          <p:cNvCxnSpPr>
            <a:stCxn id="151" idx="5"/>
          </p:cNvCxnSpPr>
          <p:nvPr/>
        </p:nvCxnSpPr>
        <p:spPr>
          <a:xfrm>
            <a:off x="2590035" y="5593235"/>
            <a:ext cx="514500" cy="293400"/>
          </a:xfrm>
          <a:prstGeom prst="straightConnector1">
            <a:avLst/>
          </a:prstGeom>
          <a:noFill/>
          <a:ln cap="flat" cmpd="sng" w="9525">
            <a:solidFill>
              <a:schemeClr val="dk2"/>
            </a:solidFill>
            <a:prstDash val="solid"/>
            <a:round/>
            <a:headEnd len="med" w="med" type="none"/>
            <a:tailEnd len="med" w="med" type="none"/>
          </a:ln>
        </p:spPr>
      </p:cxnSp>
      <p:cxnSp>
        <p:nvCxnSpPr>
          <p:cNvPr id="156" name="Google Shape;156;p20"/>
          <p:cNvCxnSpPr>
            <a:stCxn id="152" idx="7"/>
            <a:endCxn id="149" idx="3"/>
          </p:cNvCxnSpPr>
          <p:nvPr/>
        </p:nvCxnSpPr>
        <p:spPr>
          <a:xfrm flipH="1" rot="10800000">
            <a:off x="2590035" y="6806340"/>
            <a:ext cx="645600" cy="503700"/>
          </a:xfrm>
          <a:prstGeom prst="straightConnector1">
            <a:avLst/>
          </a:prstGeom>
          <a:noFill/>
          <a:ln cap="flat" cmpd="sng" w="9525">
            <a:solidFill>
              <a:schemeClr val="dk2"/>
            </a:solidFill>
            <a:prstDash val="solid"/>
            <a:round/>
            <a:headEnd len="med" w="med" type="none"/>
            <a:tailEnd len="med" w="med" type="none"/>
          </a:ln>
        </p:spPr>
      </p:cxnSp>
      <p:cxnSp>
        <p:nvCxnSpPr>
          <p:cNvPr id="157" name="Google Shape;157;p20"/>
          <p:cNvCxnSpPr>
            <a:endCxn id="153" idx="1"/>
          </p:cNvCxnSpPr>
          <p:nvPr/>
        </p:nvCxnSpPr>
        <p:spPr>
          <a:xfrm>
            <a:off x="4640840" y="6711840"/>
            <a:ext cx="640800" cy="598200"/>
          </a:xfrm>
          <a:prstGeom prst="straightConnector1">
            <a:avLst/>
          </a:prstGeom>
          <a:noFill/>
          <a:ln cap="flat" cmpd="sng" w="9525">
            <a:solidFill>
              <a:schemeClr val="dk2"/>
            </a:solidFill>
            <a:prstDash val="solid"/>
            <a:round/>
            <a:headEnd len="med" w="med" type="none"/>
            <a:tailEnd len="med" w="med" type="none"/>
          </a:ln>
        </p:spPr>
      </p:cxnSp>
      <p:cxnSp>
        <p:nvCxnSpPr>
          <p:cNvPr id="158" name="Google Shape;158;p20"/>
          <p:cNvCxnSpPr>
            <a:stCxn id="154" idx="3"/>
          </p:cNvCxnSpPr>
          <p:nvPr/>
        </p:nvCxnSpPr>
        <p:spPr>
          <a:xfrm flipH="1">
            <a:off x="4640840" y="5610085"/>
            <a:ext cx="640800" cy="2520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