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81D2798E-3584-430E-8F92-A4D97A919CFE}">
  <a:tblStyle styleId="{81D2798E-3584-430E-8F92-A4D97A919CFE}"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5b88d2f233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5b88d2f233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5b88d2f233_0_1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5b88d2f233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5b88d2f233_0_2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5b88d2f233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6.png"/><Relationship Id="rId11" Type="http://schemas.openxmlformats.org/officeDocument/2006/relationships/hyperlink" Target="https://docs.google.com/presentation/d/1DERc7t3ikQNB-87e0OoC7zCYWSRSMmP1nNwEIHS3yXQ/view" TargetMode="External"/><Relationship Id="rId10" Type="http://schemas.openxmlformats.org/officeDocument/2006/relationships/hyperlink" Target="https://docs.google.com/presentation/d/1tjC2_5QqghM5hWWD-PNTJ5vkj5hMXt_yOLgZ6TIBZUA/view" TargetMode="External"/><Relationship Id="rId12" Type="http://schemas.openxmlformats.org/officeDocument/2006/relationships/hyperlink" Target="https://docs.google.com/presentation/d/1SJ6CN0YdmnPTf8uPNDz4jYzOC9w-DjXVjA_P3US5kic/view" TargetMode="External"/><Relationship Id="rId9" Type="http://schemas.openxmlformats.org/officeDocument/2006/relationships/hyperlink" Target="https://docs.google.com/presentation/d/1y9gjKc5Uh_tU9chdzzwoQwTlbDpnOM8j8dVFsxnCUlo/view" TargetMode="External"/><Relationship Id="rId5" Type="http://schemas.openxmlformats.org/officeDocument/2006/relationships/hyperlink" Target="https://docs.google.com/presentation/d/1DERc7t3ikQNB-87e0OoC7zCYWSRSMmP1nNwEIHS3yXQ/view" TargetMode="External"/><Relationship Id="rId6" Type="http://schemas.openxmlformats.org/officeDocument/2006/relationships/hyperlink" Target="https://docs.google.com/presentation/d/1SJ6CN0YdmnPTf8uPNDz4jYzOC9w-DjXVjA_P3US5kic/view" TargetMode="External"/><Relationship Id="rId7" Type="http://schemas.openxmlformats.org/officeDocument/2006/relationships/hyperlink" Target="https://docs.google.com/presentation/d/1xVBMlJ0ZM06yP0HfnwJKN1DPEviCzV1p84AiBZ4lXt0/view" TargetMode="External"/><Relationship Id="rId8" Type="http://schemas.openxmlformats.org/officeDocument/2006/relationships/hyperlink" Target="https://docs.google.com/presentation/d/1ICyVrJWDz3YKCaw9TCeAVEnIrAARnEWrejfJuKF3siE/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6.png"/><Relationship Id="rId5" Type="http://schemas.openxmlformats.org/officeDocument/2006/relationships/hyperlink" Target="https://docs.google.com/presentation/d/1xVBMlJ0ZM06yP0HfnwJKN1DPEviCzV1p84AiBZ4lXt0/view" TargetMode="External"/><Relationship Id="rId6" Type="http://schemas.openxmlformats.org/officeDocument/2006/relationships/hyperlink" Target="https://docs.google.com/presentation/d/1ICyVrJWDz3YKCaw9TCeAVEnIrAARnEWrejfJuKF3siE/view"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55" name="Google Shape;55;p13"/>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56" name="Google Shape;56;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55863" y="582125"/>
          <a:ext cx="3000000" cy="3000000"/>
        </p:xfrm>
        <a:graphic>
          <a:graphicData uri="http://schemas.openxmlformats.org/drawingml/2006/table">
            <a:tbl>
              <a:tblPr>
                <a:noFill/>
                <a:tableStyleId>{81D2798E-3584-430E-8F92-A4D97A919CFE}</a:tableStyleId>
              </a:tblPr>
              <a:tblGrid>
                <a:gridCol w="1633350"/>
                <a:gridCol w="4045800"/>
                <a:gridCol w="3669725"/>
              </a:tblGrid>
              <a:tr h="30277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10: The Longest War</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60225">
                <a:tc>
                  <a:txBody>
                    <a:bodyPr/>
                    <a:lstStyle/>
                    <a:p>
                      <a:pPr indent="0" lvl="0" marL="0" rtl="0" algn="l">
                        <a:spcBef>
                          <a:spcPts val="0"/>
                        </a:spcBef>
                        <a:spcAft>
                          <a:spcPts val="0"/>
                        </a:spcAft>
                        <a:buNone/>
                      </a:pPr>
                      <a:r>
                        <a:rPr b="1" lang="en" sz="1300">
                          <a:latin typeface="Inter"/>
                          <a:ea typeface="Inter"/>
                          <a:cs typeface="Inter"/>
                          <a:sym typeface="Inter"/>
                        </a:rPr>
                        <a:t>SUPPORTING QUESTION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did foreign powers shape the outcome of the Vietnam War?</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02775">
                <a:tc>
                  <a:txBody>
                    <a:bodyPr/>
                    <a:lstStyle/>
                    <a:p>
                      <a:pPr indent="0" lvl="0" marL="0" rtl="0" algn="l">
                        <a:spcBef>
                          <a:spcPts val="0"/>
                        </a:spcBef>
                        <a:spcAft>
                          <a:spcPts val="0"/>
                        </a:spcAft>
                        <a:buNone/>
                      </a:pPr>
                      <a:r>
                        <a:rPr b="1" lang="en" sz="1300">
                          <a:latin typeface="Inter"/>
                          <a:ea typeface="Inter"/>
                          <a:cs typeface="Inter"/>
                          <a:sym typeface="Inter"/>
                        </a:rPr>
                        <a:t>FOCUS SKILL(S)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Contextualization</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Perspective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26700">
                <a:tc>
                  <a:txBody>
                    <a:bodyPr/>
                    <a:lstStyle/>
                    <a:p>
                      <a:pPr indent="0" lvl="0" marL="0" rtl="0" algn="l">
                        <a:spcBef>
                          <a:spcPts val="0"/>
                        </a:spcBef>
                        <a:spcAft>
                          <a:spcPts val="0"/>
                        </a:spcAft>
                        <a:buNone/>
                      </a:pPr>
                      <a:r>
                        <a:rPr b="1" lang="en" sz="1300">
                          <a:latin typeface="Inter"/>
                          <a:ea typeface="Inter"/>
                          <a:cs typeface="Inter"/>
                          <a:sym typeface="Inter"/>
                        </a:rPr>
                        <a:t>MATERIALS</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a:t>
                      </a: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5"/>
                        </a:rPr>
                        <a:t>Do Firsts + Exemplars</a:t>
                      </a: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6"/>
                        </a:rPr>
                        <a:t>The Longest War Student Worksheet + Exemplars</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7"/>
                        </a:rPr>
                        <a:t>Perspectives of the Vietnam War Stations Sources</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8"/>
                        </a:rPr>
                        <a:t>Exit Tickets + Exemplars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STUDENT</a:t>
                      </a:r>
                      <a:endParaRPr sz="1200">
                        <a:solidFill>
                          <a:srgbClr val="000000"/>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9"/>
                        </a:rPr>
                        <a:t>Do First Options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10"/>
                        </a:rPr>
                        <a:t>Printed Student Materials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36000">
                <a:tc rowSpan="2">
                  <a:txBody>
                    <a:bodyPr/>
                    <a:lstStyle/>
                    <a:p>
                      <a:pPr indent="0" lvl="0" marL="0" rtl="0" algn="l">
                        <a:spcBef>
                          <a:spcPts val="0"/>
                        </a:spcBef>
                        <a:spcAft>
                          <a:spcPts val="0"/>
                        </a:spcAft>
                        <a:buNone/>
                      </a:pPr>
                      <a:r>
                        <a:rPr b="1" lang="en" sz="1300">
                          <a:latin typeface="Inter"/>
                          <a:ea typeface="Inter"/>
                          <a:cs typeface="Inter"/>
                          <a:sym typeface="Inter"/>
                        </a:rPr>
                        <a:t>DO FIRST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Option 1- Fraye</a:t>
                      </a:r>
                      <a:r>
                        <a:rPr lang="en" sz="1200">
                          <a:latin typeface="Inter"/>
                          <a:ea typeface="Inter"/>
                          <a:cs typeface="Inter"/>
                          <a:sym typeface="Inter"/>
                        </a:rPr>
                        <a:t>r</a:t>
                      </a:r>
                      <a:r>
                        <a:rPr lang="en" sz="1200">
                          <a:solidFill>
                            <a:srgbClr val="000000"/>
                          </a:solidFill>
                          <a:latin typeface="Inter"/>
                          <a:ea typeface="Inter"/>
                          <a:cs typeface="Inter"/>
                          <a:sym typeface="Inter"/>
                        </a:rPr>
                        <a:t>:</a:t>
                      </a:r>
                      <a:r>
                        <a:rPr lang="en" sz="1200">
                          <a:latin typeface="Inter"/>
                          <a:ea typeface="Inter"/>
                          <a:cs typeface="Inter"/>
                          <a:sym typeface="Inter"/>
                        </a:rPr>
                        <a:t> Partition</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Option 2- Notice, Wonder, Think</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720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chemeClr val="hlink"/>
                          </a:solidFill>
                          <a:latin typeface="Inter"/>
                          <a:ea typeface="Inter"/>
                          <a:cs typeface="Inter"/>
                          <a:sym typeface="Inter"/>
                          <a:hlinkClick r:id="rId11"/>
                        </a:rPr>
                        <a:t>“Do First”</a:t>
                      </a:r>
                      <a:r>
                        <a:rPr lang="en" sz="1200">
                          <a:solidFill>
                            <a:srgbClr val="000000"/>
                          </a:solidFill>
                          <a:latin typeface="Inter"/>
                          <a:ea typeface="Inter"/>
                          <a:cs typeface="Inter"/>
                          <a:sym typeface="Inter"/>
                        </a:rPr>
                        <a:t> 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47350">
                <a:tc rowSpan="2">
                  <a:txBody>
                    <a:bodyPr/>
                    <a:lstStyle/>
                    <a:p>
                      <a:pPr indent="0" lvl="0" marL="0" rtl="0" algn="l">
                        <a:spcBef>
                          <a:spcPts val="0"/>
                        </a:spcBef>
                        <a:spcAft>
                          <a:spcPts val="0"/>
                        </a:spcAft>
                        <a:buNone/>
                      </a:pPr>
                      <a:r>
                        <a:rPr b="1" lang="en" sz="1300">
                          <a:latin typeface="Inter"/>
                          <a:ea typeface="Inter"/>
                          <a:cs typeface="Inter"/>
                          <a:sym typeface="Inter"/>
                        </a:rPr>
                        <a:t>ACTIVITY 1 - LAUNCH</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Begin the lesson by providing a reminder about the skill of contextualization. Guide students through a reading that provides the context for the Vietnam War. They will answer comprehension questions as they read. The reading and questions are found on page 1 on </a:t>
                      </a:r>
                      <a:r>
                        <a:rPr lang="en" sz="1200" u="sng">
                          <a:solidFill>
                            <a:schemeClr val="hlink"/>
                          </a:solidFill>
                          <a:latin typeface="Inter"/>
                          <a:ea typeface="Inter"/>
                          <a:cs typeface="Inter"/>
                          <a:sym typeface="Inter"/>
                          <a:hlinkClick r:id="rId12"/>
                        </a:rPr>
                        <a:t>The Longest War Student Worksheet</a:t>
                      </a:r>
                      <a:r>
                        <a:rPr lang="en" sz="1200">
                          <a:solidFill>
                            <a:schemeClr val="dk1"/>
                          </a:solidFill>
                          <a:latin typeface="Inter"/>
                          <a:ea typeface="Inter"/>
                          <a:cs typeface="Inter"/>
                          <a:sym typeface="Inter"/>
                        </a:rPr>
                        <a:t>. Use teacher discretion to determine best approach (whole class, partners, or individuals).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813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Review skill of contextualization</a:t>
                      </a:r>
                      <a:endParaRPr sz="1200">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Direct students to “What is the Context?” - </a:t>
                      </a:r>
                      <a:r>
                        <a:rPr lang="en" sz="1200">
                          <a:latin typeface="Inter"/>
                          <a:ea typeface="Inter"/>
                          <a:cs typeface="Inter"/>
                          <a:sym typeface="Inter"/>
                        </a:rPr>
                        <a:t>Vietnam War</a:t>
                      </a:r>
                      <a:r>
                        <a:rPr lang="en" sz="1200">
                          <a:latin typeface="Inter"/>
                          <a:ea typeface="Inter"/>
                          <a:cs typeface="Inter"/>
                          <a:sym typeface="Inter"/>
                        </a:rPr>
                        <a:t> </a:t>
                      </a:r>
                      <a:r>
                        <a:rPr lang="en" sz="1200">
                          <a:solidFill>
                            <a:srgbClr val="000000"/>
                          </a:solidFill>
                          <a:latin typeface="Inter"/>
                          <a:ea typeface="Inter"/>
                          <a:cs typeface="Inter"/>
                          <a:sym typeface="Inter"/>
                        </a:rPr>
                        <a:t>Reading on page </a:t>
                      </a:r>
                      <a:r>
                        <a:rPr lang="en" sz="1200">
                          <a:latin typeface="Inter"/>
                          <a:ea typeface="Inter"/>
                          <a:cs typeface="Inter"/>
                          <a:sym typeface="Inter"/>
                        </a:rPr>
                        <a:t>1</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Read “What is the Context?” and answer questions</a:t>
                      </a:r>
                      <a:r>
                        <a:rPr lang="en" sz="1200">
                          <a:latin typeface="Inter"/>
                          <a:ea typeface="Inter"/>
                          <a:cs typeface="Inter"/>
                          <a:sym typeface="Inter"/>
                        </a:rPr>
                        <a:t> (page 1)</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9" name="Google Shape;59;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Cold War &amp; Global Transformations: Daily Lesson Plan (60 Minutes)</a:t>
            </a:r>
            <a:endParaRPr sz="2100">
              <a:solidFill>
                <a:srgbClr val="000000"/>
              </a:solidFill>
              <a:latin typeface="Plus Jakarta Sans Medium"/>
              <a:ea typeface="Plus Jakarta Sans Medium"/>
              <a:cs typeface="Plus Jakarta Sans Medium"/>
              <a:sym typeface="Plus Jakarta Sans Medium"/>
            </a:endParaRPr>
          </a:p>
        </p:txBody>
      </p:sp>
      <p:pic>
        <p:nvPicPr>
          <p:cNvPr id="60" name="Google Shape;60;p13"/>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66" name="Google Shape;66;p14"/>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67" name="Google Shape;67;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9" name="Google Shape;69;p14"/>
          <p:cNvGraphicFramePr/>
          <p:nvPr/>
        </p:nvGraphicFramePr>
        <p:xfrm>
          <a:off x="355863" y="582125"/>
          <a:ext cx="3000000" cy="3000000"/>
        </p:xfrm>
        <a:graphic>
          <a:graphicData uri="http://schemas.openxmlformats.org/drawingml/2006/table">
            <a:tbl>
              <a:tblPr>
                <a:noFill/>
                <a:tableStyleId>{81D2798E-3584-430E-8F92-A4D97A919CFE}</a:tableStyleId>
              </a:tblPr>
              <a:tblGrid>
                <a:gridCol w="1611200"/>
                <a:gridCol w="4067950"/>
                <a:gridCol w="3669725"/>
              </a:tblGrid>
              <a:tr h="25865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10: The Longest War </a:t>
                      </a:r>
                      <a:r>
                        <a:rPr b="1" lang="en" sz="1300">
                          <a:solidFill>
                            <a:schemeClr val="dk1"/>
                          </a:solidFill>
                          <a:latin typeface="Inter"/>
                          <a:ea typeface="Inter"/>
                          <a:cs typeface="Inter"/>
                          <a:sym typeface="Inter"/>
                        </a:rPr>
                        <a:t>-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1730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2 - </a:t>
                      </a:r>
                      <a:endParaRPr b="1" sz="1300">
                        <a:solidFill>
                          <a:schemeClr val="dk1"/>
                        </a:solidFill>
                        <a:latin typeface="Inter"/>
                        <a:ea typeface="Inter"/>
                        <a:cs typeface="Inter"/>
                        <a:sym typeface="Inter"/>
                      </a:endParaRPr>
                    </a:p>
                    <a:p>
                      <a:pPr indent="0" lvl="0" marL="0" rtl="0" algn="l">
                        <a:spcBef>
                          <a:spcPts val="0"/>
                        </a:spcBef>
                        <a:spcAft>
                          <a:spcPts val="0"/>
                        </a:spcAft>
                        <a:buNone/>
                      </a:pPr>
                      <a:r>
                        <a:rPr b="1" lang="en" sz="1300">
                          <a:solidFill>
                            <a:schemeClr val="dk1"/>
                          </a:solidFill>
                          <a:latin typeface="Inter"/>
                          <a:ea typeface="Inter"/>
                          <a:cs typeface="Inter"/>
                          <a:sym typeface="Inter"/>
                        </a:rPr>
                        <a:t>PRACTICE</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participate in an primary and secondary source investigation through stations. The classroom will need to be set up into 5 specific stations, with 4-5 seats for each station. Consider setting up 2 versions of each station depending on your class size. Each station will have a reading (include </a:t>
                      </a:r>
                      <a:r>
                        <a:rPr lang="en" sz="1200">
                          <a:solidFill>
                            <a:schemeClr val="dk1"/>
                          </a:solidFill>
                          <a:latin typeface="Inter"/>
                          <a:ea typeface="Inter"/>
                          <a:cs typeface="Inter"/>
                          <a:sym typeface="Inter"/>
                        </a:rPr>
                        <a:t>multiple</a:t>
                      </a:r>
                      <a:r>
                        <a:rPr lang="en" sz="1200">
                          <a:solidFill>
                            <a:schemeClr val="dk1"/>
                          </a:solidFill>
                          <a:latin typeface="Inter"/>
                          <a:ea typeface="Inter"/>
                          <a:cs typeface="Inter"/>
                          <a:sym typeface="Inter"/>
                        </a:rPr>
                        <a:t> copies of the reading at each station) but stations can be visited in any order. Be sure to give students proper movement instructions, including what to do if there are no empty seats at a station they would like to visit. Students will complete the 3, 2, 1, Reading Table on pages 2-3 of their student worksheet.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1174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Using </a:t>
                      </a:r>
                      <a:r>
                        <a:rPr lang="en" sz="1200" u="sng">
                          <a:solidFill>
                            <a:schemeClr val="hlink"/>
                          </a:solidFill>
                          <a:latin typeface="Inter"/>
                          <a:ea typeface="Inter"/>
                          <a:cs typeface="Inter"/>
                          <a:sym typeface="Inter"/>
                          <a:hlinkClick r:id="rId5"/>
                        </a:rPr>
                        <a:t>these resources</a:t>
                      </a:r>
                      <a:r>
                        <a:rPr lang="en" sz="1200">
                          <a:latin typeface="Inter"/>
                          <a:ea typeface="Inter"/>
                          <a:cs typeface="Inter"/>
                          <a:sym typeface="Inter"/>
                        </a:rPr>
                        <a:t>, set up classroom into 5 or 10 stations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movement, behavior, and academic expectations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Support students as needed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Listen to teacher instructions and expectations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Find a spot at a station and complete corresponding questions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Move quietly to new station upon completion, continuing the process until all five stations have been completed</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80800">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CONCLUSION</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complete an </a:t>
                      </a:r>
                      <a:r>
                        <a:rPr lang="en" sz="1200" u="sng">
                          <a:solidFill>
                            <a:schemeClr val="accent5"/>
                          </a:solidFill>
                          <a:latin typeface="Inter"/>
                          <a:ea typeface="Inter"/>
                          <a:cs typeface="Inter"/>
                          <a:sym typeface="Inter"/>
                          <a:hlinkClick r:id="rId6">
                            <a:extLst>
                              <a:ext uri="{A12FA001-AC4F-418D-AE19-62706E023703}">
                                <ahyp:hlinkClr val="tx"/>
                              </a:ext>
                            </a:extLst>
                          </a:hlinkClick>
                        </a:rPr>
                        <a:t>“Exit Ticket”</a:t>
                      </a:r>
                      <a:r>
                        <a:rPr lang="en" sz="1200">
                          <a:solidFill>
                            <a:schemeClr val="dk1"/>
                          </a:solidFill>
                          <a:latin typeface="Inter"/>
                          <a:ea typeface="Inter"/>
                          <a:cs typeface="Inter"/>
                          <a:sym typeface="Inter"/>
                        </a:rPr>
                        <a:t> in which they reflect on their learnings from the day using the Triangle, Square, Circle approach. The questions will reinforce the supporting question, will demonstrate their understanding, and provide feedback about concepts that need review or further explanations.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803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Hand out Exit Ticket and explain what each shape means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ctr">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Answer the Exit Ticket questions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0" name="Google Shape;70;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Cold War &amp; Global Transformations: Daily Lesson Plan (60 Minutes)</a:t>
            </a:r>
            <a:endParaRPr sz="1800">
              <a:solidFill>
                <a:srgbClr val="000000"/>
              </a:solidFill>
              <a:latin typeface="Plus Jakarta Sans Medium"/>
              <a:ea typeface="Plus Jakarta Sans Medium"/>
              <a:cs typeface="Plus Jakarta Sans Medium"/>
              <a:sym typeface="Plus Jakarta Sans Medium"/>
            </a:endParaRPr>
          </a:p>
        </p:txBody>
      </p:sp>
      <p:pic>
        <p:nvPicPr>
          <p:cNvPr id="71" name="Google Shape;71;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5" name="Shape 75"/>
        <p:cNvGrpSpPr/>
        <p:nvPr/>
      </p:nvGrpSpPr>
      <p:grpSpPr>
        <a:xfrm>
          <a:off x="0" y="0"/>
          <a:ext cx="0" cy="0"/>
          <a:chOff x="0" y="0"/>
          <a:chExt cx="0" cy="0"/>
        </a:xfrm>
      </p:grpSpPr>
      <p:pic>
        <p:nvPicPr>
          <p:cNvPr id="76" name="Google Shape;76;p15"/>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77" name="Google Shape;77;p1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78" name="Google Shape;78;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9" name="Google Shape;79;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0" name="Google Shape;80;p15"/>
          <p:cNvGraphicFramePr/>
          <p:nvPr/>
        </p:nvGraphicFramePr>
        <p:xfrm>
          <a:off x="355863" y="582125"/>
          <a:ext cx="3000000" cy="3000000"/>
        </p:xfrm>
        <a:graphic>
          <a:graphicData uri="http://schemas.openxmlformats.org/drawingml/2006/table">
            <a:tbl>
              <a:tblPr>
                <a:noFill/>
                <a:tableStyleId>{81D2798E-3584-430E-8F92-A4D97A919CFE}</a:tableStyleId>
              </a:tblPr>
              <a:tblGrid>
                <a:gridCol w="1611200"/>
                <a:gridCol w="4067950"/>
                <a:gridCol w="3669725"/>
              </a:tblGrid>
              <a:tr h="33120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10: The Longest War</a:t>
                      </a:r>
                      <a:r>
                        <a:rPr b="1" lang="en" sz="1300">
                          <a:solidFill>
                            <a:schemeClr val="dk1"/>
                          </a:solidFill>
                          <a:latin typeface="Inter"/>
                          <a:ea typeface="Inter"/>
                          <a:cs typeface="Inter"/>
                          <a:sym typeface="Inter"/>
                        </a:rPr>
                        <a:t>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94950">
                <a:tc>
                  <a:txBody>
                    <a:bodyPr/>
                    <a:lstStyle/>
                    <a:p>
                      <a:pPr indent="0" lvl="0" marL="0" rtl="0" algn="l">
                        <a:spcBef>
                          <a:spcPts val="0"/>
                        </a:spcBef>
                        <a:spcAft>
                          <a:spcPts val="0"/>
                        </a:spcAft>
                        <a:buNone/>
                      </a:pPr>
                      <a:r>
                        <a:rPr b="1" lang="en" sz="1300">
                          <a:latin typeface="Inter"/>
                          <a:ea typeface="Inter"/>
                          <a:cs typeface="Inter"/>
                          <a:sym typeface="Inter"/>
                        </a:rPr>
                        <a:t>STANDARD(S)</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lnSpc>
                          <a:spcPct val="115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2.50 Evaluate the methods of and resistance to European colonialism in one society within Southeast Asia in the 19th and 20th centuries.</a:t>
                      </a:r>
                      <a:endParaRPr sz="1200">
                        <a:solidFill>
                          <a:schemeClr val="dk1"/>
                        </a:solidFill>
                        <a:latin typeface="Inter"/>
                        <a:ea typeface="Inter"/>
                        <a:cs typeface="Inter"/>
                        <a:sym typeface="Inter"/>
                      </a:endParaRPr>
                    </a:p>
                    <a:p>
                      <a:pPr indent="0" lvl="0" marL="0" rtl="0" algn="l">
                        <a:lnSpc>
                          <a:spcPct val="100000"/>
                        </a:lnSpc>
                        <a:spcBef>
                          <a:spcPts val="1000"/>
                        </a:spcBef>
                        <a:spcAft>
                          <a:spcPts val="0"/>
                        </a:spcAft>
                        <a:buNone/>
                      </a:pPr>
                      <a:r>
                        <a:rPr lang="en" sz="1200">
                          <a:solidFill>
                            <a:schemeClr val="dk1"/>
                          </a:solidFill>
                          <a:latin typeface="Inter"/>
                          <a:ea typeface="Inter"/>
                          <a:cs typeface="Inter"/>
                          <a:sym typeface="Inter"/>
                        </a:rPr>
                        <a:t>2.70 Analyze the short- and long-term economic, political, environmental and social consequences of World War II.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2.71 Compare the ideologies of socialism, communism, fascism and liberal democracy, and explain the reasons for their growth and decline around the world in the 20th century.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2.72 Evaluate the shift in global power dynamics after World War II and the reasons for the start of the Cold War.</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2.79 Evaluate the efficacy of the ideologies and methodologies of at least three nationalist leaders, including Mahatma Gandhi and Ho Chi Minh.</a:t>
                      </a:r>
                      <a:endParaRPr sz="1200">
                        <a:solidFill>
                          <a:schemeClr val="dk1"/>
                        </a:solidFill>
                        <a:latin typeface="Inter"/>
                        <a:ea typeface="Inter"/>
                        <a:cs typeface="Inter"/>
                        <a:sym typeface="Inter"/>
                      </a:endParaRPr>
                    </a:p>
                    <a:p>
                      <a:pPr indent="0" lvl="0" marL="0" rtl="0" algn="l">
                        <a:lnSpc>
                          <a:spcPct val="115000"/>
                        </a:lnSpc>
                        <a:spcBef>
                          <a:spcPts val="1000"/>
                        </a:spcBef>
                        <a:spcAft>
                          <a:spcPts val="1000"/>
                        </a:spcAft>
                        <a:buNone/>
                      </a:pPr>
                      <a:r>
                        <a:rPr lang="en" sz="1200">
                          <a:solidFill>
                            <a:schemeClr val="dk1"/>
                          </a:solidFill>
                          <a:latin typeface="Inter"/>
                          <a:ea typeface="Inter"/>
                          <a:cs typeface="Inter"/>
                          <a:sym typeface="Inter"/>
                        </a:rPr>
                        <a:t>2.80 Evaluate the causes and consequences of proxy wars during the Cold War from the perspective of the inhabitants of Afghan</a:t>
                      </a:r>
                      <a:r>
                        <a:rPr lang="en" sz="1200">
                          <a:solidFill>
                            <a:schemeClr val="dk1"/>
                          </a:solidFill>
                          <a:latin typeface="Inter"/>
                          <a:ea typeface="Inter"/>
                          <a:cs typeface="Inter"/>
                          <a:sym typeface="Inter"/>
                        </a:rPr>
                        <a:t>is</a:t>
                      </a:r>
                      <a:r>
                        <a:rPr lang="en" sz="1200">
                          <a:solidFill>
                            <a:schemeClr val="dk1"/>
                          </a:solidFill>
                          <a:latin typeface="Inter"/>
                          <a:ea typeface="Inter"/>
                          <a:cs typeface="Inter"/>
                          <a:sym typeface="Inter"/>
                        </a:rPr>
                        <a:t>tan, North and South Korea or Vietnam.</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bl>
          </a:graphicData>
        </a:graphic>
      </p:graphicFrame>
      <p:sp>
        <p:nvSpPr>
          <p:cNvPr id="81" name="Google Shape;81;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Cold War &amp; Global Transformations: Daily Lesson Plan (60 Minutes)</a:t>
            </a:r>
            <a:endParaRPr sz="1800">
              <a:solidFill>
                <a:srgbClr val="000000"/>
              </a:solidFill>
              <a:latin typeface="Plus Jakarta Sans Medium"/>
              <a:ea typeface="Plus Jakarta Sans Medium"/>
              <a:cs typeface="Plus Jakarta Sans Medium"/>
              <a:sym typeface="Plus Jakarta Sans Medium"/>
            </a:endParaRPr>
          </a:p>
        </p:txBody>
      </p:sp>
      <p:pic>
        <p:nvPicPr>
          <p:cNvPr id="82" name="Google Shape;82;p1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