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</p:sldIdLst>
  <p:sldSz cy="9601200" cx="73152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pos="278">
          <p15:clr>
            <a:srgbClr val="747775"/>
          </p15:clr>
        </p15:guide>
        <p15:guide id="4" pos="4330">
          <p15:clr>
            <a:srgbClr val="747775"/>
          </p15:clr>
        </p15:guide>
        <p15:guide id="5" orient="horz" pos="5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47070E-9A37-454F-AABC-B04CDEAD6B54}">
  <a:tblStyle styleId="{9E47070E-9A37-454F-AABC-B04CDEAD6B5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7AA8F2C-BAC1-491A-BDE7-7CE8391FB56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2304"/>
        <p:guide pos="278"/>
        <p:guide pos="4330"/>
        <p:guide pos="588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slide" Target="slides/slide3.xml"/><Relationship Id="rId22" Type="http://schemas.openxmlformats.org/officeDocument/2006/relationships/font" Target="fonts/PlusJakartaSansMedium-italic.fntdata"/><Relationship Id="rId10" Type="http://schemas.openxmlformats.org/officeDocument/2006/relationships/slide" Target="slides/slide2.xml"/><Relationship Id="rId21" Type="http://schemas.openxmlformats.org/officeDocument/2006/relationships/font" Target="fonts/PlusJakartaSansMedium-bold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2eeb5c915_0_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2eeb5c9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a76fb8675_0_94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a76fb867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5a76fb8675_0_165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5a76fb8675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a76fb8675_0_198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5a76fb8675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b46ba418f_0_59:notes"/>
          <p:cNvSpPr/>
          <p:nvPr>
            <p:ph idx="2" type="sldImg"/>
          </p:nvPr>
        </p:nvSpPr>
        <p:spPr>
          <a:xfrm>
            <a:off x="2123037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b46ba418f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49367" y="1389873"/>
            <a:ext cx="6816600" cy="383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49360" y="5290367"/>
            <a:ext cx="6816600" cy="14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49360" y="2064767"/>
            <a:ext cx="6816600" cy="366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49360" y="5884153"/>
            <a:ext cx="6816600" cy="24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49367" y="1389873"/>
            <a:ext cx="6816600" cy="3831600"/>
          </a:xfrm>
          <a:prstGeom prst="rect">
            <a:avLst/>
          </a:prstGeom>
        </p:spPr>
        <p:txBody>
          <a:bodyPr anchorCtr="0" anchor="b" bIns="86450" lIns="86450" spcFirstLastPara="1" rIns="86450" wrap="square" tIns="86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49360" y="5290367"/>
            <a:ext cx="6816600" cy="14796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49360" y="4014920"/>
            <a:ext cx="6816600" cy="15714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11150" lvl="1" marL="9144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49360" y="2151287"/>
            <a:ext cx="3199800" cy="63774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3865920" y="2151287"/>
            <a:ext cx="3199800" cy="63774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49360" y="1037120"/>
            <a:ext cx="2246400" cy="1410600"/>
          </a:xfrm>
          <a:prstGeom prst="rect">
            <a:avLst/>
          </a:prstGeom>
        </p:spPr>
        <p:txBody>
          <a:bodyPr anchorCtr="0" anchor="b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49360" y="2593920"/>
            <a:ext cx="2246400" cy="59349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392200" y="840280"/>
            <a:ext cx="5094300" cy="76362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657600" y="-233"/>
            <a:ext cx="3657600" cy="960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86450" lIns="86450" spcFirstLastPara="1" rIns="86450" wrap="square" tIns="86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12400" y="2301927"/>
            <a:ext cx="3236100" cy="2766900"/>
          </a:xfrm>
          <a:prstGeom prst="rect">
            <a:avLst/>
          </a:prstGeom>
        </p:spPr>
        <p:txBody>
          <a:bodyPr anchorCtr="0" anchor="b" bIns="86450" lIns="86450" spcFirstLastPara="1" rIns="86450" wrap="square" tIns="86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12400" y="5232407"/>
            <a:ext cx="3236100" cy="23055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3951600" y="1351607"/>
            <a:ext cx="3069600" cy="68976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11150" lvl="1" marL="9144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49360" y="4014920"/>
            <a:ext cx="6816600" cy="15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49360" y="7897073"/>
            <a:ext cx="4799100" cy="11295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49360" y="2064767"/>
            <a:ext cx="6816600" cy="3665100"/>
          </a:xfrm>
          <a:prstGeom prst="rect">
            <a:avLst/>
          </a:prstGeom>
        </p:spPr>
        <p:txBody>
          <a:bodyPr anchorCtr="0" anchor="b" bIns="86450" lIns="86450" spcFirstLastPara="1" rIns="86450" wrap="square" tIns="86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49360" y="5884153"/>
            <a:ext cx="6816600" cy="2428200"/>
          </a:xfrm>
          <a:prstGeom prst="rect">
            <a:avLst/>
          </a:prstGeom>
        </p:spPr>
        <p:txBody>
          <a:bodyPr anchorCtr="0" anchor="t" bIns="86450" lIns="86450" spcFirstLastPara="1" rIns="86450" wrap="square" tIns="86450">
            <a:normAutofit/>
          </a:bodyPr>
          <a:lstStyle>
            <a:lvl1pPr indent="-336550" lvl="0" marL="4572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11150" lvl="1" marL="914400" algn="ctr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ctr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ctr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ctr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ctr"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ctr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</p:spPr>
        <p:txBody>
          <a:bodyPr anchorCtr="0" anchor="ctr" bIns="86450" lIns="86450" spcFirstLastPara="1" rIns="86450" wrap="square" tIns="86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49367" y="1389873"/>
            <a:ext cx="6816600" cy="383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49360" y="5290367"/>
            <a:ext cx="6816600" cy="14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49360" y="4014920"/>
            <a:ext cx="6816600" cy="15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49360" y="830713"/>
            <a:ext cx="6816600" cy="10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49360" y="830713"/>
            <a:ext cx="6816600" cy="10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4936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386592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49360" y="830713"/>
            <a:ext cx="6816600" cy="10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49360" y="1037120"/>
            <a:ext cx="2246400" cy="14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49360" y="2593920"/>
            <a:ext cx="2246400" cy="59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392200" y="840280"/>
            <a:ext cx="5094300" cy="763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657600" y="-233"/>
            <a:ext cx="3657600" cy="960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12400" y="2301927"/>
            <a:ext cx="3236100" cy="27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12400" y="5232407"/>
            <a:ext cx="3236100" cy="23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3951600" y="1351607"/>
            <a:ext cx="3069600" cy="689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49360" y="7897073"/>
            <a:ext cx="4799100" cy="112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49360" y="2064767"/>
            <a:ext cx="6816600" cy="366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49360" y="5884153"/>
            <a:ext cx="6816600" cy="24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4936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86592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49360" y="1037120"/>
            <a:ext cx="2246400" cy="141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49360" y="2593920"/>
            <a:ext cx="2246400" cy="59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392200" y="840280"/>
            <a:ext cx="5094300" cy="763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657600" y="-233"/>
            <a:ext cx="3657600" cy="960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2400" y="2301927"/>
            <a:ext cx="3236100" cy="27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2400" y="5232407"/>
            <a:ext cx="3236100" cy="23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3951600" y="1351607"/>
            <a:ext cx="3069600" cy="689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49360" y="7897073"/>
            <a:ext cx="4799100" cy="112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normAutofit/>
          </a:bodyPr>
          <a:lstStyle>
            <a:lvl1pPr indent="-3365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1pPr>
            <a:lvl2pPr indent="-3111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○"/>
              <a:defRPr sz="1300">
                <a:solidFill>
                  <a:schemeClr val="dk2"/>
                </a:solidFill>
              </a:defRPr>
            </a:lvl2pPr>
            <a:lvl3pPr indent="-3111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■"/>
              <a:defRPr sz="1300">
                <a:solidFill>
                  <a:schemeClr val="dk2"/>
                </a:solidFill>
              </a:defRPr>
            </a:lvl3pPr>
            <a:lvl4pPr indent="-3111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 sz="1300">
                <a:solidFill>
                  <a:schemeClr val="dk2"/>
                </a:solidFill>
              </a:defRPr>
            </a:lvl4pPr>
            <a:lvl5pPr indent="-3111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○"/>
              <a:defRPr sz="1300">
                <a:solidFill>
                  <a:schemeClr val="dk2"/>
                </a:solidFill>
              </a:defRPr>
            </a:lvl5pPr>
            <a:lvl6pPr indent="-3111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■"/>
              <a:defRPr sz="1300">
                <a:solidFill>
                  <a:schemeClr val="dk2"/>
                </a:solidFill>
              </a:defRPr>
            </a:lvl6pPr>
            <a:lvl7pPr indent="-3111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 sz="1300">
                <a:solidFill>
                  <a:schemeClr val="dk2"/>
                </a:solidFill>
              </a:defRPr>
            </a:lvl7pPr>
            <a:lvl8pPr indent="-3111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○"/>
              <a:defRPr sz="1300">
                <a:solidFill>
                  <a:schemeClr val="dk2"/>
                </a:solidFill>
              </a:defRPr>
            </a:lvl8pPr>
            <a:lvl9pPr indent="-3111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■"/>
              <a:defRPr sz="13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777966" y="8704671"/>
            <a:ext cx="4392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450" lIns="86450" spcFirstLastPara="1" rIns="86450" wrap="square" tIns="86450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</a:defRPr>
            </a:lvl1pPr>
            <a:lvl2pPr lvl="1" algn="r">
              <a:buNone/>
              <a:defRPr sz="900">
                <a:solidFill>
                  <a:schemeClr val="dk2"/>
                </a:solidFill>
              </a:defRPr>
            </a:lvl2pPr>
            <a:lvl3pPr lvl="2" algn="r">
              <a:buNone/>
              <a:defRPr sz="900">
                <a:solidFill>
                  <a:schemeClr val="dk2"/>
                </a:solidFill>
              </a:defRPr>
            </a:lvl3pPr>
            <a:lvl4pPr lvl="3" algn="r">
              <a:buNone/>
              <a:defRPr sz="900">
                <a:solidFill>
                  <a:schemeClr val="dk2"/>
                </a:solidFill>
              </a:defRPr>
            </a:lvl4pPr>
            <a:lvl5pPr lvl="4" algn="r">
              <a:buNone/>
              <a:defRPr sz="900">
                <a:solidFill>
                  <a:schemeClr val="dk2"/>
                </a:solidFill>
              </a:defRPr>
            </a:lvl5pPr>
            <a:lvl6pPr lvl="5" algn="r">
              <a:buNone/>
              <a:defRPr sz="900">
                <a:solidFill>
                  <a:schemeClr val="dk2"/>
                </a:solidFill>
              </a:defRPr>
            </a:lvl6pPr>
            <a:lvl7pPr lvl="6" algn="r">
              <a:buNone/>
              <a:defRPr sz="900">
                <a:solidFill>
                  <a:schemeClr val="dk2"/>
                </a:solidFill>
              </a:defRPr>
            </a:lvl7pPr>
            <a:lvl8pPr lvl="7" algn="r">
              <a:buNone/>
              <a:defRPr sz="900">
                <a:solidFill>
                  <a:schemeClr val="dk2"/>
                </a:solidFill>
              </a:defRPr>
            </a:lvl8pPr>
            <a:lvl9pPr lvl="8" algn="r">
              <a:buNone/>
              <a:defRPr sz="9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49360" y="830713"/>
            <a:ext cx="6816600" cy="10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image" Target="../media/image1.png"/><Relationship Id="rId7" Type="http://schemas.openxmlformats.org/officeDocument/2006/relationships/image" Target="../media/image5.png"/><Relationship Id="rId8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koreanwarlegacy.org/chapters/multiple-perspectives-on-the-korean-war/" TargetMode="External"/><Relationship Id="rId6" Type="http://schemas.openxmlformats.org/officeDocument/2006/relationships/hyperlink" Target="https://koreanwarlegacy.org/chapters/multiple-perspectives-on-the-korean-war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koreanwarlegacy.org/phases-of-war-map/" TargetMode="External"/><Relationship Id="rId6" Type="http://schemas.openxmlformats.org/officeDocument/2006/relationships/hyperlink" Target="https://koreanwarlegacy.org/phases-of-war-map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koreanwarlegacy.org/interviews/jun-hyun-han/?#transcript" TargetMode="External"/><Relationship Id="rId6" Type="http://schemas.openxmlformats.org/officeDocument/2006/relationships/hyperlink" Target="https://koreanwarlegacy.org/interviews/jun-hyun-han/?#transcript" TargetMode="External"/><Relationship Id="rId7" Type="http://schemas.openxmlformats.org/officeDocument/2006/relationships/hyperlink" Target="https://koreanwarlegacy.org/detailed-search/?#&amp;action=filter_advanced_search&amp;advancedkeyword=&amp;prisonerofwar=0&amp;medalofhonor=0&amp;libraryofcongress=0&amp;pagenum=1&amp;sort=AS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0" y="0"/>
            <a:ext cx="7315200" cy="987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Advanced Organizer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Forgotten War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145" name="Google Shape;145;p37"/>
          <p:cNvSpPr txBox="1"/>
          <p:nvPr/>
        </p:nvSpPr>
        <p:spPr>
          <a:xfrm>
            <a:off x="5216332" y="9041406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6" name="Google Shape;1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182" y="8923231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7"/>
          <p:cNvSpPr txBox="1"/>
          <p:nvPr/>
        </p:nvSpPr>
        <p:spPr>
          <a:xfrm>
            <a:off x="2799882" y="9041406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37"/>
          <p:cNvSpPr txBox="1"/>
          <p:nvPr/>
        </p:nvSpPr>
        <p:spPr>
          <a:xfrm>
            <a:off x="1265700" y="1375000"/>
            <a:ext cx="56826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After World War II, the Cold War emerged as a global struggle for power and influence between ________________________________________________. The Korean War became one of the first ______________ of this new era, where local conflict became tied to global tensions over ideology, alliances, and power. Although it had major consequences, the war is often called _________________________ because it received less public attention than other 20th-century conflicts.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37"/>
          <p:cNvSpPr txBox="1"/>
          <p:nvPr/>
        </p:nvSpPr>
        <p:spPr>
          <a:xfrm>
            <a:off x="451350" y="2721100"/>
            <a:ext cx="1905000" cy="2398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Division of Korea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After Japan’s defeat in WWII, Korea was divided at the ______________ The Soviet Union occupied the north, and the United States occupied the south. This division, meant to be temporary, hardened into a __________________as Cold War tensions escalated.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 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37"/>
          <p:cNvSpPr txBox="1"/>
          <p:nvPr/>
        </p:nvSpPr>
        <p:spPr>
          <a:xfrm>
            <a:off x="630635" y="1060691"/>
            <a:ext cx="60540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</a:t>
            </a:r>
            <a:endParaRPr b="1"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37"/>
          <p:cNvSpPr txBox="1"/>
          <p:nvPr/>
        </p:nvSpPr>
        <p:spPr>
          <a:xfrm>
            <a:off x="4935375" y="2721100"/>
            <a:ext cx="1905000" cy="2398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Outbreak of War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June 1950, ____________________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________________________in an attempt to unify the peninsula. This invasion was supported by China and the Soviet Union, while the United States led a United Nations force to defend the South. The war quickly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__________________________fought on Korean soil.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37"/>
          <p:cNvSpPr txBox="1"/>
          <p:nvPr/>
        </p:nvSpPr>
        <p:spPr>
          <a:xfrm>
            <a:off x="2490875" y="2598825"/>
            <a:ext cx="2340000" cy="411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Core Causes of War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3" name="Google Shape;153;p37" title="Causation@2x transpar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0988" y="2966033"/>
            <a:ext cx="739138" cy="739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7" title="Context@2x transparen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425" y="1432225"/>
            <a:ext cx="831450" cy="83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550" y="105259"/>
            <a:ext cx="994388" cy="4123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6" name="Google Shape;156;p37"/>
          <p:cNvGraphicFramePr/>
          <p:nvPr/>
        </p:nvGraphicFramePr>
        <p:xfrm>
          <a:off x="304800" y="30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{9E47070E-9A37-454F-AABC-B04CDEAD6B54}</a:tableStyleId>
              </a:tblPr>
              <a:tblGrid>
                <a:gridCol w="19050"/>
              </a:tblGrid>
              <a:tr h="1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7" name="Google Shape;157;p37"/>
          <p:cNvSpPr txBox="1"/>
          <p:nvPr/>
        </p:nvSpPr>
        <p:spPr>
          <a:xfrm>
            <a:off x="2268974" y="5828790"/>
            <a:ext cx="2733300" cy="411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Impact of War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8" name="Google Shape;158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24270" y="7275688"/>
            <a:ext cx="882812" cy="882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7"/>
          <p:cNvSpPr txBox="1"/>
          <p:nvPr/>
        </p:nvSpPr>
        <p:spPr>
          <a:xfrm>
            <a:off x="451425" y="6339125"/>
            <a:ext cx="2733300" cy="2584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On Korea: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Fighting continued for ________________ resulting in a bloody stalemate. An armistice was signed in 1953, but no formal peace treaty was ever signed.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Millions of Korean civilians and soldiers were _________________________</a:t>
            </a:r>
            <a:b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North Korea developed into a closed, authoritarian state, while South Korea eventually became a ______________________________________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0" name="Google Shape;160;p37"/>
          <p:cNvSpPr txBox="1"/>
          <p:nvPr/>
        </p:nvSpPr>
        <p:spPr>
          <a:xfrm>
            <a:off x="4107075" y="6339125"/>
            <a:ext cx="2733300" cy="2584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3750" lIns="103750" spcFirstLastPara="1" rIns="103750" wrap="square" tIns="1037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Globally: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war reinforced the global divide between ______________________________</a:t>
            </a:r>
            <a:b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U.S. increased military commitments in Asia and _______________________________________like NATO and SEATO.</a:t>
            </a:r>
            <a:b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Korean War set a precedent for future __________________________where global powers supported opposing sides in regional conflicts.</a:t>
            </a:r>
            <a:endParaRPr b="1" sz="1100" u="sng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1" name="Google Shape;161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08750" y="3685599"/>
            <a:ext cx="2274224" cy="170519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7"/>
          <p:cNvSpPr txBox="1"/>
          <p:nvPr/>
        </p:nvSpPr>
        <p:spPr>
          <a:xfrm>
            <a:off x="451350" y="5387525"/>
            <a:ext cx="6389100" cy="1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0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Maj. R.V. Spencer, “With her brother on her back a war weary Korean girl tiredly trudges by a stalled M-46 tank, at Haengju, Korea,” June 9, 1951. Public Domain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8"/>
          <p:cNvSpPr txBox="1"/>
          <p:nvPr/>
        </p:nvSpPr>
        <p:spPr>
          <a:xfrm>
            <a:off x="0" y="0"/>
            <a:ext cx="7315200" cy="6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Forgotten War Webquest</a:t>
            </a:r>
            <a:endParaRPr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8" name="Google Shape;16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38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0" name="Google Shape;170;p38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1" name="Google Shape;17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159" y="73235"/>
            <a:ext cx="768389" cy="31862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8"/>
          <p:cNvSpPr txBox="1"/>
          <p:nvPr/>
        </p:nvSpPr>
        <p:spPr>
          <a:xfrm>
            <a:off x="359100" y="618575"/>
            <a:ext cx="6625800" cy="6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Answer the questions as you view the topic materials. 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1- Gathering Perspectives</a:t>
            </a:r>
            <a:endParaRPr i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Background to Korean War </a:t>
            </a: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Perspectives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about the the multiple perspectives that have constructed the narrative of the Korean War.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historian Shen Zhihua argue about the Soviet Union’s role in the Korean War?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North Korean sources and journalist Wilfred Burchett challenge the common Western narrative about how the Korean War began?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According to the author, why is it important to study the Korean War from multiple perspectives, especially Korean ones?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Artist’s Perspective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View the images in the collection and answer the following questions.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Roger Stringham? What do we know about his perspective?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Scroll through the images. Choose two and complete the chart below.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73" name="Google Shape;173;p38"/>
          <p:cNvGraphicFramePr/>
          <p:nvPr/>
        </p:nvGraphicFramePr>
        <p:xfrm>
          <a:off x="359100" y="6858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{D7AA8F2C-BAC1-491A-BDE7-7CE8391FB569}</a:tableStyleId>
              </a:tblPr>
              <a:tblGrid>
                <a:gridCol w="1656450"/>
                <a:gridCol w="1656450"/>
                <a:gridCol w="1656450"/>
                <a:gridCol w="16564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IMAGE TITLE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NOTICE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WONDER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9"/>
          <p:cNvSpPr txBox="1"/>
          <p:nvPr/>
        </p:nvSpPr>
        <p:spPr>
          <a:xfrm>
            <a:off x="0" y="0"/>
            <a:ext cx="7315200" cy="6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Forgotten War Webquest</a:t>
            </a:r>
            <a:endParaRPr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79" name="Google Shape;17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9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39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2" name="Google Shape;18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159" y="73235"/>
            <a:ext cx="768389" cy="31862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9"/>
          <p:cNvSpPr txBox="1"/>
          <p:nvPr/>
        </p:nvSpPr>
        <p:spPr>
          <a:xfrm>
            <a:off x="359100" y="618575"/>
            <a:ext cx="6625800" cy="42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Answer the questions as you view the topic materials. 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2- Phases of War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Korean War is commonly divided into five phases. 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AutoNum type="arabicParenR"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United Nations Defensive (June-September 1950): After North Korea invaded, UN and South Korean forces were pushed South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AutoNum type="arabicParenR"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United Nations Offensive (September-October 1950): A major counterattack drove North Korean forces back.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AutoNum type="arabicParenR"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Chinese Intervention (October-December 1950): China entered the war and pushed UN forces back to the 38th parallel.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AutoNum type="arabicParenR"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United Nations Counteroffensive/Chinese Communist Forces Offensive (January-July 1951): UN forces pushed north again, but were met by a Chinese spring offensive that drove them back.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AutoNum type="arabicParenR"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Stabilization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(July 1951-July 1953): 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Negotiations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take place to procure an armistice and ceasefire.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Phases of War Interactive Map</a:t>
            </a: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: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Begin by reading about how to use the navigational tools. Open the Legend to identify what each symbol represents.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Click “play.” Watch the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events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of the war from start to finish. What do you notice about the course of war?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an event from each phase of the war and complete the table below.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84" name="Google Shape;184;p39"/>
          <p:cNvGraphicFramePr/>
          <p:nvPr/>
        </p:nvGraphicFramePr>
        <p:xfrm>
          <a:off x="359100" y="4724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{D7AA8F2C-BAC1-491A-BDE7-7CE8391FB569}</a:tableStyleId>
              </a:tblPr>
              <a:tblGrid>
                <a:gridCol w="1644825"/>
                <a:gridCol w="1586775"/>
                <a:gridCol w="2597325"/>
                <a:gridCol w="7968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BATTLE NAME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START &amp; END DATES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SIGNIFICANCE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VICTOR</a:t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Phase 1: June-Sept 1950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Phase 2: Sept-Oct 1950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Phase 3: Oct-Dec 1950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Phase 4: Jan-Jul 1951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Phase 5: July 1951-July 1953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/>
          <p:nvPr/>
        </p:nvSpPr>
        <p:spPr>
          <a:xfrm>
            <a:off x="0" y="0"/>
            <a:ext cx="7315200" cy="6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Forgotten War Webquest</a:t>
            </a:r>
            <a:endParaRPr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0" name="Google Shape;19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40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2" name="Google Shape;192;p40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93" name="Google Shape;19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159" y="73235"/>
            <a:ext cx="768389" cy="31862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0"/>
          <p:cNvSpPr txBox="1"/>
          <p:nvPr/>
        </p:nvSpPr>
        <p:spPr>
          <a:xfrm>
            <a:off x="359100" y="618575"/>
            <a:ext cx="6625800" cy="83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Answer the questions as you view the topic materials. 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3- Oral Histories</a:t>
            </a:r>
            <a:endParaRPr i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Jun Huyn Han</a:t>
            </a: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: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transcript for Jun Huyn Han’s from his interview with the Korean War Legacy Foundation.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Han experience the start of the war?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Han describe his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experiences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combat?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perspective does Han share about the importance of the war?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Hypothetical Interview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Imagine you had an opportunity to interview a Korean War veteran. Generate two questions you would want to ask.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0" marL="431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rabicPeriod"/>
            </a:pPr>
            <a:r>
              <a:rPr b="1" lang="en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Oral History Choice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filters on the left, find another veteran. Listen to and/or read the transcript of their interview. 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did you select? Why?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Describe their wartime role and experience.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86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85750" lvl="1" marL="863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Inter"/>
              <a:buAutoNum type="alphaLcPeriod"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perspective does the veteran share about the importance of the war?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65" y="9065410"/>
            <a:ext cx="242312" cy="242312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41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1" name="Google Shape;201;p41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2" name="Google Shape;202;p41"/>
          <p:cNvSpPr txBox="1"/>
          <p:nvPr/>
        </p:nvSpPr>
        <p:spPr>
          <a:xfrm>
            <a:off x="519012" y="2638437"/>
            <a:ext cx="64503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300">
                <a:latin typeface="Halant"/>
                <a:ea typeface="Halant"/>
                <a:cs typeface="Halant"/>
                <a:sym typeface="Halant"/>
              </a:rPr>
              <a:t>Answer the prompt below in 3-5 sentences.</a:t>
            </a:r>
            <a:endParaRPr sz="1300" u="sng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03" name="Google Shape;203;p41"/>
          <p:cNvSpPr txBox="1"/>
          <p:nvPr/>
        </p:nvSpPr>
        <p:spPr>
          <a:xfrm>
            <a:off x="524235" y="3087978"/>
            <a:ext cx="6205500" cy="3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Prompt: </a:t>
            </a:r>
            <a:r>
              <a:rPr lang="en" sz="1100">
                <a:latin typeface="Inter"/>
                <a:ea typeface="Inter"/>
                <a:cs typeface="Inter"/>
                <a:sym typeface="Inter"/>
              </a:rPr>
              <a:t>Explain, with specific evidence, how the Korean War was a proxy war.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4" name="Google Shape;204;p41"/>
          <p:cNvGraphicFramePr/>
          <p:nvPr/>
        </p:nvGraphicFramePr>
        <p:xfrm>
          <a:off x="554824" y="347711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{D7AA8F2C-BAC1-491A-BDE7-7CE8391FB569}</a:tableStyleId>
              </a:tblPr>
              <a:tblGrid>
                <a:gridCol w="1392575"/>
                <a:gridCol w="2508600"/>
                <a:gridCol w="2304375"/>
              </a:tblGrid>
              <a:tr h="9991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your response, use the following vocabulary words:</a:t>
                      </a:r>
                      <a:endParaRPr b="1" i="1" sz="11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857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Inter"/>
                        <a:buChar char="❏"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Proxy war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857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Inter"/>
                        <a:buChar char="❏"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China/Chinese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857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Inter"/>
                        <a:buChar char="❏"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United Nations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857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Inter"/>
                        <a:buChar char="❏"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Alliances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857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Inter"/>
                        <a:buChar char="❏"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Forgotten War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205" name="Google Shape;205;p41"/>
          <p:cNvSpPr txBox="1"/>
          <p:nvPr/>
        </p:nvSpPr>
        <p:spPr>
          <a:xfrm>
            <a:off x="0" y="0"/>
            <a:ext cx="7315200" cy="10401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9: Cold War &amp; Global Transformations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8</a:t>
            </a:r>
            <a:endParaRPr sz="14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206" name="Google Shape;20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593756" cy="246213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1"/>
          <p:cNvSpPr txBox="1"/>
          <p:nvPr/>
        </p:nvSpPr>
        <p:spPr>
          <a:xfrm>
            <a:off x="310588" y="1174938"/>
            <a:ext cx="6693900" cy="3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8" name="Google Shape;208;p41"/>
          <p:cNvSpPr txBox="1"/>
          <p:nvPr/>
        </p:nvSpPr>
        <p:spPr>
          <a:xfrm>
            <a:off x="688000" y="1564822"/>
            <a:ext cx="5939400" cy="1096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50" lIns="109750" spcFirstLastPara="1" rIns="109750" wrap="square" tIns="109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" sz="17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Korean War reflect Cold War rivalries?</a:t>
            </a:r>
            <a:endParaRPr i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9" name="Google Shape;209;p41"/>
          <p:cNvSpPr txBox="1"/>
          <p:nvPr/>
        </p:nvSpPr>
        <p:spPr>
          <a:xfrm>
            <a:off x="549718" y="4803344"/>
            <a:ext cx="6205500" cy="41718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86450" lIns="86450" spcFirstLastPara="1" rIns="86450" wrap="square" tIns="86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6484F3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