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y="10058400" cx="7772400"/>
  <p:notesSz cx="6858000" cy="9144000"/>
  <p:embeddedFontLst>
    <p:embeddedFont>
      <p:font typeface="Halant"/>
      <p:regular r:id="rId19"/>
      <p:bold r:id="rId20"/>
    </p:embeddedFont>
    <p:embeddedFont>
      <p:font typeface="Inter SemiBold"/>
      <p:regular r:id="rId21"/>
      <p:bold r:id="rId22"/>
      <p:italic r:id="rId23"/>
      <p:boldItalic r:id="rId24"/>
    </p:embeddedFont>
    <p:embeddedFont>
      <p:font typeface="Inter"/>
      <p:regular r:id="rId25"/>
      <p:bold r:id="rId26"/>
      <p:italic r:id="rId27"/>
      <p:boldItalic r:id="rId28"/>
    </p:embeddedFont>
    <p:embeddedFont>
      <p:font typeface="Plus Jakarta Sans"/>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orient="horz" pos="652">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862BF08-85D1-47EB-9CAA-99948D620577}">
  <a:tblStyle styleId="{1862BF08-85D1-47EB-9CAA-99948D620577}"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3E9EEF9-BF3E-4F51-920D-93F5D796C4D3}"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652"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SemiBold-bold.fntdata"/><Relationship Id="rId21" Type="http://schemas.openxmlformats.org/officeDocument/2006/relationships/font" Target="fonts/InterSemiBold-regular.fntdata"/><Relationship Id="rId24" Type="http://schemas.openxmlformats.org/officeDocument/2006/relationships/font" Target="fonts/InterSemiBold-boldItalic.fntdata"/><Relationship Id="rId23" Type="http://schemas.openxmlformats.org/officeDocument/2006/relationships/font" Target="fonts/InterSemi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italic.fntdata"/><Relationship Id="rId30" Type="http://schemas.openxmlformats.org/officeDocument/2006/relationships/font" Target="fonts/PlusJakartaSans-bold.fntdata"/><Relationship Id="rId11" Type="http://schemas.openxmlformats.org/officeDocument/2006/relationships/slide" Target="slides/slide4.xml"/><Relationship Id="rId33" Type="http://schemas.openxmlformats.org/officeDocument/2006/relationships/font" Target="fonts/PlusJakartaSansMedium-regular.fntdata"/><Relationship Id="rId10" Type="http://schemas.openxmlformats.org/officeDocument/2006/relationships/slide" Target="slides/slide3.xml"/><Relationship Id="rId32" Type="http://schemas.openxmlformats.org/officeDocument/2006/relationships/font" Target="fonts/PlusJakartaSans-boldItalic.fntdata"/><Relationship Id="rId13" Type="http://schemas.openxmlformats.org/officeDocument/2006/relationships/slide" Target="slides/slide6.xml"/><Relationship Id="rId35" Type="http://schemas.openxmlformats.org/officeDocument/2006/relationships/font" Target="fonts/PlusJakartaSansMedium-italic.fntdata"/><Relationship Id="rId12" Type="http://schemas.openxmlformats.org/officeDocument/2006/relationships/slide" Target="slides/slide5.xml"/><Relationship Id="rId34" Type="http://schemas.openxmlformats.org/officeDocument/2006/relationships/font" Target="fonts/PlusJakartaSansMedium-bold.fntdata"/><Relationship Id="rId15" Type="http://schemas.openxmlformats.org/officeDocument/2006/relationships/slide" Target="slides/slide8.xml"/><Relationship Id="rId14" Type="http://schemas.openxmlformats.org/officeDocument/2006/relationships/slide" Target="slides/slide7.xml"/><Relationship Id="rId36" Type="http://schemas.openxmlformats.org/officeDocument/2006/relationships/font" Target="fonts/PlusJakartaSansMedium-bold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regular.fntdata"/><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b4f69c66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b4f69c66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8c378fd0b8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8c378fd0b8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8c378fd0b8_0_1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8c378fd0b8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5b4f69c66e_0_3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5b4f69c66e_0_3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5b4f69c66e_0_2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5b4f69c66e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490bd73e5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490bd73e5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39de1b9a4a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239de1b9a4a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5b4f69c66e_0_1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5b4f69c66e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5b861b83b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5b861b83b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5b861b83b9_0_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5b861b83b9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youtube.com/watch?v=CQFc4ZKzmjg&amp;list=PL8p1_ubNPTRlF8OgtbM4VAFDWudwrcDLt&amp;index=11"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hyperlink" Target="https://www.nuclearban.us/cuba-1962/" TargetMode="External"/><Relationship Id="rId5"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hyperlink" Target="https://www.youtube.com/watch?v=CQFc4ZKzmjg&amp;list=PL8p1_ubNPTRlF8OgtbM4VAFDWudwrcDLt&amp;index=11" TargetMode="Externa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graphicFrame>
        <p:nvGraphicFramePr>
          <p:cNvPr id="99" name="Google Shape;99;p25"/>
          <p:cNvGraphicFramePr/>
          <p:nvPr/>
        </p:nvGraphicFramePr>
        <p:xfrm>
          <a:off x="469041" y="1410920"/>
          <a:ext cx="3000000" cy="3000000"/>
        </p:xfrm>
        <a:graphic>
          <a:graphicData uri="http://schemas.openxmlformats.org/drawingml/2006/table">
            <a:tbl>
              <a:tblPr>
                <a:noFill/>
                <a:tableStyleId>{1862BF08-85D1-47EB-9CAA-99948D620577}</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Why did Cuba become a focal point of Cold War tensions?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Who led the revolt against Batista’s authoritarian rule?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Why did the U.S. become involved in Cuban conflicts?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u="sng">
                          <a:solidFill>
                            <a:schemeClr val="accent5"/>
                          </a:solidFill>
                          <a:latin typeface="Halant"/>
                          <a:ea typeface="Halant"/>
                          <a:cs typeface="Halant"/>
                          <a:sym typeface="Halant"/>
                          <a:hlinkClick r:id="rId3">
                            <a:extLst>
                              <a:ext uri="{A12FA001-AC4F-418D-AE19-62706E023703}">
                                <ahyp:hlinkClr val="tx"/>
                              </a:ext>
                            </a:extLst>
                          </a:hlinkClick>
                        </a:rPr>
                        <a:t>Video Transcript:</a:t>
                      </a:r>
                      <a:r>
                        <a:rPr lang="en" sz="1300">
                          <a:solidFill>
                            <a:schemeClr val="dk1"/>
                          </a:solidFill>
                          <a:latin typeface="Halant"/>
                          <a:ea typeface="Halant"/>
                          <a:cs typeface="Halant"/>
                          <a:sym typeface="Halant"/>
                        </a:rPr>
                        <a:t> </a:t>
                      </a:r>
                      <a:endParaRPr sz="1200">
                        <a:solidFill>
                          <a:schemeClr val="dk1"/>
                        </a:solidFill>
                        <a:latin typeface="Inter"/>
                        <a:ea typeface="Inter"/>
                        <a:cs typeface="Inter"/>
                        <a:sym typeface="Inter"/>
                      </a:endParaRPr>
                    </a:p>
                    <a:p>
                      <a:pPr indent="0" lvl="0" marL="0" marR="152400" rtl="0" algn="l">
                        <a:spcBef>
                          <a:spcPts val="0"/>
                        </a:spcBef>
                        <a:spcAft>
                          <a:spcPts val="0"/>
                        </a:spcAft>
                        <a:buClr>
                          <a:schemeClr val="dk1"/>
                        </a:buClr>
                        <a:buSzPts val="1100"/>
                        <a:buFont typeface="Arial"/>
                        <a:buNone/>
                      </a:pPr>
                      <a:r>
                        <a:rPr lang="en" sz="1200">
                          <a:solidFill>
                            <a:srgbClr val="0F0F0F"/>
                          </a:solidFill>
                          <a:latin typeface="Inter"/>
                          <a:ea typeface="Inter"/>
                          <a:cs typeface="Inter"/>
                          <a:sym typeface="Inter"/>
                        </a:rPr>
                        <a:t>In the early 1960s at the height of the Cold War, Oleg Penkovsky, a Soviet intelligence colonel boldly decided to betray his country and spy for the West. With the help of his actions, a global catastrophe was averted. Born in Russia in 1919, Penkovsky grew up under Soviet rule. He joined the Soviet military at 18, later serving in World War II fighting against Nazi Germany. Two years into the Cold War, Penkovsky attended a Soviet Intelligence Academy, sharpening his espionage skills. By 1960, he was a high-ranking military intelligence officer. Penkovsky spent his days gathering secret</a:t>
                      </a:r>
                      <a:r>
                        <a:rPr lang="en" sz="1200">
                          <a:solidFill>
                            <a:srgbClr val="065FD4"/>
                          </a:solidFill>
                          <a:latin typeface="Inter"/>
                          <a:ea typeface="Inter"/>
                          <a:cs typeface="Inter"/>
                          <a:sym typeface="Inter"/>
                        </a:rPr>
                        <a:t> </a:t>
                      </a:r>
                      <a:r>
                        <a:rPr lang="en" sz="1200">
                          <a:solidFill>
                            <a:srgbClr val="0F0F0F"/>
                          </a:solidFill>
                          <a:latin typeface="Inter"/>
                          <a:ea typeface="Inter"/>
                          <a:cs typeface="Inter"/>
                          <a:sym typeface="Inter"/>
                        </a:rPr>
                        <a:t>information for the Soviet Union, but at night he questioned his future and that of his country. He believed communism was hurting the Soviet people. Risking death for betrayal, Penkovsky offered his services to the West—passing a letter to American students in Moscow. After initial distrust, the United States, with the help of the United Kingdom, put him to work. Over a short period, Penkovsky photographed classified Soviet technical manuals and covertly delivered thousands of documents to his Western handlers, sometimes creatively concealed in boxes of chocolate. In 1962 the Cold War came to a head when communist Cuba allowed the Soviet Union to install nuclear missiles on the island directed at the United States. The world feared that the Cuban Missile Crisis would end in a nuclear war. The information shared by Penkovsky and</a:t>
                      </a:r>
                      <a:r>
                        <a:rPr lang="en" sz="1200">
                          <a:solidFill>
                            <a:srgbClr val="065FD4"/>
                          </a:solidFill>
                          <a:latin typeface="Inter"/>
                          <a:ea typeface="Inter"/>
                          <a:cs typeface="Inter"/>
                          <a:sym typeface="Inter"/>
                        </a:rPr>
                        <a:t> </a:t>
                      </a:r>
                      <a:r>
                        <a:rPr lang="en" sz="1200">
                          <a:solidFill>
                            <a:srgbClr val="0F0F0F"/>
                          </a:solidFill>
                          <a:latin typeface="Inter"/>
                          <a:ea typeface="Inter"/>
                          <a:cs typeface="Inter"/>
                          <a:sym typeface="Inter"/>
                        </a:rPr>
                        <a:t>other sources revealed details about Soviet missiles in Cuba. This gave the United States a strategic advantage and they were able to use it to negotiate a</a:t>
                      </a:r>
                      <a:r>
                        <a:rPr lang="en" sz="1200">
                          <a:solidFill>
                            <a:srgbClr val="065FD4"/>
                          </a:solidFill>
                          <a:latin typeface="Inter"/>
                          <a:ea typeface="Inter"/>
                          <a:cs typeface="Inter"/>
                          <a:sym typeface="Inter"/>
                        </a:rPr>
                        <a:t> </a:t>
                      </a:r>
                      <a:r>
                        <a:rPr lang="en" sz="1200">
                          <a:solidFill>
                            <a:srgbClr val="0F0F0F"/>
                          </a:solidFill>
                          <a:latin typeface="Inter"/>
                          <a:ea typeface="Inter"/>
                          <a:cs typeface="Inter"/>
                          <a:sym typeface="Inter"/>
                        </a:rPr>
                        <a:t>peaceful resolution with the Soviet Union. Soviet intelligence had had become suspicious of Penkovsky. He was arrested, tried, convicted of treason, and executed in May of 1963. Today, he is known by many in the West as the “Spy Who Saved the World.” What moral decisions did Penkovsky face during the Cold War?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Oleg Penkovsky influence the outcome of the Cuban Missile Crisis?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0" name="Google Shape;100;p2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01" name="Google Shape;101;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Crises in Cuba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183822" y="298447"/>
            <a:ext cx="1056536" cy="438114"/>
          </a:xfrm>
          <a:prstGeom prst="rect">
            <a:avLst/>
          </a:prstGeom>
          <a:noFill/>
          <a:ln>
            <a:noFill/>
          </a:ln>
        </p:spPr>
      </p:pic>
      <p:sp>
        <p:nvSpPr>
          <p:cNvPr id="103" name="Google Shape;103;p25"/>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34"/>
          <p:cNvSpPr txBox="1"/>
          <p:nvPr/>
        </p:nvSpPr>
        <p:spPr>
          <a:xfrm>
            <a:off x="438800" y="5255075"/>
            <a:ext cx="6894900" cy="38889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effects to establish which effects are more significant. Using both the historical context and primary source, explain why one of the statements you chose represents the most pronounced way that World War I impacted their lives of soldiers upon their return home</a:t>
            </a:r>
            <a:r>
              <a:rPr lang="en" sz="1500">
                <a:solidFill>
                  <a:schemeClr val="dk1"/>
                </a:solidFill>
                <a:highlight>
                  <a:schemeClr val="lt1"/>
                </a:highlight>
                <a:latin typeface="Inter"/>
                <a:ea typeface="Inter"/>
                <a:cs typeface="Inter"/>
                <a:sym typeface="Inter"/>
              </a:rPr>
              <a:t>. Cite evidence.</a:t>
            </a:r>
            <a:endParaRPr sz="1500">
              <a:solidFill>
                <a:schemeClr val="dk1"/>
              </a:solidFill>
              <a:latin typeface="Inter"/>
              <a:ea typeface="Inter"/>
              <a:cs typeface="Inter"/>
              <a:sym typeface="Inter"/>
            </a:endParaRPr>
          </a:p>
          <a:p>
            <a:pPr indent="457200" lvl="0" marL="0" rtl="0" algn="l">
              <a:spcBef>
                <a:spcPts val="0"/>
              </a:spcBef>
              <a:spcAft>
                <a:spcPts val="0"/>
              </a:spcAft>
              <a:buClr>
                <a:schemeClr val="dk1"/>
              </a:buClr>
              <a:buSzPts val="1100"/>
              <a:buFont typeface="Arial"/>
              <a:buNone/>
            </a:pPr>
            <a:r>
              <a:rPr b="1" lang="en">
                <a:solidFill>
                  <a:schemeClr val="accent1"/>
                </a:solidFill>
                <a:latin typeface="Inter"/>
                <a:ea typeface="Inter"/>
                <a:cs typeface="Inter"/>
                <a:sym typeface="Inter"/>
              </a:rPr>
              <a:t>Based on this historical context, primary source, and map provided, Choice B and Choice C are clear causes of the Cuban Missile Crisis. While both Choice D and Choice A did occur, they are events that took place during the crisis rather than a cause of it. However, when looking at the historical context, Choice B explains how the alliance between Cuban and the USSR led to the Soviet support of the Cubans and the deployment of nuclear missiles were located on the island. Additionally, the historical context, primary source, and map all demonstrate the US complicity in the increased tensions. It was not just that the Soviets brought missiles to Cuba, but rather that the US had already deployed nuclear missiles to Turkey. These two choices are the clearest examples of the context for the Cuban Missile Crisis. </a:t>
            </a:r>
            <a:endParaRPr b="1">
              <a:solidFill>
                <a:schemeClr val="accent1"/>
              </a:solidFill>
              <a:latin typeface="Inter"/>
              <a:ea typeface="Inter"/>
              <a:cs typeface="Inter"/>
              <a:sym typeface="Inter"/>
            </a:endParaRPr>
          </a:p>
        </p:txBody>
      </p:sp>
      <p:sp>
        <p:nvSpPr>
          <p:cNvPr id="224" name="Google Shape;224;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Teacher Key for Formative Assessment: Causation</a:t>
            </a:r>
            <a:endParaRPr sz="1900">
              <a:latin typeface="Halant"/>
              <a:ea typeface="Halant"/>
              <a:cs typeface="Halant"/>
              <a:sym typeface="Halant"/>
            </a:endParaRPr>
          </a:p>
        </p:txBody>
      </p:sp>
      <p:pic>
        <p:nvPicPr>
          <p:cNvPr id="225" name="Google Shape;225;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6" name="Google Shape;226;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7" name="Google Shape;227;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8" name="Google Shape;228;p34"/>
          <p:cNvSpPr txBox="1"/>
          <p:nvPr/>
        </p:nvSpPr>
        <p:spPr>
          <a:xfrm>
            <a:off x="475400" y="915375"/>
            <a:ext cx="6821700" cy="37539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latin typeface="Inter"/>
                <a:ea typeface="Inter"/>
                <a:cs typeface="Inter"/>
                <a:sym typeface="Inter"/>
              </a:rPr>
              <a:t>Using both the historical context, primary source </a:t>
            </a:r>
            <a:r>
              <a:rPr i="1" lang="en" sz="1500">
                <a:solidFill>
                  <a:schemeClr val="dk1"/>
                </a:solidFill>
                <a:latin typeface="Inter"/>
                <a:ea typeface="Inter"/>
                <a:cs typeface="Inter"/>
                <a:sym typeface="Inter"/>
              </a:rPr>
              <a:t>and</a:t>
            </a:r>
            <a:r>
              <a:rPr lang="en" sz="1500">
                <a:solidFill>
                  <a:schemeClr val="dk1"/>
                </a:solidFill>
                <a:latin typeface="Inter"/>
                <a:ea typeface="Inter"/>
                <a:cs typeface="Inter"/>
                <a:sym typeface="Inter"/>
              </a:rPr>
              <a:t> map, select the </a:t>
            </a:r>
            <a:r>
              <a:rPr b="1" i="1" lang="en" sz="1500">
                <a:solidFill>
                  <a:schemeClr val="dk1"/>
                </a:solidFill>
                <a:latin typeface="Inter"/>
                <a:ea typeface="Inter"/>
                <a:cs typeface="Inter"/>
                <a:sym typeface="Inter"/>
              </a:rPr>
              <a:t>two statements </a:t>
            </a:r>
            <a:r>
              <a:rPr lang="en" sz="1500">
                <a:solidFill>
                  <a:schemeClr val="dk1"/>
                </a:solidFill>
                <a:latin typeface="Inter"/>
                <a:ea typeface="Inter"/>
                <a:cs typeface="Inter"/>
                <a:sym typeface="Inter"/>
              </a:rPr>
              <a:t>that best demonstrate why the Cuban Missile Crisis occurred during the Cold War.</a:t>
            </a:r>
            <a:endParaRPr sz="1500">
              <a:solidFill>
                <a:schemeClr val="dk1"/>
              </a:solidFill>
              <a:latin typeface="Inter"/>
              <a:ea typeface="Inter"/>
              <a:cs typeface="Inter"/>
              <a:sym typeface="Inter"/>
            </a:endParaRPr>
          </a:p>
          <a:p>
            <a:pPr indent="0" lvl="0" marL="4572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Office of the Kremlin increased tensions by sending a formal letter requiring concessions by the US. </a:t>
            </a:r>
            <a:r>
              <a:rPr b="1" lang="en" sz="1500">
                <a:solidFill>
                  <a:schemeClr val="lt1"/>
                </a:solidFill>
                <a:highlight>
                  <a:schemeClr val="accent1"/>
                </a:highlight>
                <a:latin typeface="Inter"/>
                <a:ea typeface="Inter"/>
                <a:cs typeface="Inter"/>
                <a:sym typeface="Inter"/>
              </a:rPr>
              <a:t>(0 points)</a:t>
            </a:r>
            <a:endParaRPr sz="1500">
              <a:solidFill>
                <a:schemeClr val="dk1"/>
              </a:solidFill>
              <a:latin typeface="Inter"/>
              <a:ea typeface="Inter"/>
              <a:cs typeface="Inter"/>
              <a:sym typeface="Inter"/>
            </a:endParaRPr>
          </a:p>
          <a:p>
            <a:pPr indent="0" lvl="0" marL="13716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Soviets began more directly supporting and allying with the Cubans. </a:t>
            </a:r>
            <a:r>
              <a:rPr b="1" lang="en" sz="1500">
                <a:solidFill>
                  <a:schemeClr val="lt1"/>
                </a:solidFill>
                <a:highlight>
                  <a:schemeClr val="accent1"/>
                </a:highlight>
                <a:latin typeface="Inter"/>
                <a:ea typeface="Inter"/>
                <a:cs typeface="Inter"/>
                <a:sym typeface="Inter"/>
              </a:rPr>
              <a:t>(2 points)</a:t>
            </a:r>
            <a:endParaRPr sz="1500">
              <a:solidFill>
                <a:schemeClr val="dk1"/>
              </a:solidFill>
              <a:latin typeface="Inter"/>
              <a:ea typeface="Inter"/>
              <a:cs typeface="Inter"/>
              <a:sym typeface="Inter"/>
            </a:endParaRPr>
          </a:p>
          <a:p>
            <a:pPr indent="0" lvl="0" marL="13716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US and USSR had deployed nuclear missiles to locations within range of the other’s capital cities. </a:t>
            </a:r>
            <a:r>
              <a:rPr b="1" lang="en" sz="1500">
                <a:solidFill>
                  <a:schemeClr val="lt1"/>
                </a:solidFill>
                <a:highlight>
                  <a:schemeClr val="accent1"/>
                </a:highlight>
                <a:latin typeface="Inter"/>
                <a:ea typeface="Inter"/>
                <a:cs typeface="Inter"/>
                <a:sym typeface="Inter"/>
              </a:rPr>
              <a:t>(2 points)</a:t>
            </a:r>
            <a:endParaRPr sz="1500">
              <a:solidFill>
                <a:schemeClr val="dk1"/>
              </a:solidFill>
              <a:latin typeface="Inter"/>
              <a:ea typeface="Inter"/>
              <a:cs typeface="Inter"/>
              <a:sym typeface="Inter"/>
            </a:endParaRPr>
          </a:p>
          <a:p>
            <a:pPr indent="0" lvl="0" marL="13716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US initiated a naval blockade which prevented the USSR from accessing Cuba. </a:t>
            </a:r>
            <a:r>
              <a:rPr b="1" lang="en" sz="1500">
                <a:solidFill>
                  <a:schemeClr val="lt1"/>
                </a:solidFill>
                <a:highlight>
                  <a:schemeClr val="accent1"/>
                </a:highlight>
                <a:latin typeface="Inter"/>
                <a:ea typeface="Inter"/>
                <a:cs typeface="Inter"/>
                <a:sym typeface="Inter"/>
              </a:rPr>
              <a:t>(1 point)</a:t>
            </a:r>
            <a:endParaRPr sz="15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sp>
        <p:nvSpPr>
          <p:cNvPr id="233" name="Google Shape;233;p35"/>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234" name="Google Shape;234;p35"/>
          <p:cNvGraphicFramePr/>
          <p:nvPr/>
        </p:nvGraphicFramePr>
        <p:xfrm>
          <a:off x="969478" y="1521929"/>
          <a:ext cx="3000000" cy="3000000"/>
        </p:xfrm>
        <a:graphic>
          <a:graphicData uri="http://schemas.openxmlformats.org/drawingml/2006/table">
            <a:tbl>
              <a:tblPr>
                <a:noFill/>
                <a:tableStyleId>{D3E9EEF9-BF3E-4F51-920D-93F5D796C4D3}</a:tableStyleId>
              </a:tblPr>
              <a:tblGrid>
                <a:gridCol w="1466100"/>
                <a:gridCol w="1466100"/>
                <a:gridCol w="1466100"/>
                <a:gridCol w="1466100"/>
              </a:tblGrid>
              <a:tr h="503450">
                <a:tc>
                  <a:txBody>
                    <a:bodyPr/>
                    <a:lstStyle/>
                    <a:p>
                      <a:pPr indent="0" lvl="0" marL="0" rtl="0" algn="l">
                        <a:spcBef>
                          <a:spcPts val="0"/>
                        </a:spcBef>
                        <a:spcAft>
                          <a:spcPts val="0"/>
                        </a:spcAft>
                        <a:buNone/>
                      </a:pPr>
                      <a:r>
                        <a:rPr b="1" lang="en" sz="1500">
                          <a:latin typeface="Inter"/>
                          <a:ea typeface="Inter"/>
                          <a:cs typeface="Inter"/>
                          <a:sym typeface="Inter"/>
                        </a:rPr>
                        <a:t>Choice 1</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B or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90225">
                <a:tc>
                  <a:txBody>
                    <a:bodyPr/>
                    <a:lstStyle/>
                    <a:p>
                      <a:pPr indent="0" lvl="0" marL="0" rtl="0" algn="l">
                        <a:spcBef>
                          <a:spcPts val="0"/>
                        </a:spcBef>
                        <a:spcAft>
                          <a:spcPts val="0"/>
                        </a:spcAft>
                        <a:buNone/>
                      </a:pPr>
                      <a:r>
                        <a:rPr b="1" lang="en" sz="1500">
                          <a:latin typeface="Inter"/>
                          <a:ea typeface="Inter"/>
                          <a:cs typeface="Inter"/>
                          <a:sym typeface="Inter"/>
                        </a:rPr>
                        <a:t>Choice 2</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B or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4</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35" name="Google Shape;235;p35"/>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More Significant Effect</a:t>
            </a:r>
            <a:endParaRPr b="1" sz="1900">
              <a:solidFill>
                <a:schemeClr val="dk1"/>
              </a:solidFill>
              <a:latin typeface="Plus Jakarta Sans"/>
              <a:ea typeface="Plus Jakarta Sans"/>
              <a:cs typeface="Plus Jakarta Sans"/>
              <a:sym typeface="Plus Jakarta Sans"/>
            </a:endParaRPr>
          </a:p>
        </p:txBody>
      </p:sp>
      <p:graphicFrame>
        <p:nvGraphicFramePr>
          <p:cNvPr id="236" name="Google Shape;236;p35"/>
          <p:cNvGraphicFramePr/>
          <p:nvPr/>
        </p:nvGraphicFramePr>
        <p:xfrm>
          <a:off x="559991" y="4439260"/>
          <a:ext cx="3000000" cy="3000000"/>
        </p:xfrm>
        <a:graphic>
          <a:graphicData uri="http://schemas.openxmlformats.org/drawingml/2006/table">
            <a:tbl>
              <a:tblPr>
                <a:noFill/>
                <a:tableStyleId>{D3E9EEF9-BF3E-4F51-920D-93F5D796C4D3}</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latin typeface="Inter"/>
                          <a:ea typeface="Inter"/>
                          <a:cs typeface="Inter"/>
                          <a:sym typeface="Inter"/>
                        </a:rPr>
                        <a:t>Student identifies one choice as a more significant effect and cites clear evidence from both the historical context and primary source to justify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does not identify one choice as more significant. Student either misunderstood question or did not attempt to answer it.</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37" name="Google Shape;237;p35"/>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______/7</a:t>
            </a:r>
            <a:endParaRPr b="1" sz="1900">
              <a:solidFill>
                <a:schemeClr val="dk1"/>
              </a:solidFill>
              <a:highlight>
                <a:schemeClr val="lt1"/>
              </a:highlight>
              <a:latin typeface="Inter"/>
              <a:ea typeface="Inter"/>
              <a:cs typeface="Inter"/>
              <a:sym typeface="Inter"/>
            </a:endParaRPr>
          </a:p>
        </p:txBody>
      </p:sp>
      <p:sp>
        <p:nvSpPr>
          <p:cNvPr id="238" name="Google Shape;238;p3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a:t>
            </a:r>
            <a:r>
              <a:rPr lang="en" sz="1900">
                <a:latin typeface="Halant"/>
                <a:ea typeface="Halant"/>
                <a:cs typeface="Halant"/>
                <a:sym typeface="Halant"/>
              </a:rPr>
              <a:t> for Formative Assessment: Causation</a:t>
            </a:r>
            <a:endParaRPr sz="1900">
              <a:latin typeface="Halant"/>
              <a:ea typeface="Halant"/>
              <a:cs typeface="Halant"/>
              <a:sym typeface="Halant"/>
            </a:endParaRPr>
          </a:p>
        </p:txBody>
      </p:sp>
      <p:pic>
        <p:nvPicPr>
          <p:cNvPr id="239" name="Google Shape;239;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0" name="Google Shape;240;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1" name="Google Shape;241;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graphicFrame>
        <p:nvGraphicFramePr>
          <p:cNvPr id="108" name="Google Shape;108;p26"/>
          <p:cNvGraphicFramePr/>
          <p:nvPr/>
        </p:nvGraphicFramePr>
        <p:xfrm>
          <a:off x="469041" y="1182320"/>
          <a:ext cx="3000000" cy="3000000"/>
        </p:xfrm>
        <a:graphic>
          <a:graphicData uri="http://schemas.openxmlformats.org/drawingml/2006/table">
            <a:tbl>
              <a:tblPr>
                <a:noFill/>
                <a:tableStyleId>{1862BF08-85D1-47EB-9CAA-99948D620577}</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your source number and title?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it a primary or secondary source?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perspective of your source? Why is this source credible?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of the following topics is most related to your source? (Circle one)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Cuban Revolution</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Bay of Pigs Invasion</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Cuban Missile Crisis</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a brief summary of the source.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 How does this source demonstrate a crisis in Cuba?</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9" name="Google Shape;109;p2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110" name="Google Shape;110;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Crises in Cuba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11" name="Google Shape;111;p26"/>
          <p:cNvPicPr preferRelativeResize="0"/>
          <p:nvPr/>
        </p:nvPicPr>
        <p:blipFill>
          <a:blip r:embed="rId3">
            <a:alphaModFix/>
          </a:blip>
          <a:stretch>
            <a:fillRect/>
          </a:stretch>
        </p:blipFill>
        <p:spPr>
          <a:xfrm>
            <a:off x="183822" y="298447"/>
            <a:ext cx="1056536" cy="43811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Continuity and Change over Time</a:t>
            </a:r>
            <a:endParaRPr sz="2500">
              <a:solidFill>
                <a:schemeClr val="dk1"/>
              </a:solidFill>
              <a:latin typeface="Plus Jakarta Sans"/>
              <a:ea typeface="Plus Jakarta Sans"/>
              <a:cs typeface="Plus Jakarta Sans"/>
              <a:sym typeface="Plus Jakarta Sans"/>
            </a:endParaRPr>
          </a:p>
        </p:txBody>
      </p:sp>
      <p:sp>
        <p:nvSpPr>
          <p:cNvPr id="117" name="Google Shape;117;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8" name="Google Shape;118;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0" name="Google Shape;120;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1" name="Google Shape;121;p27"/>
          <p:cNvSpPr txBox="1"/>
          <p:nvPr/>
        </p:nvSpPr>
        <p:spPr>
          <a:xfrm>
            <a:off x="4340553" y="1289164"/>
            <a:ext cx="29628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a:t>
            </a:r>
            <a:r>
              <a:rPr lang="en" sz="1300">
                <a:latin typeface="Inter"/>
                <a:ea typeface="Inter"/>
                <a:cs typeface="Inter"/>
                <a:sym typeface="Inter"/>
              </a:rPr>
              <a:t> Event/Topic/Idea:</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Crises in Cuba</a:t>
            </a:r>
            <a:r>
              <a:rPr lang="en" sz="1300">
                <a:latin typeface="Inter"/>
                <a:ea typeface="Inter"/>
                <a:cs typeface="Inter"/>
                <a:sym typeface="Inter"/>
              </a:rPr>
              <a:t> </a:t>
            </a:r>
            <a:endParaRPr sz="1300">
              <a:latin typeface="Inter"/>
              <a:ea typeface="Inter"/>
              <a:cs typeface="Inter"/>
              <a:sym typeface="Inter"/>
            </a:endParaRPr>
          </a:p>
        </p:txBody>
      </p:sp>
      <p:sp>
        <p:nvSpPr>
          <p:cNvPr id="122" name="Google Shape;122;p27"/>
          <p:cNvSpPr txBox="1"/>
          <p:nvPr/>
        </p:nvSpPr>
        <p:spPr>
          <a:xfrm>
            <a:off x="1172225" y="1255950"/>
            <a:ext cx="2858100" cy="9909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Place historical events or ideas related to the main topic in chronological order. Write a one sentence description for each one.</a:t>
            </a:r>
            <a:endParaRPr i="1" sz="1200">
              <a:latin typeface="Plus Jakarta Sans"/>
              <a:ea typeface="Plus Jakarta Sans"/>
              <a:cs typeface="Plus Jakarta Sans"/>
              <a:sym typeface="Plus Jakarta Sans"/>
            </a:endParaRPr>
          </a:p>
        </p:txBody>
      </p:sp>
      <p:sp>
        <p:nvSpPr>
          <p:cNvPr id="123" name="Google Shape;123;p27"/>
          <p:cNvSpPr/>
          <p:nvPr/>
        </p:nvSpPr>
        <p:spPr>
          <a:xfrm>
            <a:off x="495494" y="496742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24" name="Google Shape;124;p27"/>
          <p:cNvCxnSpPr/>
          <p:nvPr/>
        </p:nvCxnSpPr>
        <p:spPr>
          <a:xfrm rot="10800000">
            <a:off x="927647" y="485190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25" name="Google Shape;125;p27"/>
          <p:cNvCxnSpPr/>
          <p:nvPr/>
        </p:nvCxnSpPr>
        <p:spPr>
          <a:xfrm rot="10800000">
            <a:off x="1828792" y="485189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26" name="Google Shape;126;p27"/>
          <p:cNvCxnSpPr/>
          <p:nvPr/>
        </p:nvCxnSpPr>
        <p:spPr>
          <a:xfrm rot="10800000">
            <a:off x="27431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27" name="Google Shape;127;p27"/>
          <p:cNvCxnSpPr/>
          <p:nvPr/>
        </p:nvCxnSpPr>
        <p:spPr>
          <a:xfrm rot="10800000">
            <a:off x="3657605"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28" name="Google Shape;128;p27"/>
          <p:cNvCxnSpPr/>
          <p:nvPr/>
        </p:nvCxnSpPr>
        <p:spPr>
          <a:xfrm rot="10800000">
            <a:off x="4571996"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29" name="Google Shape;129;p27"/>
          <p:cNvCxnSpPr/>
          <p:nvPr/>
        </p:nvCxnSpPr>
        <p:spPr>
          <a:xfrm rot="10800000">
            <a:off x="54863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30" name="Google Shape;130;p27"/>
          <p:cNvCxnSpPr/>
          <p:nvPr/>
        </p:nvCxnSpPr>
        <p:spPr>
          <a:xfrm rot="10800000">
            <a:off x="6381748" y="4851895"/>
            <a:ext cx="0" cy="659400"/>
          </a:xfrm>
          <a:prstGeom prst="straightConnector1">
            <a:avLst/>
          </a:prstGeom>
          <a:noFill/>
          <a:ln cap="flat" cmpd="sng" w="9525">
            <a:solidFill>
              <a:srgbClr val="595959"/>
            </a:solidFill>
            <a:prstDash val="solid"/>
            <a:round/>
            <a:headEnd len="med" w="med" type="none"/>
            <a:tailEnd len="med" w="med" type="none"/>
          </a:ln>
        </p:spPr>
      </p:cxnSp>
      <p:sp>
        <p:nvSpPr>
          <p:cNvPr id="131" name="Google Shape;131;p27"/>
          <p:cNvSpPr txBox="1"/>
          <p:nvPr/>
        </p:nvSpPr>
        <p:spPr>
          <a:xfrm>
            <a:off x="5709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1:</a:t>
            </a:r>
            <a:endParaRPr sz="1200">
              <a:latin typeface="Inter"/>
              <a:ea typeface="Inter"/>
              <a:cs typeface="Inter"/>
              <a:sym typeface="Inter"/>
            </a:endParaRPr>
          </a:p>
        </p:txBody>
      </p:sp>
      <p:sp>
        <p:nvSpPr>
          <p:cNvPr id="132" name="Google Shape;132;p27"/>
          <p:cNvSpPr txBox="1"/>
          <p:nvPr/>
        </p:nvSpPr>
        <p:spPr>
          <a:xfrm>
            <a:off x="23666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3: </a:t>
            </a:r>
            <a:endParaRPr sz="1200">
              <a:latin typeface="Inter"/>
              <a:ea typeface="Inter"/>
              <a:cs typeface="Inter"/>
              <a:sym typeface="Inter"/>
            </a:endParaRPr>
          </a:p>
        </p:txBody>
      </p:sp>
      <p:sp>
        <p:nvSpPr>
          <p:cNvPr id="133" name="Google Shape;133;p27"/>
          <p:cNvSpPr txBox="1"/>
          <p:nvPr/>
        </p:nvSpPr>
        <p:spPr>
          <a:xfrm>
            <a:off x="41622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5:</a:t>
            </a:r>
            <a:endParaRPr sz="1200">
              <a:latin typeface="Inter"/>
              <a:ea typeface="Inter"/>
              <a:cs typeface="Inter"/>
              <a:sym typeface="Inter"/>
            </a:endParaRPr>
          </a:p>
        </p:txBody>
      </p:sp>
      <p:sp>
        <p:nvSpPr>
          <p:cNvPr id="134" name="Google Shape;134;p27"/>
          <p:cNvSpPr txBox="1"/>
          <p:nvPr/>
        </p:nvSpPr>
        <p:spPr>
          <a:xfrm>
            <a:off x="59579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7:</a:t>
            </a:r>
            <a:endParaRPr sz="1200">
              <a:latin typeface="Inter"/>
              <a:ea typeface="Inter"/>
              <a:cs typeface="Inter"/>
              <a:sym typeface="Inter"/>
            </a:endParaRPr>
          </a:p>
        </p:txBody>
      </p:sp>
      <p:sp>
        <p:nvSpPr>
          <p:cNvPr id="135" name="Google Shape;135;p27"/>
          <p:cNvSpPr txBox="1"/>
          <p:nvPr/>
        </p:nvSpPr>
        <p:spPr>
          <a:xfrm>
            <a:off x="610650" y="5722345"/>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2: </a:t>
            </a:r>
            <a:endParaRPr sz="1200">
              <a:latin typeface="Inter"/>
              <a:ea typeface="Inter"/>
              <a:cs typeface="Inter"/>
              <a:sym typeface="Inter"/>
            </a:endParaRPr>
          </a:p>
        </p:txBody>
      </p:sp>
      <p:sp>
        <p:nvSpPr>
          <p:cNvPr id="136" name="Google Shape;136;p27"/>
          <p:cNvSpPr txBox="1"/>
          <p:nvPr/>
        </p:nvSpPr>
        <p:spPr>
          <a:xfrm>
            <a:off x="2986088" y="5722350"/>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4:</a:t>
            </a:r>
            <a:endParaRPr sz="1200">
              <a:latin typeface="Inter"/>
              <a:ea typeface="Inter"/>
              <a:cs typeface="Inter"/>
              <a:sym typeface="Inter"/>
            </a:endParaRPr>
          </a:p>
        </p:txBody>
      </p:sp>
      <p:sp>
        <p:nvSpPr>
          <p:cNvPr id="137" name="Google Shape;137;p27"/>
          <p:cNvSpPr txBox="1"/>
          <p:nvPr/>
        </p:nvSpPr>
        <p:spPr>
          <a:xfrm>
            <a:off x="5361525" y="5722344"/>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6:</a:t>
            </a:r>
            <a:endParaRPr sz="1200">
              <a:latin typeface="Inter"/>
              <a:ea typeface="Inter"/>
              <a:cs typeface="Inter"/>
              <a:sym typeface="Inter"/>
            </a:endParaRPr>
          </a:p>
        </p:txBody>
      </p:sp>
      <p:graphicFrame>
        <p:nvGraphicFramePr>
          <p:cNvPr id="138" name="Google Shape;138;p27"/>
          <p:cNvGraphicFramePr/>
          <p:nvPr/>
        </p:nvGraphicFramePr>
        <p:xfrm>
          <a:off x="469057" y="6977149"/>
          <a:ext cx="3000000" cy="3000000"/>
        </p:xfrm>
        <a:graphic>
          <a:graphicData uri="http://schemas.openxmlformats.org/drawingml/2006/table">
            <a:tbl>
              <a:tblPr>
                <a:noFill/>
                <a:tableStyleId>{D3E9EEF9-BF3E-4F51-920D-93F5D796C4D3}</a:tableStyleId>
              </a:tblPr>
              <a:tblGrid>
                <a:gridCol w="3417150"/>
                <a:gridCol w="3417150"/>
              </a:tblGrid>
              <a:tr h="312875">
                <a:tc gridSpan="2">
                  <a:txBody>
                    <a:bodyPr/>
                    <a:lstStyle/>
                    <a:p>
                      <a:pPr indent="0" lvl="0" marL="0" rtl="0" algn="ctr">
                        <a:spcBef>
                          <a:spcPts val="0"/>
                        </a:spcBef>
                        <a:spcAft>
                          <a:spcPts val="0"/>
                        </a:spcAft>
                        <a:buNone/>
                      </a:pPr>
                      <a:r>
                        <a:rPr lang="en" sz="1300">
                          <a:latin typeface="Inter"/>
                          <a:ea typeface="Inter"/>
                          <a:cs typeface="Inter"/>
                          <a:sym typeface="Inter"/>
                        </a:rPr>
                        <a:t>Summarize: List any major changes or continuities that you identify</a:t>
                      </a:r>
                      <a:endParaRPr sz="13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r h="1803050">
                <a:tc>
                  <a:txBody>
                    <a:bodyPr/>
                    <a:lstStyle/>
                    <a:p>
                      <a:pPr indent="0" lvl="0" marL="0" rtl="0" algn="ctr">
                        <a:spcBef>
                          <a:spcPts val="0"/>
                        </a:spcBef>
                        <a:spcAft>
                          <a:spcPts val="0"/>
                        </a:spcAft>
                        <a:buNone/>
                      </a:pPr>
                      <a:r>
                        <a:rPr b="1" lang="en" sz="1500">
                          <a:latin typeface="Inter"/>
                          <a:ea typeface="Inter"/>
                          <a:cs typeface="Inter"/>
                          <a:sym typeface="Inter"/>
                        </a:rPr>
                        <a:t>Major Changes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500">
                          <a:latin typeface="Inter"/>
                          <a:ea typeface="Inter"/>
                          <a:cs typeface="Inter"/>
                          <a:sym typeface="Inter"/>
                        </a:rPr>
                        <a:t>Major Continuities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139" name="Google Shape;139;p27"/>
          <p:cNvPicPr preferRelativeResize="0"/>
          <p:nvPr/>
        </p:nvPicPr>
        <p:blipFill>
          <a:blip r:embed="rId5">
            <a:alphaModFix/>
          </a:blip>
          <a:stretch>
            <a:fillRect/>
          </a:stretch>
        </p:blipFill>
        <p:spPr>
          <a:xfrm>
            <a:off x="381550" y="1339950"/>
            <a:ext cx="822875" cy="822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8"/>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146" name="Google Shape;146;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147" name="Google Shape;147;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8" name="Google Shape;148;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0" name="Google Shape;150;p28"/>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This question is Weighted Multiple Choice (WMC).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151" name="Google Shape;151;p28"/>
          <p:cNvPicPr preferRelativeResize="0"/>
          <p:nvPr/>
        </p:nvPicPr>
        <p:blipFill>
          <a:blip r:embed="rId5">
            <a:alphaModFix/>
          </a:blip>
          <a:stretch>
            <a:fillRect/>
          </a:stretch>
        </p:blipFill>
        <p:spPr>
          <a:xfrm>
            <a:off x="536446" y="2286512"/>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57" name="Google Shape;15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0" name="Google Shape;160;p29"/>
          <p:cNvSpPr txBox="1"/>
          <p:nvPr/>
        </p:nvSpPr>
        <p:spPr>
          <a:xfrm>
            <a:off x="536388" y="763400"/>
            <a:ext cx="6786600" cy="27141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Inter"/>
                <a:ea typeface="Inter"/>
                <a:cs typeface="Inter"/>
                <a:sym typeface="Inter"/>
              </a:rPr>
              <a:t>Historical Context:</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The Cuban Missile Crisis was a confrontation between the US and the USSR in October 1962 over the presence of nuclear sites in Cuba and Turkey. With the alliance of Cuba and the USSR, the Soviets increased their support of Cuba, including by secretly deploying nuclear missiles to the island. However, the US had acted similarly by starting nuclear deployments in Turkey in 1959. During the crisis, the US and USSR engaged in a standoff as the US initiated a naval blockade and both sides prepared for nuclear war. It was the closest the two nations came to actual war during the Cold War.  </a:t>
            </a:r>
            <a:endParaRPr sz="1500">
              <a:solidFill>
                <a:schemeClr val="dk1"/>
              </a:solidFill>
              <a:latin typeface="Inter"/>
              <a:ea typeface="Inter"/>
              <a:cs typeface="Inter"/>
              <a:sym typeface="Inter"/>
            </a:endParaRPr>
          </a:p>
        </p:txBody>
      </p:sp>
      <p:graphicFrame>
        <p:nvGraphicFramePr>
          <p:cNvPr id="161" name="Google Shape;161;p29"/>
          <p:cNvGraphicFramePr/>
          <p:nvPr/>
        </p:nvGraphicFramePr>
        <p:xfrm>
          <a:off x="536356" y="3748900"/>
          <a:ext cx="3000000" cy="3000000"/>
        </p:xfrm>
        <a:graphic>
          <a:graphicData uri="http://schemas.openxmlformats.org/drawingml/2006/table">
            <a:tbl>
              <a:tblPr>
                <a:noFill/>
                <a:tableStyleId>{1862BF08-85D1-47EB-9CAA-99948D620577}</a:tableStyleId>
              </a:tblPr>
              <a:tblGrid>
                <a:gridCol w="6786675"/>
              </a:tblGrid>
              <a:tr h="1431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(Top): Robert F. Kennedy, </a:t>
                      </a:r>
                      <a:r>
                        <a:rPr i="1" lang="en" sz="1200">
                          <a:solidFill>
                            <a:schemeClr val="dk1"/>
                          </a:solidFill>
                          <a:latin typeface="Halant"/>
                          <a:ea typeface="Halant"/>
                          <a:cs typeface="Halant"/>
                          <a:sym typeface="Halant"/>
                        </a:rPr>
                        <a:t>Thirteen Days: A Memoir of the Cuban Missile Crisis</a:t>
                      </a:r>
                      <a:r>
                        <a:rPr lang="en" sz="1200">
                          <a:solidFill>
                            <a:schemeClr val="dk1"/>
                          </a:solidFill>
                          <a:latin typeface="Halant"/>
                          <a:ea typeface="Halant"/>
                          <a:cs typeface="Halant"/>
                          <a:sym typeface="Halant"/>
                        </a:rPr>
                        <a:t>, 1969; (Bottom): Vicki Elson, “What the Cuban Missile Crisis Was Really About,” </a:t>
                      </a:r>
                      <a:r>
                        <a:rPr lang="en" sz="1200" u="sng">
                          <a:solidFill>
                            <a:schemeClr val="accent5"/>
                          </a:solidFill>
                          <a:latin typeface="Halant"/>
                          <a:ea typeface="Halant"/>
                          <a:cs typeface="Halant"/>
                          <a:sym typeface="Halant"/>
                          <a:hlinkClick r:id="rId4">
                            <a:extLst>
                              <a:ext uri="{A12FA001-AC4F-418D-AE19-62706E023703}">
                                <ahyp:hlinkClr val="tx"/>
                              </a:ext>
                            </a:extLst>
                          </a:hlinkClick>
                        </a:rPr>
                        <a:t>nuclearban.us</a:t>
                      </a:r>
                      <a:endParaRPr sz="1500">
                        <a:solidFill>
                          <a:schemeClr val="dk1"/>
                        </a:solidFill>
                        <a:latin typeface="Halant"/>
                        <a:ea typeface="Halant"/>
                        <a:cs typeface="Halant"/>
                        <a:sym typeface="Halant"/>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13485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was therefore with some sense of foreboding that I went to the meeting of our Ex-Comm. My concern was justified. A new, this time very formal, letter had arrived from Khrushchev to President Kennedy. It was obviously no longer Mr. Khrushchev personally who was writing, but the Foreign Office of the Kremlin. The letter was quite different from the letter received twelve hours before. “We will remove our missiles from Cuba, you will remove yours from Turkey… The Soviet Union will pledge not to invade or interfere with the internal affairs of Turkey; the U.S. to make the same pledge regarding Cuba.”</a:t>
                      </a:r>
                      <a:endParaRPr sz="1200">
                        <a:solidFill>
                          <a:schemeClr val="dk1"/>
                        </a:solidFill>
                        <a:latin typeface="Inter"/>
                        <a:ea typeface="Inter"/>
                        <a:cs typeface="Inter"/>
                        <a:sym typeface="Inter"/>
                      </a:endParaRPr>
                    </a:p>
                  </a:txBody>
                  <a:tcPr marT="95800" marB="95800" marR="97175" marL="97175">
                    <a:lnL cap="flat" cmpd="sng" w="12700">
                      <a:solidFill>
                        <a:srgbClr val="FFFFFF"/>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bl>
          </a:graphicData>
        </a:graphic>
      </p:graphicFrame>
      <p:pic>
        <p:nvPicPr>
          <p:cNvPr id="162" name="Google Shape;162;p29"/>
          <p:cNvPicPr preferRelativeResize="0"/>
          <p:nvPr/>
        </p:nvPicPr>
        <p:blipFill>
          <a:blip r:embed="rId5">
            <a:alphaModFix/>
          </a:blip>
          <a:stretch>
            <a:fillRect/>
          </a:stretch>
        </p:blipFill>
        <p:spPr>
          <a:xfrm>
            <a:off x="1007564" y="5879925"/>
            <a:ext cx="5757283" cy="32384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68" name="Google Shape;168;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0" name="Google Shape;170;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1" name="Google Shape;171;p30"/>
          <p:cNvSpPr txBox="1"/>
          <p:nvPr/>
        </p:nvSpPr>
        <p:spPr>
          <a:xfrm>
            <a:off x="475400" y="915375"/>
            <a:ext cx="6821700" cy="42648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latin typeface="Inter"/>
                <a:ea typeface="Inter"/>
                <a:cs typeface="Inter"/>
                <a:sym typeface="Inter"/>
              </a:rPr>
              <a:t>Using both the historical context, primary source </a:t>
            </a:r>
            <a:r>
              <a:rPr i="1" lang="en" sz="1500">
                <a:solidFill>
                  <a:schemeClr val="dk1"/>
                </a:solidFill>
                <a:latin typeface="Inter"/>
                <a:ea typeface="Inter"/>
                <a:cs typeface="Inter"/>
                <a:sym typeface="Inter"/>
              </a:rPr>
              <a:t>and</a:t>
            </a:r>
            <a:r>
              <a:rPr lang="en" sz="1500">
                <a:solidFill>
                  <a:schemeClr val="dk1"/>
                </a:solidFill>
                <a:latin typeface="Inter"/>
                <a:ea typeface="Inter"/>
                <a:cs typeface="Inter"/>
                <a:sym typeface="Inter"/>
              </a:rPr>
              <a:t> map, select the </a:t>
            </a:r>
            <a:r>
              <a:rPr b="1" i="1" lang="en" sz="1500">
                <a:solidFill>
                  <a:schemeClr val="dk1"/>
                </a:solidFill>
                <a:latin typeface="Inter"/>
                <a:ea typeface="Inter"/>
                <a:cs typeface="Inter"/>
                <a:sym typeface="Inter"/>
              </a:rPr>
              <a:t>two statements </a:t>
            </a:r>
            <a:r>
              <a:rPr lang="en" sz="1500">
                <a:solidFill>
                  <a:schemeClr val="dk1"/>
                </a:solidFill>
                <a:latin typeface="Inter"/>
                <a:ea typeface="Inter"/>
                <a:cs typeface="Inter"/>
                <a:sym typeface="Inter"/>
              </a:rPr>
              <a:t>that best demonstrate why the Cuban Missile Crisis occurred during the Cold War.</a:t>
            </a:r>
            <a:endParaRPr sz="1500">
              <a:solidFill>
                <a:schemeClr val="dk1"/>
              </a:solidFill>
              <a:latin typeface="Inter"/>
              <a:ea typeface="Inter"/>
              <a:cs typeface="Inter"/>
              <a:sym typeface="Inter"/>
            </a:endParaRPr>
          </a:p>
          <a:p>
            <a:pPr indent="0" lvl="0" marL="4572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Office of the Kremlin increased tensions by sending a formal letter requiring concessions by the US.</a:t>
            </a:r>
            <a:endParaRPr sz="1500">
              <a:solidFill>
                <a:schemeClr val="dk1"/>
              </a:solidFill>
              <a:latin typeface="Inter"/>
              <a:ea typeface="Inter"/>
              <a:cs typeface="Inter"/>
              <a:sym typeface="Inter"/>
            </a:endParaRPr>
          </a:p>
          <a:p>
            <a:pPr indent="0" lvl="0" marL="13716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Soviets began more directly supporting and allying with the Cubans. </a:t>
            </a:r>
            <a:endParaRPr sz="1500">
              <a:solidFill>
                <a:schemeClr val="dk1"/>
              </a:solidFill>
              <a:latin typeface="Inter"/>
              <a:ea typeface="Inter"/>
              <a:cs typeface="Inter"/>
              <a:sym typeface="Inter"/>
            </a:endParaRPr>
          </a:p>
          <a:p>
            <a:pPr indent="0" lvl="0" marL="13716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US and USSR had deployed nuclear missiles to locations within range of the other’s capital cities.</a:t>
            </a:r>
            <a:endParaRPr sz="1500">
              <a:solidFill>
                <a:schemeClr val="dk1"/>
              </a:solidFill>
              <a:latin typeface="Inter"/>
              <a:ea typeface="Inter"/>
              <a:cs typeface="Inter"/>
              <a:sym typeface="Inter"/>
            </a:endParaRPr>
          </a:p>
          <a:p>
            <a:pPr indent="0" lvl="0" marL="13716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US initiated a naval blockade which prevented the USSR from accessing Cuba.</a:t>
            </a:r>
            <a:endParaRPr sz="1500">
              <a:solidFill>
                <a:schemeClr val="dk1"/>
              </a:solidFill>
              <a:latin typeface="Inter"/>
              <a:ea typeface="Inter"/>
              <a:cs typeface="Inter"/>
              <a:sym typeface="Inter"/>
            </a:endParaRPr>
          </a:p>
        </p:txBody>
      </p:sp>
      <p:sp>
        <p:nvSpPr>
          <p:cNvPr id="172" name="Google Shape;172;p30"/>
          <p:cNvSpPr txBox="1"/>
          <p:nvPr/>
        </p:nvSpPr>
        <p:spPr>
          <a:xfrm>
            <a:off x="475400" y="5421875"/>
            <a:ext cx="6821700" cy="35562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effects to establish which effects are more significant. Using both the historical context, primary source, and map, explain why one of the statements you chose represents a more significant cause of the Cuban Missile Crisis. Cite evidence.</a:t>
            </a:r>
            <a:endParaRPr sz="15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6" name="Shape 176"/>
        <p:cNvGrpSpPr/>
        <p:nvPr/>
      </p:nvGrpSpPr>
      <p:grpSpPr>
        <a:xfrm>
          <a:off x="0" y="0"/>
          <a:ext cx="0" cy="0"/>
          <a:chOff x="0" y="0"/>
          <a:chExt cx="0" cy="0"/>
        </a:xfrm>
      </p:grpSpPr>
      <p:graphicFrame>
        <p:nvGraphicFramePr>
          <p:cNvPr id="177" name="Google Shape;177;p31"/>
          <p:cNvGraphicFramePr/>
          <p:nvPr/>
        </p:nvGraphicFramePr>
        <p:xfrm>
          <a:off x="469041" y="1410920"/>
          <a:ext cx="3000000" cy="3000000"/>
        </p:xfrm>
        <a:graphic>
          <a:graphicData uri="http://schemas.openxmlformats.org/drawingml/2006/table">
            <a:tbl>
              <a:tblPr>
                <a:noFill/>
                <a:tableStyleId>{1862BF08-85D1-47EB-9CAA-99948D620577}</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Why did Cuba become a focal point of Cold War tensions?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After Fidel Castro overthrew Batista and aligned Cuba with the Soviet Union, the United States saw Cuba’s shift toward communism as a direct threat.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Who led the revolt against Batista’s authoritarian rule? </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Fidel Castro and Che Guevara</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Why did the U.S. become involved in Cuban conflicts?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Because Castro create a government that was allying closely with the Soviets. They also nationalized U.S. businesses.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300" u="sng">
                          <a:solidFill>
                            <a:schemeClr val="accent5"/>
                          </a:solidFill>
                          <a:latin typeface="Halant"/>
                          <a:ea typeface="Halant"/>
                          <a:cs typeface="Halant"/>
                          <a:sym typeface="Halant"/>
                          <a:hlinkClick r:id="rId3">
                            <a:extLst>
                              <a:ext uri="{A12FA001-AC4F-418D-AE19-62706E023703}">
                                <ahyp:hlinkClr val="tx"/>
                              </a:ext>
                            </a:extLst>
                          </a:hlinkClick>
                        </a:rPr>
                        <a:t>Video Transcript:</a:t>
                      </a:r>
                      <a:r>
                        <a:rPr lang="en" sz="1300">
                          <a:solidFill>
                            <a:schemeClr val="dk1"/>
                          </a:solidFill>
                          <a:latin typeface="Halant"/>
                          <a:ea typeface="Halant"/>
                          <a:cs typeface="Halant"/>
                          <a:sym typeface="Halant"/>
                        </a:rPr>
                        <a:t> </a:t>
                      </a:r>
                      <a:endParaRPr sz="1200">
                        <a:solidFill>
                          <a:schemeClr val="dk1"/>
                        </a:solidFill>
                        <a:latin typeface="Inter"/>
                        <a:ea typeface="Inter"/>
                        <a:cs typeface="Inter"/>
                        <a:sym typeface="Inter"/>
                      </a:endParaRPr>
                    </a:p>
                    <a:p>
                      <a:pPr indent="0" lvl="0" marL="0" marR="152400" rtl="0" algn="l">
                        <a:spcBef>
                          <a:spcPts val="0"/>
                        </a:spcBef>
                        <a:spcAft>
                          <a:spcPts val="0"/>
                        </a:spcAft>
                        <a:buNone/>
                      </a:pPr>
                      <a:r>
                        <a:rPr lang="en" sz="1200">
                          <a:solidFill>
                            <a:srgbClr val="0F0F0F"/>
                          </a:solidFill>
                          <a:latin typeface="Inter"/>
                          <a:ea typeface="Inter"/>
                          <a:cs typeface="Inter"/>
                          <a:sym typeface="Inter"/>
                        </a:rPr>
                        <a:t>In the early 1960s at the height of the Cold War, Oleg Penkovsky, a Soviet intelligence colonel boldly decided to betray his country and spy for the West. With the help of his actions, a global catastrophe was averted. Born in Russia in 1919, Penkovsky grew up under Soviet rule. He joined the Soviet military at 18, later serving in World War II fighting against Nazi Germany. Two years into the Cold War, Penkovsky attended a Soviet Intelligence Academy, sharpening his espionage skills. By 1960, he was a high-ranking military intelligence officer. Penkovsky spent his days gathering secret</a:t>
                      </a:r>
                      <a:r>
                        <a:rPr lang="en" sz="1200">
                          <a:solidFill>
                            <a:srgbClr val="065FD4"/>
                          </a:solidFill>
                          <a:latin typeface="Inter"/>
                          <a:ea typeface="Inter"/>
                          <a:cs typeface="Inter"/>
                          <a:sym typeface="Inter"/>
                        </a:rPr>
                        <a:t> </a:t>
                      </a:r>
                      <a:r>
                        <a:rPr lang="en" sz="1200">
                          <a:solidFill>
                            <a:srgbClr val="0F0F0F"/>
                          </a:solidFill>
                          <a:latin typeface="Inter"/>
                          <a:ea typeface="Inter"/>
                          <a:cs typeface="Inter"/>
                          <a:sym typeface="Inter"/>
                        </a:rPr>
                        <a:t>information for the Soviet Union, but at night he questioned his future and that of his country. He believed communism was hurting the Soviet people. Risking death for betrayal, Penkovsky offered his services to the West—passing a letter to American students in Moscow. After initial distrust, the United States, with the help of the United Kingdom, put him to work. Over a short period, Penkovsky photographed classified Soviet technical manuals and covertly delivered thousands of documents to his Western handlers, sometimes creatively concealed in boxes of chocolate. In 1962 the Cold War came to a head when communist Cuba allowed the Soviet Union to install nuclear missiles on the island directed at the United States. The world feared that the Cuban Missile Crisis would end in a nuclear war. The information shared by Penkovsky and</a:t>
                      </a:r>
                      <a:r>
                        <a:rPr lang="en" sz="1200">
                          <a:solidFill>
                            <a:srgbClr val="065FD4"/>
                          </a:solidFill>
                          <a:latin typeface="Inter"/>
                          <a:ea typeface="Inter"/>
                          <a:cs typeface="Inter"/>
                          <a:sym typeface="Inter"/>
                        </a:rPr>
                        <a:t> </a:t>
                      </a:r>
                      <a:r>
                        <a:rPr lang="en" sz="1200">
                          <a:solidFill>
                            <a:srgbClr val="0F0F0F"/>
                          </a:solidFill>
                          <a:latin typeface="Inter"/>
                          <a:ea typeface="Inter"/>
                          <a:cs typeface="Inter"/>
                          <a:sym typeface="Inter"/>
                        </a:rPr>
                        <a:t>other sources revealed details about Soviet missiles in Cuba. This gave the United States a strategic advantage and they were able to use it to negotiate a</a:t>
                      </a:r>
                      <a:r>
                        <a:rPr lang="en" sz="1200">
                          <a:solidFill>
                            <a:srgbClr val="065FD4"/>
                          </a:solidFill>
                          <a:latin typeface="Inter"/>
                          <a:ea typeface="Inter"/>
                          <a:cs typeface="Inter"/>
                          <a:sym typeface="Inter"/>
                        </a:rPr>
                        <a:t> </a:t>
                      </a:r>
                      <a:r>
                        <a:rPr lang="en" sz="1200">
                          <a:solidFill>
                            <a:srgbClr val="0F0F0F"/>
                          </a:solidFill>
                          <a:latin typeface="Inter"/>
                          <a:ea typeface="Inter"/>
                          <a:cs typeface="Inter"/>
                          <a:sym typeface="Inter"/>
                        </a:rPr>
                        <a:t>peaceful resolution with the Soviet Union. Soviet intelligence had had become suspicious of Penkovsky. He was arrested, tried, convicted of treason, and executed in May of 1963. Today, he is known by many in the West as the “Spy Who Saved the World.” What moral decisions did Penkovsky face during the Cold War?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Oleg Penkovsky influence the outcome of the Cuban Missile Crisis?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Penkovsky provided the United States and the United Kingdom with crucial intelligence about Soviet missile capabilities. His information gave the U.S. a strategic advantage during the Cuban Missile Crisis, helping them negotiate a peaceful resolution and avoid nuclear war.</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78" name="Google Shape;178;p31"/>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79" name="Google Shape;179;p3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Crises in Cuba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0" name="Google Shape;180;p31"/>
          <p:cNvPicPr preferRelativeResize="0"/>
          <p:nvPr/>
        </p:nvPicPr>
        <p:blipFill>
          <a:blip r:embed="rId4">
            <a:alphaModFix/>
          </a:blip>
          <a:stretch>
            <a:fillRect/>
          </a:stretch>
        </p:blipFill>
        <p:spPr>
          <a:xfrm>
            <a:off x="183822" y="298447"/>
            <a:ext cx="1056536" cy="438114"/>
          </a:xfrm>
          <a:prstGeom prst="rect">
            <a:avLst/>
          </a:prstGeom>
          <a:noFill/>
          <a:ln>
            <a:noFill/>
          </a:ln>
        </p:spPr>
      </p:pic>
      <p:sp>
        <p:nvSpPr>
          <p:cNvPr id="181" name="Google Shape;181;p31"/>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graphicFrame>
        <p:nvGraphicFramePr>
          <p:cNvPr id="186" name="Google Shape;186;p32"/>
          <p:cNvGraphicFramePr/>
          <p:nvPr/>
        </p:nvGraphicFramePr>
        <p:xfrm>
          <a:off x="469041" y="1182320"/>
          <a:ext cx="3000000" cy="3000000"/>
        </p:xfrm>
        <a:graphic>
          <a:graphicData uri="http://schemas.openxmlformats.org/drawingml/2006/table">
            <a:tbl>
              <a:tblPr>
                <a:noFill/>
                <a:tableStyleId>{1862BF08-85D1-47EB-9CAA-99948D620577}</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your source number and title?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Source 3 - Bay of Pigs Invasion</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it a primary or secondary source?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chemeClr val="accent1"/>
                          </a:solidFill>
                          <a:latin typeface="Inter"/>
                          <a:ea typeface="Inter"/>
                          <a:cs typeface="Inter"/>
                          <a:sym typeface="Inter"/>
                        </a:rPr>
                        <a:t>Secondary Source</a:t>
                      </a:r>
                      <a:endParaRPr b="1" sz="1200">
                        <a:solidFill>
                          <a:schemeClr val="accent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perspective of your source? Why is this source credible?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 U.S. perspective. It is credible because it is reviewed by multiple professional writers.</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of the following topics is most related to your source? (Circle one)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Cuban Revolution</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Bay of Pigs Invasion</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Cuban Missile Crisis</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a brief summary of the source.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chemeClr val="accent1"/>
                          </a:solidFill>
                          <a:latin typeface="Inter"/>
                          <a:ea typeface="Inter"/>
                          <a:cs typeface="Inter"/>
                          <a:sym typeface="Inter"/>
                        </a:rPr>
                        <a:t>This source explains the U.S.-backed Bay of Pigs invasion in 1961, where 1,400 Cuban exiles attempted to overthrow Castro but failed within 24 hours. It also highlights how U.S. business interests and anti-communism influenced early tensions.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 How does this source demonstrate a crisis in Cuba?</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chemeClr val="accent1"/>
                          </a:solidFill>
                          <a:latin typeface="Inter"/>
                          <a:ea typeface="Inter"/>
                          <a:cs typeface="Inter"/>
                          <a:sym typeface="Inter"/>
                        </a:rPr>
                        <a:t>U.S. failed invasion increased Cuba tensions.</a:t>
                      </a:r>
                      <a:endParaRPr b="1" sz="1200">
                        <a:solidFill>
                          <a:schemeClr val="accent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87" name="Google Shape;187;p32"/>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188" name="Google Shape;188;p32"/>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Crises in Cuba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9" name="Google Shape;189;p32"/>
          <p:cNvPicPr preferRelativeResize="0"/>
          <p:nvPr/>
        </p:nvPicPr>
        <p:blipFill>
          <a:blip r:embed="rId3">
            <a:alphaModFix/>
          </a:blip>
          <a:stretch>
            <a:fillRect/>
          </a:stretch>
        </p:blipFill>
        <p:spPr>
          <a:xfrm>
            <a:off x="183822" y="298447"/>
            <a:ext cx="1056536" cy="438114"/>
          </a:xfrm>
          <a:prstGeom prst="rect">
            <a:avLst/>
          </a:prstGeom>
          <a:noFill/>
          <a:ln>
            <a:noFill/>
          </a:ln>
        </p:spPr>
      </p:pic>
      <p:sp>
        <p:nvSpPr>
          <p:cNvPr id="190" name="Google Shape;190;p32"/>
          <p:cNvSpPr/>
          <p:nvPr/>
        </p:nvSpPr>
        <p:spPr>
          <a:xfrm>
            <a:off x="816575" y="4672300"/>
            <a:ext cx="2206500" cy="4380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3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Continuity and Change over Time (Exemplar)</a:t>
            </a:r>
            <a:endParaRPr sz="2000">
              <a:solidFill>
                <a:schemeClr val="dk1"/>
              </a:solidFill>
              <a:latin typeface="Plus Jakarta Sans"/>
              <a:ea typeface="Plus Jakarta Sans"/>
              <a:cs typeface="Plus Jakarta Sans"/>
              <a:sym typeface="Plus Jakarta Sans"/>
            </a:endParaRPr>
          </a:p>
        </p:txBody>
      </p:sp>
      <p:sp>
        <p:nvSpPr>
          <p:cNvPr id="196" name="Google Shape;196;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8" name="Google Shape;198;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3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0" name="Google Shape;200;p33"/>
          <p:cNvSpPr txBox="1"/>
          <p:nvPr/>
        </p:nvSpPr>
        <p:spPr>
          <a:xfrm>
            <a:off x="4340553" y="1289164"/>
            <a:ext cx="29628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a:t>
            </a:r>
            <a:r>
              <a:rPr lang="en" sz="1300">
                <a:latin typeface="Inter"/>
                <a:ea typeface="Inter"/>
                <a:cs typeface="Inter"/>
                <a:sym typeface="Inter"/>
              </a:rPr>
              <a:t> Event/Topic/Idea:</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Crises in Cuba</a:t>
            </a:r>
            <a:r>
              <a:rPr lang="en" sz="1300">
                <a:latin typeface="Inter"/>
                <a:ea typeface="Inter"/>
                <a:cs typeface="Inter"/>
                <a:sym typeface="Inter"/>
              </a:rPr>
              <a:t> </a:t>
            </a:r>
            <a:endParaRPr sz="1300">
              <a:latin typeface="Inter"/>
              <a:ea typeface="Inter"/>
              <a:cs typeface="Inter"/>
              <a:sym typeface="Inter"/>
            </a:endParaRPr>
          </a:p>
        </p:txBody>
      </p:sp>
      <p:sp>
        <p:nvSpPr>
          <p:cNvPr id="201" name="Google Shape;201;p33"/>
          <p:cNvSpPr txBox="1"/>
          <p:nvPr/>
        </p:nvSpPr>
        <p:spPr>
          <a:xfrm>
            <a:off x="1172225" y="1255950"/>
            <a:ext cx="2858100" cy="9909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Place historical events or ideas related to the main topic in chronological order. Write a one sentence description for each one.</a:t>
            </a:r>
            <a:endParaRPr i="1" sz="1200">
              <a:latin typeface="Plus Jakarta Sans"/>
              <a:ea typeface="Plus Jakarta Sans"/>
              <a:cs typeface="Plus Jakarta Sans"/>
              <a:sym typeface="Plus Jakarta Sans"/>
            </a:endParaRPr>
          </a:p>
        </p:txBody>
      </p:sp>
      <p:sp>
        <p:nvSpPr>
          <p:cNvPr id="202" name="Google Shape;202;p33"/>
          <p:cNvSpPr/>
          <p:nvPr/>
        </p:nvSpPr>
        <p:spPr>
          <a:xfrm>
            <a:off x="495494" y="496742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203" name="Google Shape;203;p33"/>
          <p:cNvCxnSpPr/>
          <p:nvPr/>
        </p:nvCxnSpPr>
        <p:spPr>
          <a:xfrm rot="10800000">
            <a:off x="927647" y="485190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204" name="Google Shape;204;p33"/>
          <p:cNvCxnSpPr/>
          <p:nvPr/>
        </p:nvCxnSpPr>
        <p:spPr>
          <a:xfrm rot="10800000">
            <a:off x="1828792" y="485189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205" name="Google Shape;205;p33"/>
          <p:cNvCxnSpPr/>
          <p:nvPr/>
        </p:nvCxnSpPr>
        <p:spPr>
          <a:xfrm rot="10800000">
            <a:off x="27431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206" name="Google Shape;206;p33"/>
          <p:cNvCxnSpPr/>
          <p:nvPr/>
        </p:nvCxnSpPr>
        <p:spPr>
          <a:xfrm rot="10800000">
            <a:off x="3657605"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207" name="Google Shape;207;p33"/>
          <p:cNvCxnSpPr/>
          <p:nvPr/>
        </p:nvCxnSpPr>
        <p:spPr>
          <a:xfrm rot="10800000">
            <a:off x="4571996"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208" name="Google Shape;208;p33"/>
          <p:cNvCxnSpPr/>
          <p:nvPr/>
        </p:nvCxnSpPr>
        <p:spPr>
          <a:xfrm rot="10800000">
            <a:off x="54863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209" name="Google Shape;209;p33"/>
          <p:cNvCxnSpPr/>
          <p:nvPr/>
        </p:nvCxnSpPr>
        <p:spPr>
          <a:xfrm rot="10800000">
            <a:off x="6381748" y="4851895"/>
            <a:ext cx="0" cy="659400"/>
          </a:xfrm>
          <a:prstGeom prst="straightConnector1">
            <a:avLst/>
          </a:prstGeom>
          <a:noFill/>
          <a:ln cap="flat" cmpd="sng" w="9525">
            <a:solidFill>
              <a:srgbClr val="595959"/>
            </a:solidFill>
            <a:prstDash val="solid"/>
            <a:round/>
            <a:headEnd len="med" w="med" type="none"/>
            <a:tailEnd len="med" w="med" type="none"/>
          </a:ln>
        </p:spPr>
      </p:cxnSp>
      <p:sp>
        <p:nvSpPr>
          <p:cNvPr id="210" name="Google Shape;210;p33"/>
          <p:cNvSpPr txBox="1"/>
          <p:nvPr/>
        </p:nvSpPr>
        <p:spPr>
          <a:xfrm>
            <a:off x="5709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1: </a:t>
            </a:r>
            <a:r>
              <a:rPr b="1" lang="en" sz="1100">
                <a:solidFill>
                  <a:srgbClr val="E95C3D"/>
                </a:solidFill>
                <a:latin typeface="Inter"/>
                <a:ea typeface="Inter"/>
                <a:cs typeface="Inter"/>
                <a:sym typeface="Inter"/>
              </a:rPr>
              <a:t>Batista comes to power in a military coup and establishes a pro-U.S. </a:t>
            </a:r>
            <a:r>
              <a:rPr b="1" lang="en" sz="1100">
                <a:solidFill>
                  <a:srgbClr val="E95C3D"/>
                </a:solidFill>
                <a:latin typeface="Inter"/>
                <a:ea typeface="Inter"/>
                <a:cs typeface="Inter"/>
                <a:sym typeface="Inter"/>
              </a:rPr>
              <a:t>authoritarian</a:t>
            </a:r>
            <a:r>
              <a:rPr b="1" lang="en" sz="1100">
                <a:solidFill>
                  <a:srgbClr val="E95C3D"/>
                </a:solidFill>
                <a:latin typeface="Inter"/>
                <a:ea typeface="Inter"/>
                <a:cs typeface="Inter"/>
                <a:sym typeface="Inter"/>
              </a:rPr>
              <a:t> regime</a:t>
            </a:r>
            <a:endParaRPr b="1" sz="1100">
              <a:solidFill>
                <a:srgbClr val="E95C3D"/>
              </a:solidFill>
              <a:latin typeface="Inter"/>
              <a:ea typeface="Inter"/>
              <a:cs typeface="Inter"/>
              <a:sym typeface="Inter"/>
            </a:endParaRPr>
          </a:p>
        </p:txBody>
      </p:sp>
      <p:sp>
        <p:nvSpPr>
          <p:cNvPr id="211" name="Google Shape;211;p33"/>
          <p:cNvSpPr txBox="1"/>
          <p:nvPr/>
        </p:nvSpPr>
        <p:spPr>
          <a:xfrm>
            <a:off x="23666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3:</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U.S. backed Bay of Pigs invasion fails, pushing Castro closer to the USSR</a:t>
            </a:r>
            <a:endParaRPr sz="1200">
              <a:latin typeface="Inter"/>
              <a:ea typeface="Inter"/>
              <a:cs typeface="Inter"/>
              <a:sym typeface="Inter"/>
            </a:endParaRPr>
          </a:p>
        </p:txBody>
      </p:sp>
      <p:sp>
        <p:nvSpPr>
          <p:cNvPr id="212" name="Google Shape;212;p33"/>
          <p:cNvSpPr txBox="1"/>
          <p:nvPr/>
        </p:nvSpPr>
        <p:spPr>
          <a:xfrm>
            <a:off x="41622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5: </a:t>
            </a:r>
            <a:r>
              <a:rPr b="1" lang="en" sz="1200">
                <a:solidFill>
                  <a:srgbClr val="E95C3D"/>
                </a:solidFill>
                <a:latin typeface="Inter"/>
                <a:ea typeface="Inter"/>
                <a:cs typeface="Inter"/>
                <a:sym typeface="Inter"/>
              </a:rPr>
              <a:t>Castro warns Khrushchev of </a:t>
            </a:r>
            <a:r>
              <a:rPr b="1" lang="en" sz="1200">
                <a:solidFill>
                  <a:srgbClr val="E95C3D"/>
                </a:solidFill>
                <a:latin typeface="Inter"/>
                <a:ea typeface="Inter"/>
                <a:cs typeface="Inter"/>
                <a:sym typeface="Inter"/>
              </a:rPr>
              <a:t>imminent</a:t>
            </a:r>
            <a:r>
              <a:rPr b="1" lang="en" sz="1200">
                <a:solidFill>
                  <a:srgbClr val="E95C3D"/>
                </a:solidFill>
                <a:latin typeface="Inter"/>
                <a:ea typeface="Inter"/>
                <a:cs typeface="Inter"/>
                <a:sym typeface="Inter"/>
              </a:rPr>
              <a:t> U.S. attack during </a:t>
            </a:r>
            <a:r>
              <a:rPr b="1" lang="en" sz="1200">
                <a:solidFill>
                  <a:srgbClr val="E95C3D"/>
                </a:solidFill>
                <a:latin typeface="Inter"/>
                <a:ea typeface="Inter"/>
                <a:cs typeface="Inter"/>
                <a:sym typeface="Inter"/>
              </a:rPr>
              <a:t>the</a:t>
            </a:r>
            <a:r>
              <a:rPr b="1" lang="en" sz="1200">
                <a:solidFill>
                  <a:srgbClr val="E95C3D"/>
                </a:solidFill>
                <a:latin typeface="Inter"/>
                <a:ea typeface="Inter"/>
                <a:cs typeface="Inter"/>
                <a:sym typeface="Inter"/>
              </a:rPr>
              <a:t> Cuban Missile Crisis</a:t>
            </a:r>
            <a:endParaRPr b="1" sz="1200">
              <a:solidFill>
                <a:srgbClr val="E95C3D"/>
              </a:solidFill>
              <a:latin typeface="Inter"/>
              <a:ea typeface="Inter"/>
              <a:cs typeface="Inter"/>
              <a:sym typeface="Inter"/>
            </a:endParaRPr>
          </a:p>
        </p:txBody>
      </p:sp>
      <p:sp>
        <p:nvSpPr>
          <p:cNvPr id="213" name="Google Shape;213;p33"/>
          <p:cNvSpPr txBox="1"/>
          <p:nvPr/>
        </p:nvSpPr>
        <p:spPr>
          <a:xfrm>
            <a:off x="59579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7: </a:t>
            </a:r>
            <a:r>
              <a:rPr b="1" lang="en" sz="1200">
                <a:solidFill>
                  <a:srgbClr val="E95C3D"/>
                </a:solidFill>
                <a:latin typeface="Inter"/>
                <a:ea typeface="Inter"/>
                <a:cs typeface="Inter"/>
                <a:sym typeface="Inter"/>
              </a:rPr>
              <a:t>The USSR agrees to remove the missiles from Cuba in an agreement with the U.S.</a:t>
            </a:r>
            <a:endParaRPr b="1" sz="1200">
              <a:solidFill>
                <a:srgbClr val="E95C3D"/>
              </a:solidFill>
              <a:latin typeface="Inter"/>
              <a:ea typeface="Inter"/>
              <a:cs typeface="Inter"/>
              <a:sym typeface="Inter"/>
            </a:endParaRPr>
          </a:p>
        </p:txBody>
      </p:sp>
      <p:sp>
        <p:nvSpPr>
          <p:cNvPr id="214" name="Google Shape;214;p33"/>
          <p:cNvSpPr txBox="1"/>
          <p:nvPr/>
        </p:nvSpPr>
        <p:spPr>
          <a:xfrm>
            <a:off x="610650" y="5722345"/>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2: </a:t>
            </a:r>
            <a:r>
              <a:rPr b="1" lang="en" sz="1100">
                <a:solidFill>
                  <a:srgbClr val="E95C3D"/>
                </a:solidFill>
                <a:latin typeface="Inter"/>
                <a:ea typeface="Inter"/>
                <a:cs typeface="Inter"/>
                <a:sym typeface="Inter"/>
              </a:rPr>
              <a:t>Che Guevara is inspired by social injustice to engage in the Cuban revolution</a:t>
            </a:r>
            <a:endParaRPr b="1" sz="1100">
              <a:solidFill>
                <a:srgbClr val="E95C3D"/>
              </a:solidFill>
              <a:latin typeface="Inter"/>
              <a:ea typeface="Inter"/>
              <a:cs typeface="Inter"/>
              <a:sym typeface="Inter"/>
            </a:endParaRPr>
          </a:p>
        </p:txBody>
      </p:sp>
      <p:sp>
        <p:nvSpPr>
          <p:cNvPr id="215" name="Google Shape;215;p33"/>
          <p:cNvSpPr txBox="1"/>
          <p:nvPr/>
        </p:nvSpPr>
        <p:spPr>
          <a:xfrm>
            <a:off x="2986088" y="5722350"/>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4: </a:t>
            </a:r>
            <a:r>
              <a:rPr b="1" lang="en" sz="1100">
                <a:solidFill>
                  <a:srgbClr val="E95C3D"/>
                </a:solidFill>
                <a:latin typeface="Inter"/>
                <a:ea typeface="Inter"/>
                <a:cs typeface="Inter"/>
                <a:sym typeface="Inter"/>
              </a:rPr>
              <a:t>President Kennedy takes responsibility for  the U.S. role in the situation in Cuba</a:t>
            </a:r>
            <a:endParaRPr b="1" sz="1100">
              <a:solidFill>
                <a:srgbClr val="E95C3D"/>
              </a:solidFill>
              <a:latin typeface="Inter"/>
              <a:ea typeface="Inter"/>
              <a:cs typeface="Inter"/>
              <a:sym typeface="Inter"/>
            </a:endParaRPr>
          </a:p>
        </p:txBody>
      </p:sp>
      <p:sp>
        <p:nvSpPr>
          <p:cNvPr id="216" name="Google Shape;216;p33"/>
          <p:cNvSpPr txBox="1"/>
          <p:nvPr/>
        </p:nvSpPr>
        <p:spPr>
          <a:xfrm>
            <a:off x="5361525" y="5722344"/>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6: </a:t>
            </a:r>
            <a:r>
              <a:rPr b="1" lang="en" sz="1200">
                <a:solidFill>
                  <a:srgbClr val="E95C3D"/>
                </a:solidFill>
                <a:latin typeface="Inter"/>
                <a:ea typeface="Inter"/>
                <a:cs typeface="Inter"/>
                <a:sym typeface="Inter"/>
              </a:rPr>
              <a:t>President Kennedy informs the public about the Cuban Missile Crisis</a:t>
            </a:r>
            <a:endParaRPr b="1" sz="1200">
              <a:solidFill>
                <a:srgbClr val="E95C3D"/>
              </a:solidFill>
              <a:latin typeface="Inter"/>
              <a:ea typeface="Inter"/>
              <a:cs typeface="Inter"/>
              <a:sym typeface="Inter"/>
            </a:endParaRPr>
          </a:p>
        </p:txBody>
      </p:sp>
      <p:graphicFrame>
        <p:nvGraphicFramePr>
          <p:cNvPr id="217" name="Google Shape;217;p33"/>
          <p:cNvGraphicFramePr/>
          <p:nvPr/>
        </p:nvGraphicFramePr>
        <p:xfrm>
          <a:off x="469057" y="6977149"/>
          <a:ext cx="3000000" cy="3000000"/>
        </p:xfrm>
        <a:graphic>
          <a:graphicData uri="http://schemas.openxmlformats.org/drawingml/2006/table">
            <a:tbl>
              <a:tblPr>
                <a:noFill/>
                <a:tableStyleId>{D3E9EEF9-BF3E-4F51-920D-93F5D796C4D3}</a:tableStyleId>
              </a:tblPr>
              <a:tblGrid>
                <a:gridCol w="3417150"/>
                <a:gridCol w="3417150"/>
              </a:tblGrid>
              <a:tr h="312875">
                <a:tc gridSpan="2">
                  <a:txBody>
                    <a:bodyPr/>
                    <a:lstStyle/>
                    <a:p>
                      <a:pPr indent="0" lvl="0" marL="0" rtl="0" algn="ctr">
                        <a:spcBef>
                          <a:spcPts val="0"/>
                        </a:spcBef>
                        <a:spcAft>
                          <a:spcPts val="0"/>
                        </a:spcAft>
                        <a:buNone/>
                      </a:pPr>
                      <a:r>
                        <a:rPr lang="en" sz="1300">
                          <a:latin typeface="Inter"/>
                          <a:ea typeface="Inter"/>
                          <a:cs typeface="Inter"/>
                          <a:sym typeface="Inter"/>
                        </a:rPr>
                        <a:t>Summarize: List any major changes or continuities that you identify</a:t>
                      </a:r>
                      <a:endParaRPr sz="13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r h="1803050">
                <a:tc>
                  <a:txBody>
                    <a:bodyPr/>
                    <a:lstStyle/>
                    <a:p>
                      <a:pPr indent="0" lvl="0" marL="0" rtl="0" algn="ctr">
                        <a:spcBef>
                          <a:spcPts val="0"/>
                        </a:spcBef>
                        <a:spcAft>
                          <a:spcPts val="0"/>
                        </a:spcAft>
                        <a:buNone/>
                      </a:pPr>
                      <a:r>
                        <a:rPr b="1" lang="en" sz="1500">
                          <a:latin typeface="Inter"/>
                          <a:ea typeface="Inter"/>
                          <a:cs typeface="Inter"/>
                          <a:sym typeface="Inter"/>
                        </a:rPr>
                        <a:t>Major Changes</a:t>
                      </a:r>
                      <a:endParaRPr b="1"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Cuba shifts from U.S.-backed dictatorship to a communist state allied with the Soviet Union.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U.S. and Cuban relations deteriorate drastically.</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500">
                          <a:latin typeface="Inter"/>
                          <a:ea typeface="Inter"/>
                          <a:cs typeface="Inter"/>
                          <a:sym typeface="Inter"/>
                        </a:rPr>
                        <a:t>Major Continuities</a:t>
                      </a:r>
                      <a:endParaRPr b="1"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Cuba remains central to Cold War tensions between the U.S. and the USSR.</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United States consistently seeks to prevent the spread of communism.</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Cuban leadership maintains resistance to foreign influence and intervention.</a:t>
                      </a:r>
                      <a:endParaRPr b="1" sz="1200">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218" name="Google Shape;218;p33"/>
          <p:cNvPicPr preferRelativeResize="0"/>
          <p:nvPr/>
        </p:nvPicPr>
        <p:blipFill>
          <a:blip r:embed="rId5">
            <a:alphaModFix/>
          </a:blip>
          <a:stretch>
            <a:fillRect/>
          </a:stretch>
        </p:blipFill>
        <p:spPr>
          <a:xfrm>
            <a:off x="381550" y="1339950"/>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