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Lst>
  <p:sldSz cy="10058400" cx="7772400"/>
  <p:notesSz cx="6858000" cy="9144000"/>
  <p:embeddedFontLst>
    <p:embeddedFont>
      <p:font typeface="Halant"/>
      <p:regular r:id="rId15"/>
      <p:bold r:id="rId16"/>
    </p:embeddedFont>
    <p:embeddedFont>
      <p:font typeface="Plus Jakarta Sans"/>
      <p:regular r:id="rId17"/>
      <p:bold r:id="rId18"/>
      <p:italic r:id="rId19"/>
      <p:boldItalic r:id="rId20"/>
    </p:embeddedFont>
    <p:embeddedFont>
      <p:font typeface="Inter"/>
      <p:regular r:id="rId21"/>
      <p:bold r:id="rId22"/>
      <p:italic r:id="rId23"/>
      <p:boldItalic r:id="rId24"/>
    </p:embeddedFont>
    <p:embeddedFont>
      <p:font typeface="Plus Jakarta Sans Medium"/>
      <p:regular r:id="rId25"/>
      <p:bold r:id="rId26"/>
      <p:italic r:id="rId27"/>
      <p:boldItalic r:id="rId2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747775"/>
          </p15:clr>
        </p15:guide>
        <p15:guide id="2" pos="2448">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06ED07CE-DEE5-491E-9B86-9FE989383743}">
  <a:tblStyle styleId="{06ED07CE-DEE5-491E-9B86-9FE989383743}"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PlusJakartaSans-boldItalic.fntdata"/><Relationship Id="rId22" Type="http://schemas.openxmlformats.org/officeDocument/2006/relationships/font" Target="fonts/Inter-bold.fntdata"/><Relationship Id="rId21" Type="http://schemas.openxmlformats.org/officeDocument/2006/relationships/font" Target="fonts/Inter-regular.fntdata"/><Relationship Id="rId24" Type="http://schemas.openxmlformats.org/officeDocument/2006/relationships/font" Target="fonts/Inter-boldItalic.fntdata"/><Relationship Id="rId23" Type="http://schemas.openxmlformats.org/officeDocument/2006/relationships/font" Target="fonts/Inter-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font" Target="fonts/PlusJakartaSansMedium-bold.fntdata"/><Relationship Id="rId25" Type="http://schemas.openxmlformats.org/officeDocument/2006/relationships/font" Target="fonts/PlusJakartaSansMedium-regular.fntdata"/><Relationship Id="rId28" Type="http://schemas.openxmlformats.org/officeDocument/2006/relationships/font" Target="fonts/PlusJakartaSansMedium-boldItalic.fntdata"/><Relationship Id="rId27" Type="http://schemas.openxmlformats.org/officeDocument/2006/relationships/font" Target="fonts/PlusJakartaSansMedium-italic.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font" Target="fonts/Halant-regular.fntdata"/><Relationship Id="rId14" Type="http://schemas.openxmlformats.org/officeDocument/2006/relationships/slide" Target="slides/slide8.xml"/><Relationship Id="rId17" Type="http://schemas.openxmlformats.org/officeDocument/2006/relationships/font" Target="fonts/PlusJakartaSans-regular.fntdata"/><Relationship Id="rId16" Type="http://schemas.openxmlformats.org/officeDocument/2006/relationships/font" Target="fonts/Halant-bold.fntdata"/><Relationship Id="rId19" Type="http://schemas.openxmlformats.org/officeDocument/2006/relationships/font" Target="fonts/PlusJakartaSans-italic.fntdata"/><Relationship Id="rId18" Type="http://schemas.openxmlformats.org/officeDocument/2006/relationships/font" Target="fonts/PlusJakartaSans-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62" y="685800"/>
            <a:ext cx="2649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2dfe84b48c_0_67:notes"/>
          <p:cNvSpPr/>
          <p:nvPr>
            <p:ph idx="2" type="sldImg"/>
          </p:nvPr>
        </p:nvSpPr>
        <p:spPr>
          <a:xfrm>
            <a:off x="2104481"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2dfe84b48c_0_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 name="Shape 67"/>
        <p:cNvGrpSpPr/>
        <p:nvPr/>
      </p:nvGrpSpPr>
      <p:grpSpPr>
        <a:xfrm>
          <a:off x="0" y="0"/>
          <a:ext cx="0" cy="0"/>
          <a:chOff x="0" y="0"/>
          <a:chExt cx="0" cy="0"/>
        </a:xfrm>
      </p:grpSpPr>
      <p:sp>
        <p:nvSpPr>
          <p:cNvPr id="68" name="Google Shape;68;g32dfe84b48c_0_83:notes"/>
          <p:cNvSpPr/>
          <p:nvPr>
            <p:ph idx="2" type="sldImg"/>
          </p:nvPr>
        </p:nvSpPr>
        <p:spPr>
          <a:xfrm>
            <a:off x="2104481"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69" name="Google Shape;69;g32dfe84b48c_0_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32dfe84b48c_0_95:notes"/>
          <p:cNvSpPr/>
          <p:nvPr>
            <p:ph idx="2" type="sldImg"/>
          </p:nvPr>
        </p:nvSpPr>
        <p:spPr>
          <a:xfrm>
            <a:off x="2104481"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82" name="Google Shape;82;g32dfe84b48c_0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g32539c52178_0_0:notes"/>
          <p:cNvSpPr/>
          <p:nvPr>
            <p:ph idx="2" type="sldImg"/>
          </p:nvPr>
        </p:nvSpPr>
        <p:spPr>
          <a:xfrm>
            <a:off x="2104481"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2" name="Google Shape;92;g32539c5217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3276eeb3213_0_15:notes"/>
          <p:cNvSpPr/>
          <p:nvPr>
            <p:ph idx="2" type="sldImg"/>
          </p:nvPr>
        </p:nvSpPr>
        <p:spPr>
          <a:xfrm>
            <a:off x="2104481"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3276eeb3213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3276eeb3213_0_27:notes"/>
          <p:cNvSpPr/>
          <p:nvPr>
            <p:ph idx="2" type="sldImg"/>
          </p:nvPr>
        </p:nvSpPr>
        <p:spPr>
          <a:xfrm>
            <a:off x="2104481"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16" name="Google Shape;116;g3276eeb3213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3276eeb3213_0_37:notes"/>
          <p:cNvSpPr/>
          <p:nvPr>
            <p:ph idx="2" type="sldImg"/>
          </p:nvPr>
        </p:nvSpPr>
        <p:spPr>
          <a:xfrm>
            <a:off x="2104481"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7" name="Google Shape;127;g3276eeb3213_0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g32dfe84b48c_0_0:notes"/>
          <p:cNvSpPr/>
          <p:nvPr>
            <p:ph idx="2" type="sldImg"/>
          </p:nvPr>
        </p:nvSpPr>
        <p:spPr>
          <a:xfrm>
            <a:off x="2104481"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38" name="Google Shape;138;g32dfe84b48c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202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202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202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5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80001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202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6.png"/><Relationship Id="rId5" Type="http://schemas.openxmlformats.org/officeDocument/2006/relationships/image" Target="../media/image9.png"/><Relationship Id="rId6" Type="http://schemas.openxmlformats.org/officeDocument/2006/relationships/image" Target="../media/image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6.png"/><Relationship Id="rId5"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6.png"/><Relationship Id="rId5" Type="http://schemas.openxmlformats.org/officeDocument/2006/relationships/hyperlink" Target="https://www.iwm.org.uk/history/voices-of-the-korean-war"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6.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53" name="Shape 53"/>
        <p:cNvGrpSpPr/>
        <p:nvPr/>
      </p:nvGrpSpPr>
      <p:grpSpPr>
        <a:xfrm>
          <a:off x="0" y="0"/>
          <a:ext cx="0" cy="0"/>
          <a:chOff x="0" y="0"/>
          <a:chExt cx="0" cy="0"/>
        </a:xfrm>
      </p:grpSpPr>
      <p:sp>
        <p:nvSpPr>
          <p:cNvPr id="54" name="Google Shape;54;p13"/>
          <p:cNvSpPr txBox="1"/>
          <p:nvPr/>
        </p:nvSpPr>
        <p:spPr>
          <a:xfrm>
            <a:off x="50" y="-9800"/>
            <a:ext cx="7772400" cy="734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Contextualization</a:t>
            </a:r>
            <a:endParaRPr sz="1500">
              <a:solidFill>
                <a:schemeClr val="dk1"/>
              </a:solidFill>
              <a:latin typeface="Halant"/>
              <a:ea typeface="Halant"/>
              <a:cs typeface="Halant"/>
              <a:sym typeface="Halant"/>
            </a:endParaRPr>
          </a:p>
          <a:p>
            <a:pPr indent="0" lvl="0" marL="0" rtl="0" algn="ctr">
              <a:spcBef>
                <a:spcPts val="0"/>
              </a:spcBef>
              <a:spcAft>
                <a:spcPts val="0"/>
              </a:spcAft>
              <a:buNone/>
            </a:pPr>
            <a:r>
              <a:rPr b="1" lang="en" sz="1800">
                <a:solidFill>
                  <a:schemeClr val="dk1"/>
                </a:solidFill>
                <a:latin typeface="Plus Jakarta Sans"/>
                <a:ea typeface="Plus Jakarta Sans"/>
                <a:cs typeface="Plus Jakarta Sans"/>
                <a:sym typeface="Plus Jakarta Sans"/>
              </a:rPr>
              <a:t>Establishing Context - Korean War</a:t>
            </a:r>
            <a:endParaRPr b="1" sz="1800">
              <a:solidFill>
                <a:schemeClr val="dk1"/>
              </a:solidFill>
              <a:latin typeface="Plus Jakarta Sans"/>
              <a:ea typeface="Plus Jakarta Sans"/>
              <a:cs typeface="Plus Jakarta Sans"/>
              <a:sym typeface="Plus Jakarta Sans"/>
            </a:endParaRPr>
          </a:p>
        </p:txBody>
      </p:sp>
      <p:sp>
        <p:nvSpPr>
          <p:cNvPr id="55" name="Google Shape;55;p13"/>
          <p:cNvSpPr txBox="1"/>
          <p:nvPr/>
        </p:nvSpPr>
        <p:spPr>
          <a:xfrm>
            <a:off x="5542403" y="966234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56" name="Google Shape;56;p13"/>
          <p:cNvPicPr preferRelativeResize="0"/>
          <p:nvPr/>
        </p:nvPicPr>
        <p:blipFill>
          <a:blip r:embed="rId3">
            <a:alphaModFix/>
          </a:blip>
          <a:stretch>
            <a:fillRect/>
          </a:stretch>
        </p:blipFill>
        <p:spPr>
          <a:xfrm>
            <a:off x="402969" y="9712396"/>
            <a:ext cx="257457" cy="257457"/>
          </a:xfrm>
          <a:prstGeom prst="rect">
            <a:avLst/>
          </a:prstGeom>
          <a:noFill/>
          <a:ln>
            <a:noFill/>
          </a:ln>
        </p:spPr>
      </p:pic>
      <p:sp>
        <p:nvSpPr>
          <p:cNvPr id="57" name="Google Shape;57;p13"/>
          <p:cNvSpPr txBox="1"/>
          <p:nvPr/>
        </p:nvSpPr>
        <p:spPr>
          <a:xfrm>
            <a:off x="2974925" y="966234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58" name="Google Shape;58;p13"/>
          <p:cNvPicPr preferRelativeResize="0"/>
          <p:nvPr/>
        </p:nvPicPr>
        <p:blipFill>
          <a:blip r:embed="rId4">
            <a:alphaModFix/>
          </a:blip>
          <a:stretch>
            <a:fillRect/>
          </a:stretch>
        </p:blipFill>
        <p:spPr>
          <a:xfrm>
            <a:off x="290897" y="163672"/>
            <a:ext cx="630865" cy="261602"/>
          </a:xfrm>
          <a:prstGeom prst="rect">
            <a:avLst/>
          </a:prstGeom>
          <a:noFill/>
          <a:ln>
            <a:noFill/>
          </a:ln>
        </p:spPr>
      </p:pic>
      <p:sp>
        <p:nvSpPr>
          <p:cNvPr id="59" name="Google Shape;59;p13"/>
          <p:cNvSpPr txBox="1"/>
          <p:nvPr/>
        </p:nvSpPr>
        <p:spPr>
          <a:xfrm>
            <a:off x="349175" y="1032650"/>
            <a:ext cx="7091400" cy="674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rgbClr val="282828"/>
                </a:solidFill>
                <a:latin typeface="Inter"/>
                <a:ea typeface="Inter"/>
                <a:cs typeface="Inter"/>
                <a:sym typeface="Inter"/>
              </a:rPr>
              <a:t>Directions:</a:t>
            </a:r>
            <a:r>
              <a:rPr lang="en" sz="1200">
                <a:solidFill>
                  <a:srgbClr val="282828"/>
                </a:solidFill>
                <a:latin typeface="Inter"/>
                <a:ea typeface="Inter"/>
                <a:cs typeface="Inter"/>
                <a:sym typeface="Inter"/>
              </a:rPr>
              <a:t> Read the following passage and then answer the corresponding questions completely.</a:t>
            </a:r>
            <a:endParaRPr sz="1200">
              <a:solidFill>
                <a:srgbClr val="282828"/>
              </a:solidFill>
              <a:latin typeface="Inter"/>
              <a:ea typeface="Inter"/>
              <a:cs typeface="Inter"/>
              <a:sym typeface="Inter"/>
            </a:endParaRPr>
          </a:p>
        </p:txBody>
      </p:sp>
      <p:sp>
        <p:nvSpPr>
          <p:cNvPr id="60" name="Google Shape;60;p13"/>
          <p:cNvSpPr txBox="1"/>
          <p:nvPr/>
        </p:nvSpPr>
        <p:spPr>
          <a:xfrm>
            <a:off x="290900" y="673850"/>
            <a:ext cx="6858000" cy="35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Name: _____________________________________________________			Date: _________</a:t>
            </a:r>
            <a:endParaRPr b="1" sz="1200">
              <a:solidFill>
                <a:schemeClr val="dk1"/>
              </a:solidFill>
              <a:latin typeface="Inter"/>
              <a:ea typeface="Inter"/>
              <a:cs typeface="Inter"/>
              <a:sym typeface="Inter"/>
            </a:endParaRPr>
          </a:p>
        </p:txBody>
      </p:sp>
      <p:sp>
        <p:nvSpPr>
          <p:cNvPr id="61" name="Google Shape;61;p13"/>
          <p:cNvSpPr txBox="1"/>
          <p:nvPr/>
        </p:nvSpPr>
        <p:spPr>
          <a:xfrm>
            <a:off x="402975" y="1525800"/>
            <a:ext cx="3933600" cy="7757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In the early 1900s, Japan had begun to expand their control in a quest to become a global imperial power; and by 1910, they had successfully colonized Korea. Korea remained a Japanese colony until the end of World War II in 1945. As part of peace agreements between the Soviet Union and the United States, Japan lost its control of Korea and it was divided into two occupied zones: North Korea (USSR) and South Korea (USA) divided at 38th parallel of latitude.  Shortly after the conclusion of World War II, a new conflict emerged between the United States and Soviet Union. Both countries looked to expand and protect their post-war goals and ideologies. The United States wanted to support democratic countries around the world, and on the other hand, the USSR looked to expand communism. In June 1950, North Koreans, supported by the USSR, invaded South Korea with the intent to unify the country under a communist regime. Lacking anticipation and preparation, the capital of South Korea, Seoul, was quickly occupied by North Koreans.  Prior to the invasion, the United States had adopted a foreign policy of containment, which sought to stop the spread of communism throughout the world. Therefore, United States President, Harry Truman, quickly looked to the United Nations for guidance as to how to handle the North Korean act of aggression and support the US efforts of containment. Truman was convinced that the aggression of North Korea was similar to the aggression previously displayed by Hitler and Japan prior to World War II. The United Nations agreed to support South Korea and send in a military force in opposition of North Korea under the leadership of American General, Douglas MacArthur, who had also led American troops in the Pacific against Japan. Although the Soviet Union was a member of the United Nations, they were absent during negotiations due to conflicting opinions regarding China, and therefore were not able to veto United Nations intervention in Korea.</a:t>
            </a:r>
            <a:endParaRPr i="1" sz="1200">
              <a:solidFill>
                <a:schemeClr val="dk1"/>
              </a:solidFill>
              <a:latin typeface="Inter"/>
              <a:ea typeface="Inter"/>
              <a:cs typeface="Inter"/>
              <a:sym typeface="Inter"/>
            </a:endParaRPr>
          </a:p>
        </p:txBody>
      </p:sp>
      <p:pic>
        <p:nvPicPr>
          <p:cNvPr id="62" name="Google Shape;62;p13"/>
          <p:cNvPicPr preferRelativeResize="0"/>
          <p:nvPr/>
        </p:nvPicPr>
        <p:blipFill>
          <a:blip r:embed="rId5">
            <a:alphaModFix/>
          </a:blip>
          <a:stretch>
            <a:fillRect/>
          </a:stretch>
        </p:blipFill>
        <p:spPr>
          <a:xfrm>
            <a:off x="4400000" y="1707350"/>
            <a:ext cx="3131023" cy="2348268"/>
          </a:xfrm>
          <a:prstGeom prst="rect">
            <a:avLst/>
          </a:prstGeom>
          <a:noFill/>
          <a:ln>
            <a:noFill/>
          </a:ln>
        </p:spPr>
      </p:pic>
      <p:pic>
        <p:nvPicPr>
          <p:cNvPr id="63" name="Google Shape;63;p13"/>
          <p:cNvPicPr preferRelativeResize="0"/>
          <p:nvPr/>
        </p:nvPicPr>
        <p:blipFill>
          <a:blip r:embed="rId6">
            <a:alphaModFix/>
          </a:blip>
          <a:stretch>
            <a:fillRect/>
          </a:stretch>
        </p:blipFill>
        <p:spPr>
          <a:xfrm>
            <a:off x="4438063" y="5660293"/>
            <a:ext cx="3131023" cy="2147992"/>
          </a:xfrm>
          <a:prstGeom prst="rect">
            <a:avLst/>
          </a:prstGeom>
          <a:noFill/>
          <a:ln>
            <a:noFill/>
          </a:ln>
        </p:spPr>
      </p:pic>
      <p:sp>
        <p:nvSpPr>
          <p:cNvPr id="64" name="Google Shape;64;p13"/>
          <p:cNvSpPr txBox="1"/>
          <p:nvPr/>
        </p:nvSpPr>
        <p:spPr>
          <a:xfrm>
            <a:off x="4476125" y="7808275"/>
            <a:ext cx="3054900" cy="1040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Source:</a:t>
            </a:r>
            <a:r>
              <a:rPr lang="en" sz="1200">
                <a:solidFill>
                  <a:schemeClr val="dk1"/>
                </a:solidFill>
                <a:latin typeface="Inter"/>
                <a:ea typeface="Inter"/>
                <a:cs typeface="Inter"/>
                <a:sym typeface="Inter"/>
              </a:rPr>
              <a:t> American Soldiers in the Korean War (20 November 1950). </a:t>
            </a:r>
            <a:r>
              <a:rPr i="1" lang="en" sz="1200">
                <a:solidFill>
                  <a:schemeClr val="dk1"/>
                </a:solidFill>
                <a:latin typeface="Inter"/>
                <a:ea typeface="Inter"/>
                <a:cs typeface="Inter"/>
                <a:sym typeface="Inter"/>
              </a:rPr>
              <a:t>Wikimedia Commons</a:t>
            </a:r>
            <a:endParaRPr sz="1800">
              <a:solidFill>
                <a:schemeClr val="dk2"/>
              </a:solidFill>
            </a:endParaRPr>
          </a:p>
          <a:p>
            <a:pPr indent="0" lvl="0" marL="0" rtl="0" algn="l">
              <a:spcBef>
                <a:spcPts val="0"/>
              </a:spcBef>
              <a:spcAft>
                <a:spcPts val="0"/>
              </a:spcAft>
              <a:buNone/>
            </a:pPr>
            <a:r>
              <a:t/>
            </a:r>
            <a:endParaRPr sz="1800">
              <a:solidFill>
                <a:schemeClr val="dk2"/>
              </a:solidFill>
            </a:endParaRPr>
          </a:p>
        </p:txBody>
      </p:sp>
      <p:sp>
        <p:nvSpPr>
          <p:cNvPr id="65" name="Google Shape;65;p13"/>
          <p:cNvSpPr txBox="1"/>
          <p:nvPr/>
        </p:nvSpPr>
        <p:spPr>
          <a:xfrm>
            <a:off x="4400000" y="4122275"/>
            <a:ext cx="3000000" cy="1108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latin typeface="Inter"/>
                <a:ea typeface="Inter"/>
                <a:cs typeface="Inter"/>
                <a:sym typeface="Inter"/>
              </a:rPr>
              <a:t>Source: </a:t>
            </a:r>
            <a:r>
              <a:rPr lang="en" sz="1200">
                <a:latin typeface="Inter"/>
                <a:ea typeface="Inter"/>
                <a:cs typeface="Inter"/>
                <a:sym typeface="Inter"/>
              </a:rPr>
              <a:t>With her brother on her back a war weary Korean girl tiredly trudges by a stalled M-46 tank, at Haengju, Korea. (9 June 1951) </a:t>
            </a:r>
            <a:r>
              <a:rPr i="1" lang="en" sz="1200">
                <a:latin typeface="Inter"/>
                <a:ea typeface="Inter"/>
                <a:cs typeface="Inter"/>
                <a:sym typeface="Inter"/>
              </a:rPr>
              <a:t>Wikimedia Commons</a:t>
            </a:r>
            <a:endParaRPr i="1" sz="1200">
              <a:latin typeface="Inter"/>
              <a:ea typeface="Inter"/>
              <a:cs typeface="Inter"/>
              <a:sym typeface="Inter"/>
            </a:endParaRPr>
          </a:p>
        </p:txBody>
      </p:sp>
      <p:sp>
        <p:nvSpPr>
          <p:cNvPr id="66" name="Google Shape;66;p13"/>
          <p:cNvSpPr txBox="1"/>
          <p:nvPr/>
        </p:nvSpPr>
        <p:spPr>
          <a:xfrm>
            <a:off x="5059550" y="8899100"/>
            <a:ext cx="2511300" cy="202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i="1" lang="en" sz="1500">
                <a:solidFill>
                  <a:schemeClr val="dk1"/>
                </a:solidFill>
                <a:latin typeface="Plus Jakarta Sans"/>
                <a:ea typeface="Plus Jakarta Sans"/>
                <a:cs typeface="Plus Jakarta Sans"/>
                <a:sym typeface="Plus Jakarta Sans"/>
              </a:rPr>
              <a:t>Next Page →</a:t>
            </a:r>
            <a:endParaRPr b="1" i="1" sz="1500">
              <a:solidFill>
                <a:schemeClr val="dk1"/>
              </a:solidFill>
              <a:latin typeface="Plus Jakarta Sans"/>
              <a:ea typeface="Plus Jakarta Sans"/>
              <a:cs typeface="Plus Jakarta Sans"/>
              <a:sym typeface="Plus Jakarta Sans"/>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70" name="Shape 70"/>
        <p:cNvGrpSpPr/>
        <p:nvPr/>
      </p:nvGrpSpPr>
      <p:grpSpPr>
        <a:xfrm>
          <a:off x="0" y="0"/>
          <a:ext cx="0" cy="0"/>
          <a:chOff x="0" y="0"/>
          <a:chExt cx="0" cy="0"/>
        </a:xfrm>
      </p:grpSpPr>
      <p:sp>
        <p:nvSpPr>
          <p:cNvPr id="71" name="Google Shape;71;p14"/>
          <p:cNvSpPr txBox="1"/>
          <p:nvPr/>
        </p:nvSpPr>
        <p:spPr>
          <a:xfrm>
            <a:off x="50" y="-9800"/>
            <a:ext cx="7772400" cy="734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Contextualization</a:t>
            </a:r>
            <a:endParaRPr sz="1500">
              <a:solidFill>
                <a:schemeClr val="dk1"/>
              </a:solidFill>
              <a:latin typeface="Halant"/>
              <a:ea typeface="Halant"/>
              <a:cs typeface="Halant"/>
              <a:sym typeface="Halant"/>
            </a:endParaRPr>
          </a:p>
          <a:p>
            <a:pPr indent="0" lvl="0" marL="0" rtl="0" algn="ctr">
              <a:spcBef>
                <a:spcPts val="0"/>
              </a:spcBef>
              <a:spcAft>
                <a:spcPts val="0"/>
              </a:spcAft>
              <a:buNone/>
            </a:pPr>
            <a:r>
              <a:rPr b="1" lang="en" sz="1800">
                <a:solidFill>
                  <a:schemeClr val="dk1"/>
                </a:solidFill>
                <a:latin typeface="Plus Jakarta Sans"/>
                <a:ea typeface="Plus Jakarta Sans"/>
                <a:cs typeface="Plus Jakarta Sans"/>
                <a:sym typeface="Plus Jakarta Sans"/>
              </a:rPr>
              <a:t>Establishing Context - Korean War</a:t>
            </a:r>
            <a:endParaRPr b="1" sz="1800">
              <a:solidFill>
                <a:schemeClr val="dk1"/>
              </a:solidFill>
              <a:latin typeface="Plus Jakarta Sans"/>
              <a:ea typeface="Plus Jakarta Sans"/>
              <a:cs typeface="Plus Jakarta Sans"/>
              <a:sym typeface="Plus Jakarta Sans"/>
            </a:endParaRPr>
          </a:p>
        </p:txBody>
      </p:sp>
      <p:sp>
        <p:nvSpPr>
          <p:cNvPr id="72" name="Google Shape;72;p14"/>
          <p:cNvSpPr txBox="1"/>
          <p:nvPr/>
        </p:nvSpPr>
        <p:spPr>
          <a:xfrm>
            <a:off x="5542403" y="966234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73" name="Google Shape;73;p14"/>
          <p:cNvPicPr preferRelativeResize="0"/>
          <p:nvPr/>
        </p:nvPicPr>
        <p:blipFill>
          <a:blip r:embed="rId3">
            <a:alphaModFix/>
          </a:blip>
          <a:stretch>
            <a:fillRect/>
          </a:stretch>
        </p:blipFill>
        <p:spPr>
          <a:xfrm>
            <a:off x="402969" y="9712396"/>
            <a:ext cx="257457" cy="257457"/>
          </a:xfrm>
          <a:prstGeom prst="rect">
            <a:avLst/>
          </a:prstGeom>
          <a:noFill/>
          <a:ln>
            <a:noFill/>
          </a:ln>
        </p:spPr>
      </p:pic>
      <p:sp>
        <p:nvSpPr>
          <p:cNvPr id="74" name="Google Shape;74;p14"/>
          <p:cNvSpPr txBox="1"/>
          <p:nvPr/>
        </p:nvSpPr>
        <p:spPr>
          <a:xfrm>
            <a:off x="2974925" y="966234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75" name="Google Shape;75;p14"/>
          <p:cNvPicPr preferRelativeResize="0"/>
          <p:nvPr/>
        </p:nvPicPr>
        <p:blipFill>
          <a:blip r:embed="rId4">
            <a:alphaModFix/>
          </a:blip>
          <a:stretch>
            <a:fillRect/>
          </a:stretch>
        </p:blipFill>
        <p:spPr>
          <a:xfrm>
            <a:off x="290897" y="163672"/>
            <a:ext cx="630865" cy="261602"/>
          </a:xfrm>
          <a:prstGeom prst="rect">
            <a:avLst/>
          </a:prstGeom>
          <a:noFill/>
          <a:ln>
            <a:noFill/>
          </a:ln>
        </p:spPr>
      </p:pic>
      <p:sp>
        <p:nvSpPr>
          <p:cNvPr id="76" name="Google Shape;76;p14"/>
          <p:cNvSpPr txBox="1"/>
          <p:nvPr/>
        </p:nvSpPr>
        <p:spPr>
          <a:xfrm>
            <a:off x="376075" y="853550"/>
            <a:ext cx="6979200" cy="3140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During the initial stages of the Korean War, the United Nations was badly outnumbered and ill-equipped in comparison to the North Koreans, who were heavily equipped by the Soviet Union. This enabled North Korea to push south and occupy most of South Korea. However, MacArthur was eventually able to lead successful counter attacks that pushed back North Korea past the 38th parallel line (original border). Despite the United Nations’ success with reestablishing the Korean border, Truman wanted to take the opportunity to occupy North Korea and unite Korea under a non-communist government.</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While pushing north into North Korea, United Nations forces were warned and then eventually attacked by neighboring communist China. China’s fresh forces were able to push back UN forces south of the 38th parallel line, where a bloody deadlock was ultimately established by 1951. MacArthur believed that the only way that United Nations forces would successfully control all of Korea was to invade China from the north. Truman, however, adamantly disagreed with going to war with China and eventually fired MacArthur as general of the Korean War. The firing of MacArthur angered many Americans who viewed MacArthur as a well-respect military general and war hero.</a:t>
            </a:r>
            <a:endParaRPr sz="1200">
              <a:solidFill>
                <a:schemeClr val="dk1"/>
              </a:solidFill>
              <a:latin typeface="Inter"/>
              <a:ea typeface="Inter"/>
              <a:cs typeface="Inter"/>
              <a:sym typeface="Inter"/>
            </a:endParaRPr>
          </a:p>
        </p:txBody>
      </p:sp>
      <p:sp>
        <p:nvSpPr>
          <p:cNvPr id="77" name="Google Shape;77;p14"/>
          <p:cNvSpPr txBox="1"/>
          <p:nvPr/>
        </p:nvSpPr>
        <p:spPr>
          <a:xfrm>
            <a:off x="3650175" y="3911775"/>
            <a:ext cx="3763500" cy="454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For more than a year after MacArthur’s firing, the deadly fighting in Korea continued in a deadlock. Vicious fighting brought both sides’ short lived gains, until they were pushed back. Although peace talks began in 1951, no agreements were able to be made. By 1952, the United States elected a new president, Dwight Eisenhower, an American war hero and leader during World War II (D-Day). Eisenhower promised Americans that he would personally go to Korea and end the war if he was elected, which was what he did. By July 1953, peace was established with the signing of an armistice and the border between North Korea and South Korea was redrawn at 38th parallel. Along with the border, a demilitarized zone (DMZ) was set up on both sides of the border. This two and a half mile area would have no military presence from either side, although on either side of the DMZ, both sides stationed heavily armed troops. </a:t>
            </a:r>
            <a:endParaRPr sz="1200">
              <a:solidFill>
                <a:schemeClr val="dk1"/>
              </a:solidFill>
              <a:latin typeface="Inter"/>
              <a:ea typeface="Inter"/>
              <a:cs typeface="Inter"/>
              <a:sym typeface="Inter"/>
            </a:endParaRPr>
          </a:p>
        </p:txBody>
      </p:sp>
      <p:pic>
        <p:nvPicPr>
          <p:cNvPr id="78" name="Google Shape;78;p14"/>
          <p:cNvPicPr preferRelativeResize="0"/>
          <p:nvPr/>
        </p:nvPicPr>
        <p:blipFill>
          <a:blip r:embed="rId5">
            <a:alphaModFix/>
          </a:blip>
          <a:stretch>
            <a:fillRect/>
          </a:stretch>
        </p:blipFill>
        <p:spPr>
          <a:xfrm>
            <a:off x="487188" y="4070650"/>
            <a:ext cx="3087875" cy="2456576"/>
          </a:xfrm>
          <a:prstGeom prst="rect">
            <a:avLst/>
          </a:prstGeom>
          <a:noFill/>
          <a:ln>
            <a:noFill/>
          </a:ln>
        </p:spPr>
      </p:pic>
      <p:sp>
        <p:nvSpPr>
          <p:cNvPr id="79" name="Google Shape;79;p14"/>
          <p:cNvSpPr txBox="1"/>
          <p:nvPr/>
        </p:nvSpPr>
        <p:spPr>
          <a:xfrm>
            <a:off x="503675" y="6604225"/>
            <a:ext cx="3054900" cy="1040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Source:</a:t>
            </a:r>
            <a:r>
              <a:rPr lang="en" sz="1200">
                <a:solidFill>
                  <a:schemeClr val="dk1"/>
                </a:solidFill>
                <a:latin typeface="Inter"/>
                <a:ea typeface="Inter"/>
                <a:cs typeface="Inter"/>
                <a:sym typeface="Inter"/>
              </a:rPr>
              <a:t> Men from the Royal Australian Regiment, June 1953. </a:t>
            </a:r>
            <a:r>
              <a:rPr i="1" lang="en" sz="1200">
                <a:solidFill>
                  <a:schemeClr val="dk1"/>
                </a:solidFill>
                <a:latin typeface="Inter"/>
                <a:ea typeface="Inter"/>
                <a:cs typeface="Inter"/>
                <a:sym typeface="Inter"/>
              </a:rPr>
              <a:t>Wikimedia Commons</a:t>
            </a:r>
            <a:endParaRPr sz="1800">
              <a:solidFill>
                <a:schemeClr val="dk2"/>
              </a:solidFill>
            </a:endParaRPr>
          </a:p>
          <a:p>
            <a:pPr indent="0" lvl="0" marL="0" rtl="0" algn="l">
              <a:spcBef>
                <a:spcPts val="0"/>
              </a:spcBef>
              <a:spcAft>
                <a:spcPts val="0"/>
              </a:spcAft>
              <a:buNone/>
            </a:pPr>
            <a:r>
              <a:t/>
            </a:r>
            <a:endParaRPr sz="1800">
              <a:solidFill>
                <a:schemeClr val="dk2"/>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83" name="Shape 83"/>
        <p:cNvGrpSpPr/>
        <p:nvPr/>
      </p:nvGrpSpPr>
      <p:grpSpPr>
        <a:xfrm>
          <a:off x="0" y="0"/>
          <a:ext cx="0" cy="0"/>
          <a:chOff x="0" y="0"/>
          <a:chExt cx="0" cy="0"/>
        </a:xfrm>
      </p:grpSpPr>
      <p:sp>
        <p:nvSpPr>
          <p:cNvPr id="84" name="Google Shape;84;p15"/>
          <p:cNvSpPr txBox="1"/>
          <p:nvPr/>
        </p:nvSpPr>
        <p:spPr>
          <a:xfrm>
            <a:off x="50" y="-9800"/>
            <a:ext cx="7772400" cy="734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Contextualization</a:t>
            </a:r>
            <a:endParaRPr sz="1500">
              <a:solidFill>
                <a:schemeClr val="dk1"/>
              </a:solidFill>
              <a:latin typeface="Halant"/>
              <a:ea typeface="Halant"/>
              <a:cs typeface="Halant"/>
              <a:sym typeface="Halant"/>
            </a:endParaRPr>
          </a:p>
          <a:p>
            <a:pPr indent="0" lvl="0" marL="0" rtl="0" algn="ctr">
              <a:spcBef>
                <a:spcPts val="0"/>
              </a:spcBef>
              <a:spcAft>
                <a:spcPts val="0"/>
              </a:spcAft>
              <a:buNone/>
            </a:pPr>
            <a:r>
              <a:rPr b="1" lang="en" sz="1800">
                <a:solidFill>
                  <a:schemeClr val="dk1"/>
                </a:solidFill>
                <a:latin typeface="Plus Jakarta Sans"/>
                <a:ea typeface="Plus Jakarta Sans"/>
                <a:cs typeface="Plus Jakarta Sans"/>
                <a:sym typeface="Plus Jakarta Sans"/>
              </a:rPr>
              <a:t>Establishing Context - Korean War</a:t>
            </a:r>
            <a:endParaRPr b="1" sz="1800">
              <a:solidFill>
                <a:schemeClr val="dk1"/>
              </a:solidFill>
              <a:latin typeface="Plus Jakarta Sans"/>
              <a:ea typeface="Plus Jakarta Sans"/>
              <a:cs typeface="Plus Jakarta Sans"/>
              <a:sym typeface="Plus Jakarta Sans"/>
            </a:endParaRPr>
          </a:p>
        </p:txBody>
      </p:sp>
      <p:sp>
        <p:nvSpPr>
          <p:cNvPr id="85" name="Google Shape;85;p15"/>
          <p:cNvSpPr txBox="1"/>
          <p:nvPr/>
        </p:nvSpPr>
        <p:spPr>
          <a:xfrm>
            <a:off x="5542403" y="966234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86" name="Google Shape;86;p15"/>
          <p:cNvPicPr preferRelativeResize="0"/>
          <p:nvPr/>
        </p:nvPicPr>
        <p:blipFill>
          <a:blip r:embed="rId3">
            <a:alphaModFix/>
          </a:blip>
          <a:stretch>
            <a:fillRect/>
          </a:stretch>
        </p:blipFill>
        <p:spPr>
          <a:xfrm>
            <a:off x="402969" y="9712396"/>
            <a:ext cx="257457" cy="257457"/>
          </a:xfrm>
          <a:prstGeom prst="rect">
            <a:avLst/>
          </a:prstGeom>
          <a:noFill/>
          <a:ln>
            <a:noFill/>
          </a:ln>
        </p:spPr>
      </p:pic>
      <p:sp>
        <p:nvSpPr>
          <p:cNvPr id="87" name="Google Shape;87;p15"/>
          <p:cNvSpPr txBox="1"/>
          <p:nvPr/>
        </p:nvSpPr>
        <p:spPr>
          <a:xfrm>
            <a:off x="2974925" y="966234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88" name="Google Shape;88;p15"/>
          <p:cNvPicPr preferRelativeResize="0"/>
          <p:nvPr/>
        </p:nvPicPr>
        <p:blipFill>
          <a:blip r:embed="rId4">
            <a:alphaModFix/>
          </a:blip>
          <a:stretch>
            <a:fillRect/>
          </a:stretch>
        </p:blipFill>
        <p:spPr>
          <a:xfrm>
            <a:off x="290897" y="163672"/>
            <a:ext cx="630865" cy="261602"/>
          </a:xfrm>
          <a:prstGeom prst="rect">
            <a:avLst/>
          </a:prstGeom>
          <a:noFill/>
          <a:ln>
            <a:noFill/>
          </a:ln>
        </p:spPr>
      </p:pic>
      <p:sp>
        <p:nvSpPr>
          <p:cNvPr id="89" name="Google Shape;89;p15"/>
          <p:cNvSpPr txBox="1"/>
          <p:nvPr/>
        </p:nvSpPr>
        <p:spPr>
          <a:xfrm>
            <a:off x="376075" y="853550"/>
            <a:ext cx="6979200" cy="7942500"/>
          </a:xfrm>
          <a:prstGeom prst="rect">
            <a:avLst/>
          </a:prstGeom>
          <a:noFill/>
          <a:ln>
            <a:noFill/>
          </a:ln>
        </p:spPr>
        <p:txBody>
          <a:bodyPr anchorCtr="0" anchor="t" bIns="91425" lIns="91425" spcFirstLastPara="1" rIns="91425" wrap="square" tIns="91425">
            <a:spAutoFit/>
          </a:bodyPr>
          <a:lstStyle/>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Why was Korea occupied by the US and USSR after World War II?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E06666"/>
                </a:solidFill>
                <a:latin typeface="Inter"/>
                <a:ea typeface="Inter"/>
                <a:cs typeface="Inter"/>
                <a:sym typeface="Inter"/>
              </a:rPr>
              <a:t>Korea was occupied by the US and USSR after World War II as part of peace agreements between the two powers, with the country divided at the 38th parallel into two occupation zones, North Korea under the USSR and South Korea under the USA.</a:t>
            </a:r>
            <a:endParaRPr b="1" sz="1200">
              <a:solidFill>
                <a:srgbClr val="E06666"/>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caused the conflict in Korea?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E06666"/>
                </a:solidFill>
                <a:latin typeface="Inter"/>
                <a:ea typeface="Inter"/>
                <a:cs typeface="Inter"/>
                <a:sym typeface="Inter"/>
              </a:rPr>
              <a:t>The conflict in Korea was caused by North Korea, supported by the USSR, invading South Korea in June 1950 with the goal of unifying the country under a communist regime, leading to the Korean War.</a:t>
            </a:r>
            <a:endParaRPr b="1" sz="1200">
              <a:solidFill>
                <a:srgbClr val="E06666"/>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could the actions of North Korea be compared to the actions of Nazi Germany and Imperial  Japan?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E06666"/>
                </a:solidFill>
                <a:latin typeface="Inter"/>
                <a:ea typeface="Inter"/>
                <a:cs typeface="Inter"/>
                <a:sym typeface="Inter"/>
              </a:rPr>
              <a:t>The actions of North Korea could be compared to Nazi Germany and Imperial Japan as they involved aggressive territorial expansion and the use of military force to impose political ideologies, much like the actions of Germany and Japan before World War II.</a:t>
            </a:r>
            <a:endParaRPr b="1" sz="1200">
              <a:solidFill>
                <a:srgbClr val="E06666"/>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Why did the US want to support South Korea?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E06666"/>
                </a:solidFill>
                <a:latin typeface="Inter"/>
                <a:ea typeface="Inter"/>
                <a:cs typeface="Inter"/>
                <a:sym typeface="Inter"/>
              </a:rPr>
              <a:t>The US wanted to support South Korea to stop the spread of communism, as part of its broader foreign policy of containment, and to protect democratic countries from communist influence.</a:t>
            </a:r>
            <a:endParaRPr b="1" sz="1200">
              <a:solidFill>
                <a:srgbClr val="E06666"/>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Why did China involve itself in the Korean War?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E06666"/>
                </a:solidFill>
                <a:latin typeface="Inter"/>
                <a:ea typeface="Inter"/>
                <a:cs typeface="Inter"/>
                <a:sym typeface="Inter"/>
              </a:rPr>
              <a:t>China involved itself in the Korean War to prevent the United Nations forces, led by the US, from occupying all of Korea and potentially threatening China’s security by having a non-communist government on its border.</a:t>
            </a:r>
            <a:endParaRPr b="1" sz="1200">
              <a:solidFill>
                <a:srgbClr val="E06666"/>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was the outcome of the Korean War?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E06666"/>
                </a:solidFill>
                <a:latin typeface="Inter"/>
                <a:ea typeface="Inter"/>
                <a:cs typeface="Inter"/>
                <a:sym typeface="Inter"/>
              </a:rPr>
              <a:t>The outcome of the Korean War was the </a:t>
            </a:r>
            <a:r>
              <a:rPr b="1" lang="en" sz="1200">
                <a:solidFill>
                  <a:srgbClr val="E06666"/>
                </a:solidFill>
                <a:latin typeface="Inter"/>
                <a:ea typeface="Inter"/>
                <a:cs typeface="Inter"/>
                <a:sym typeface="Inter"/>
              </a:rPr>
              <a:t>signing</a:t>
            </a:r>
            <a:r>
              <a:rPr b="1" lang="en" sz="1200">
                <a:solidFill>
                  <a:srgbClr val="E06666"/>
                </a:solidFill>
                <a:latin typeface="Inter"/>
                <a:ea typeface="Inter"/>
                <a:cs typeface="Inter"/>
                <a:sym typeface="Inter"/>
              </a:rPr>
              <a:t> of an </a:t>
            </a:r>
            <a:r>
              <a:rPr b="1" lang="en" sz="1200">
                <a:solidFill>
                  <a:srgbClr val="E06666"/>
                </a:solidFill>
                <a:latin typeface="Inter"/>
                <a:ea typeface="Inter"/>
                <a:cs typeface="Inter"/>
                <a:sym typeface="Inter"/>
              </a:rPr>
              <a:t>armistice</a:t>
            </a:r>
            <a:r>
              <a:rPr b="1" lang="en" sz="1200">
                <a:solidFill>
                  <a:srgbClr val="E06666"/>
                </a:solidFill>
                <a:latin typeface="Inter"/>
                <a:ea typeface="Inter"/>
                <a:cs typeface="Inter"/>
                <a:sym typeface="Inter"/>
              </a:rPr>
              <a:t> under President </a:t>
            </a:r>
            <a:r>
              <a:rPr b="1" lang="en" sz="1200">
                <a:solidFill>
                  <a:srgbClr val="E06666"/>
                </a:solidFill>
                <a:latin typeface="Inter"/>
                <a:ea typeface="Inter"/>
                <a:cs typeface="Inter"/>
                <a:sym typeface="Inter"/>
              </a:rPr>
              <a:t>Eisenhower</a:t>
            </a:r>
            <a:r>
              <a:rPr b="1" lang="en" sz="1200">
                <a:solidFill>
                  <a:srgbClr val="E06666"/>
                </a:solidFill>
                <a:latin typeface="Inter"/>
                <a:ea typeface="Inter"/>
                <a:cs typeface="Inter"/>
                <a:sym typeface="Inter"/>
              </a:rPr>
              <a:t>. The border between North and South Korea was redrawn at the 38th parallel and a demilitarized zone (DMZ) was established.</a:t>
            </a:r>
            <a:endParaRPr b="1" sz="1200">
              <a:solidFill>
                <a:srgbClr val="E06666"/>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3" name="Shape 93"/>
        <p:cNvGrpSpPr/>
        <p:nvPr/>
      </p:nvGrpSpPr>
      <p:grpSpPr>
        <a:xfrm>
          <a:off x="0" y="0"/>
          <a:ext cx="0" cy="0"/>
          <a:chOff x="0" y="0"/>
          <a:chExt cx="0" cy="0"/>
        </a:xfrm>
      </p:grpSpPr>
      <p:sp>
        <p:nvSpPr>
          <p:cNvPr id="94" name="Google Shape;94;p16"/>
          <p:cNvSpPr txBox="1"/>
          <p:nvPr/>
        </p:nvSpPr>
        <p:spPr>
          <a:xfrm>
            <a:off x="50" y="-9800"/>
            <a:ext cx="7772400" cy="734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Perspective</a:t>
            </a:r>
            <a:endParaRPr sz="1500">
              <a:solidFill>
                <a:schemeClr val="dk1"/>
              </a:solidFill>
              <a:latin typeface="Halant"/>
              <a:ea typeface="Halant"/>
              <a:cs typeface="Halant"/>
              <a:sym typeface="Halant"/>
            </a:endParaRPr>
          </a:p>
          <a:p>
            <a:pPr indent="0" lvl="0" marL="0" rtl="0" algn="ctr">
              <a:spcBef>
                <a:spcPts val="0"/>
              </a:spcBef>
              <a:spcAft>
                <a:spcPts val="0"/>
              </a:spcAft>
              <a:buNone/>
            </a:pPr>
            <a:r>
              <a:rPr b="1" lang="en" sz="1800">
                <a:solidFill>
                  <a:schemeClr val="dk1"/>
                </a:solidFill>
                <a:latin typeface="Plus Jakarta Sans"/>
                <a:ea typeface="Plus Jakarta Sans"/>
                <a:cs typeface="Plus Jakarta Sans"/>
                <a:sym typeface="Plus Jakarta Sans"/>
              </a:rPr>
              <a:t>Voices of the Korean War</a:t>
            </a:r>
            <a:endParaRPr b="1" sz="1800">
              <a:solidFill>
                <a:schemeClr val="dk1"/>
              </a:solidFill>
              <a:latin typeface="Plus Jakarta Sans"/>
              <a:ea typeface="Plus Jakarta Sans"/>
              <a:cs typeface="Plus Jakarta Sans"/>
              <a:sym typeface="Plus Jakarta Sans"/>
            </a:endParaRPr>
          </a:p>
        </p:txBody>
      </p:sp>
      <p:sp>
        <p:nvSpPr>
          <p:cNvPr id="95" name="Google Shape;95;p16"/>
          <p:cNvSpPr txBox="1"/>
          <p:nvPr/>
        </p:nvSpPr>
        <p:spPr>
          <a:xfrm>
            <a:off x="5542403" y="966234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96" name="Google Shape;96;p16"/>
          <p:cNvPicPr preferRelativeResize="0"/>
          <p:nvPr/>
        </p:nvPicPr>
        <p:blipFill>
          <a:blip r:embed="rId3">
            <a:alphaModFix/>
          </a:blip>
          <a:stretch>
            <a:fillRect/>
          </a:stretch>
        </p:blipFill>
        <p:spPr>
          <a:xfrm>
            <a:off x="402969" y="9712396"/>
            <a:ext cx="257457" cy="257457"/>
          </a:xfrm>
          <a:prstGeom prst="rect">
            <a:avLst/>
          </a:prstGeom>
          <a:noFill/>
          <a:ln>
            <a:noFill/>
          </a:ln>
        </p:spPr>
      </p:pic>
      <p:sp>
        <p:nvSpPr>
          <p:cNvPr id="97" name="Google Shape;97;p16"/>
          <p:cNvSpPr txBox="1"/>
          <p:nvPr/>
        </p:nvSpPr>
        <p:spPr>
          <a:xfrm>
            <a:off x="2974925" y="966234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98" name="Google Shape;98;p16"/>
          <p:cNvPicPr preferRelativeResize="0"/>
          <p:nvPr/>
        </p:nvPicPr>
        <p:blipFill>
          <a:blip r:embed="rId4">
            <a:alphaModFix/>
          </a:blip>
          <a:stretch>
            <a:fillRect/>
          </a:stretch>
        </p:blipFill>
        <p:spPr>
          <a:xfrm>
            <a:off x="290897" y="163672"/>
            <a:ext cx="630865" cy="261602"/>
          </a:xfrm>
          <a:prstGeom prst="rect">
            <a:avLst/>
          </a:prstGeom>
          <a:noFill/>
          <a:ln>
            <a:noFill/>
          </a:ln>
        </p:spPr>
      </p:pic>
      <p:sp>
        <p:nvSpPr>
          <p:cNvPr id="99" name="Google Shape;99;p16"/>
          <p:cNvSpPr txBox="1"/>
          <p:nvPr/>
        </p:nvSpPr>
        <p:spPr>
          <a:xfrm>
            <a:off x="349175" y="1032650"/>
            <a:ext cx="7091400" cy="674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rgbClr val="282828"/>
                </a:solidFill>
                <a:latin typeface="Inter"/>
                <a:ea typeface="Inter"/>
                <a:cs typeface="Inter"/>
                <a:sym typeface="Inter"/>
              </a:rPr>
              <a:t>Directions:</a:t>
            </a:r>
            <a:r>
              <a:rPr lang="en" sz="1200">
                <a:solidFill>
                  <a:srgbClr val="282828"/>
                </a:solidFill>
                <a:latin typeface="Inter"/>
                <a:ea typeface="Inter"/>
                <a:cs typeface="Inter"/>
                <a:sym typeface="Inter"/>
              </a:rPr>
              <a:t> Go to this </a:t>
            </a:r>
            <a:r>
              <a:rPr lang="en" sz="1200" u="sng">
                <a:solidFill>
                  <a:schemeClr val="hlink"/>
                </a:solidFill>
                <a:latin typeface="Inter"/>
                <a:ea typeface="Inter"/>
                <a:cs typeface="Inter"/>
                <a:sym typeface="Inter"/>
                <a:hlinkClick r:id="rId5"/>
              </a:rPr>
              <a:t>website.</a:t>
            </a:r>
            <a:r>
              <a:rPr lang="en" sz="1200">
                <a:solidFill>
                  <a:srgbClr val="282828"/>
                </a:solidFill>
                <a:latin typeface="Inter"/>
                <a:ea typeface="Inter"/>
                <a:cs typeface="Inter"/>
                <a:sym typeface="Inter"/>
              </a:rPr>
              <a:t> Read the audio transcript and listen to each source silently in your </a:t>
            </a:r>
            <a:r>
              <a:rPr lang="en" sz="1200">
                <a:solidFill>
                  <a:srgbClr val="282828"/>
                </a:solidFill>
                <a:latin typeface="Inter"/>
                <a:ea typeface="Inter"/>
                <a:cs typeface="Inter"/>
                <a:sym typeface="Inter"/>
              </a:rPr>
              <a:t>group and complete the organizer below. Then, with your group, discuss what you learned and add to your graphic organizer.</a:t>
            </a:r>
            <a:endParaRPr sz="1200">
              <a:solidFill>
                <a:srgbClr val="282828"/>
              </a:solidFill>
              <a:latin typeface="Inter"/>
              <a:ea typeface="Inter"/>
              <a:cs typeface="Inter"/>
              <a:sym typeface="Inter"/>
            </a:endParaRPr>
          </a:p>
        </p:txBody>
      </p:sp>
      <p:sp>
        <p:nvSpPr>
          <p:cNvPr id="100" name="Google Shape;100;p16"/>
          <p:cNvSpPr txBox="1"/>
          <p:nvPr/>
        </p:nvSpPr>
        <p:spPr>
          <a:xfrm>
            <a:off x="290900" y="673850"/>
            <a:ext cx="6858000" cy="35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Name: _____________________________________________________			Date: _________</a:t>
            </a:r>
            <a:endParaRPr b="1" sz="1200">
              <a:solidFill>
                <a:schemeClr val="dk1"/>
              </a:solidFill>
              <a:latin typeface="Inter"/>
              <a:ea typeface="Inter"/>
              <a:cs typeface="Inter"/>
              <a:sym typeface="Inter"/>
            </a:endParaRPr>
          </a:p>
        </p:txBody>
      </p:sp>
      <p:sp>
        <p:nvSpPr>
          <p:cNvPr id="101" name="Google Shape;101;p16"/>
          <p:cNvSpPr txBox="1"/>
          <p:nvPr/>
        </p:nvSpPr>
        <p:spPr>
          <a:xfrm>
            <a:off x="402975" y="1525800"/>
            <a:ext cx="6858000" cy="954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chemeClr val="accent1"/>
                </a:solidFill>
                <a:latin typeface="Inter"/>
                <a:ea typeface="Inter"/>
                <a:cs typeface="Inter"/>
                <a:sym typeface="Inter"/>
              </a:rPr>
              <a:t>Arrival: 1950</a:t>
            </a:r>
            <a:endParaRPr b="1">
              <a:solidFill>
                <a:schemeClr val="accent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Source Description: </a:t>
            </a:r>
            <a:r>
              <a:rPr i="1" lang="en" sz="1200">
                <a:solidFill>
                  <a:schemeClr val="dk1"/>
                </a:solidFill>
                <a:latin typeface="Inter"/>
                <a:ea typeface="Inter"/>
                <a:cs typeface="Inter"/>
                <a:sym typeface="Inter"/>
              </a:rPr>
              <a:t>This audio recording is of a British officer who served with 1st Bn Middlesex Regt (Duke of Cambridge's Own), 27th Commonwealth Infantry Bde in North and South Korea, 8/1950-5/1951. Audio was recorded on 8/15/1998.</a:t>
            </a:r>
            <a:endParaRPr i="1" sz="1200">
              <a:solidFill>
                <a:schemeClr val="dk1"/>
              </a:solidFill>
              <a:latin typeface="Inter"/>
              <a:ea typeface="Inter"/>
              <a:cs typeface="Inter"/>
              <a:sym typeface="Inter"/>
            </a:endParaRPr>
          </a:p>
        </p:txBody>
      </p:sp>
      <p:graphicFrame>
        <p:nvGraphicFramePr>
          <p:cNvPr id="102" name="Google Shape;102;p16"/>
          <p:cNvGraphicFramePr/>
          <p:nvPr/>
        </p:nvGraphicFramePr>
        <p:xfrm>
          <a:off x="427825" y="2530150"/>
          <a:ext cx="3000000" cy="3000000"/>
        </p:xfrm>
        <a:graphic>
          <a:graphicData uri="http://schemas.openxmlformats.org/drawingml/2006/table">
            <a:tbl>
              <a:tblPr>
                <a:noFill/>
                <a:tableStyleId>{06ED07CE-DEE5-491E-9B86-9FE989383743}</a:tableStyleId>
              </a:tblPr>
              <a:tblGrid>
                <a:gridCol w="2058175"/>
                <a:gridCol w="2338550"/>
                <a:gridCol w="2520025"/>
              </a:tblGrid>
              <a:tr h="477150">
                <a:tc>
                  <a:txBody>
                    <a:bodyPr/>
                    <a:lstStyle/>
                    <a:p>
                      <a:pPr indent="0" lvl="0" marL="0" rtl="0" algn="ctr">
                        <a:spcBef>
                          <a:spcPts val="0"/>
                        </a:spcBef>
                        <a:spcAft>
                          <a:spcPts val="0"/>
                        </a:spcAft>
                        <a:buNone/>
                      </a:pPr>
                      <a:r>
                        <a:rPr b="1" lang="en" sz="1200">
                          <a:latin typeface="Inter"/>
                          <a:ea typeface="Inter"/>
                          <a:cs typeface="Inter"/>
                          <a:sym typeface="Inter"/>
                        </a:rPr>
                        <a:t>Context</a:t>
                      </a:r>
                      <a:endParaRPr b="1" sz="1200">
                        <a:latin typeface="Inter"/>
                        <a:ea typeface="Inter"/>
                        <a:cs typeface="Inter"/>
                        <a:sym typeface="Inter"/>
                      </a:endParaRPr>
                    </a:p>
                    <a:p>
                      <a:pPr indent="0" lvl="0" marL="0" rtl="0" algn="ctr">
                        <a:spcBef>
                          <a:spcPts val="0"/>
                        </a:spcBef>
                        <a:spcAft>
                          <a:spcPts val="0"/>
                        </a:spcAft>
                        <a:buNone/>
                      </a:pPr>
                      <a:r>
                        <a:t/>
                      </a:r>
                      <a:endParaRPr b="1" sz="1200">
                        <a:latin typeface="Inter"/>
                        <a:ea typeface="Inter"/>
                        <a:cs typeface="Inter"/>
                        <a:sym typeface="Inter"/>
                      </a:endParaRPr>
                    </a:p>
                  </a:txBody>
                  <a:tcPr marT="91425" marB="91425" marR="91425" marL="91425"/>
                </a:tc>
                <a:tc>
                  <a:txBody>
                    <a:bodyPr/>
                    <a:lstStyle/>
                    <a:p>
                      <a:pPr indent="0" lvl="0" marL="0" rtl="0" algn="ctr">
                        <a:spcBef>
                          <a:spcPts val="0"/>
                        </a:spcBef>
                        <a:spcAft>
                          <a:spcPts val="0"/>
                        </a:spcAft>
                        <a:buNone/>
                      </a:pPr>
                      <a:r>
                        <a:rPr b="1" lang="en" sz="1200">
                          <a:latin typeface="Inter"/>
                          <a:ea typeface="Inter"/>
                          <a:cs typeface="Inter"/>
                          <a:sym typeface="Inter"/>
                        </a:rPr>
                        <a:t>Perspective</a:t>
                      </a:r>
                      <a:endParaRPr b="1" sz="1200">
                        <a:latin typeface="Inter"/>
                        <a:ea typeface="Inter"/>
                        <a:cs typeface="Inter"/>
                        <a:sym typeface="Inter"/>
                      </a:endParaRPr>
                    </a:p>
                  </a:txBody>
                  <a:tcPr marT="91425" marB="91425" marR="91425" marL="91425"/>
                </a:tc>
                <a:tc>
                  <a:txBody>
                    <a:bodyPr/>
                    <a:lstStyle/>
                    <a:p>
                      <a:pPr indent="0" lvl="0" marL="0" rtl="0" algn="ctr">
                        <a:spcBef>
                          <a:spcPts val="0"/>
                        </a:spcBef>
                        <a:spcAft>
                          <a:spcPts val="0"/>
                        </a:spcAft>
                        <a:buNone/>
                      </a:pPr>
                      <a:r>
                        <a:rPr b="1" lang="en" sz="1200">
                          <a:latin typeface="Inter"/>
                          <a:ea typeface="Inter"/>
                          <a:cs typeface="Inter"/>
                          <a:sym typeface="Inter"/>
                        </a:rPr>
                        <a:t>Deeper Analysis</a:t>
                      </a:r>
                      <a:endParaRPr b="1" sz="1200">
                        <a:latin typeface="Inter"/>
                        <a:ea typeface="Inter"/>
                        <a:cs typeface="Inter"/>
                        <a:sym typeface="Inter"/>
                      </a:endParaRPr>
                    </a:p>
                  </a:txBody>
                  <a:tcPr marT="91425" marB="91425" marR="91425" marL="91425"/>
                </a:tc>
              </a:tr>
              <a:tr h="954325">
                <a:tc>
                  <a:txBody>
                    <a:bodyPr/>
                    <a:lstStyle/>
                    <a:p>
                      <a:pPr indent="0" lvl="0" marL="0" rtl="0" algn="l">
                        <a:spcBef>
                          <a:spcPts val="0"/>
                        </a:spcBef>
                        <a:spcAft>
                          <a:spcPts val="0"/>
                        </a:spcAft>
                        <a:buNone/>
                      </a:pPr>
                      <a:r>
                        <a:rPr lang="en" sz="1200">
                          <a:latin typeface="Inter"/>
                          <a:ea typeface="Inter"/>
                          <a:cs typeface="Inter"/>
                          <a:sym typeface="Inter"/>
                        </a:rPr>
                        <a:t>Why was the 27th Infantry Brigade moved quickly to the Pusan Pocket?</a:t>
                      </a:r>
                      <a:endParaRPr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200">
                          <a:latin typeface="Inter"/>
                          <a:ea typeface="Inter"/>
                          <a:cs typeface="Inter"/>
                          <a:sym typeface="Inter"/>
                        </a:rPr>
                        <a:t>What does Captain John Shipster’s decision to bring golf clubs and a tennis racket reveal about his expectations of the mission in Korea?</a:t>
                      </a:r>
                      <a:endParaRPr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200">
                          <a:latin typeface="Inter"/>
                          <a:ea typeface="Inter"/>
                          <a:cs typeface="Inter"/>
                          <a:sym typeface="Inter"/>
                        </a:rPr>
                        <a:t>How might the initial unpreparedness described in this account have impacted the effectiveness of British forces upon their arrival in Korea?</a:t>
                      </a:r>
                      <a:endParaRPr sz="1200">
                        <a:latin typeface="Inter"/>
                        <a:ea typeface="Inter"/>
                        <a:cs typeface="Inter"/>
                        <a:sym typeface="Inter"/>
                      </a:endParaRPr>
                    </a:p>
                  </a:txBody>
                  <a:tcPr marT="91425" marB="91425" marR="91425" marL="91425"/>
                </a:tc>
              </a:tr>
              <a:tr h="4771700">
                <a:tc>
                  <a:txBody>
                    <a:bodyPr/>
                    <a:lstStyle/>
                    <a:p>
                      <a:pPr indent="0" lvl="0" marL="0" rtl="0" algn="l">
                        <a:spcBef>
                          <a:spcPts val="0"/>
                        </a:spcBef>
                        <a:spcAft>
                          <a:spcPts val="0"/>
                        </a:spcAft>
                        <a:buNone/>
                      </a:pPr>
                      <a:r>
                        <a:rPr b="1" lang="en" sz="1200">
                          <a:solidFill>
                            <a:srgbClr val="E06666"/>
                          </a:solidFill>
                          <a:latin typeface="Inter"/>
                          <a:ea typeface="Inter"/>
                          <a:cs typeface="Inter"/>
                          <a:sym typeface="Inter"/>
                        </a:rPr>
                        <a:t>Answer: The 27th Infantry Brigade was moved quickly to the Pusan Pocket to support United Nations forces in defending South Korea against the North Korean invasion. The British forces were part of a rapid response to stem the tide of the North Korean advance and help secure the Pusan perimeter.</a:t>
                      </a:r>
                      <a:endParaRPr b="1" sz="1200">
                        <a:solidFill>
                          <a:srgbClr val="E06666"/>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200">
                          <a:solidFill>
                            <a:srgbClr val="E06666"/>
                          </a:solidFill>
                          <a:latin typeface="Inter"/>
                          <a:ea typeface="Inter"/>
                          <a:cs typeface="Inter"/>
                          <a:sym typeface="Inter"/>
                        </a:rPr>
                        <a:t>Answer: Captain Shipster’s decision to bring golf clubs and a tennis racket shows that he initially expected a less intense role, possibly involving non-combat duties or serving as a symbolic presence rather than being immediately engaged in heavy fighting. It reflects a sense of uncertainty or even naivety about the nature of the mission.</a:t>
                      </a:r>
                      <a:endParaRPr b="1" sz="1200">
                        <a:solidFill>
                          <a:srgbClr val="E06666"/>
                        </a:solidFill>
                        <a:latin typeface="Inter"/>
                        <a:ea typeface="Inter"/>
                        <a:cs typeface="Inter"/>
                        <a:sym typeface="Inter"/>
                      </a:endParaRPr>
                    </a:p>
                    <a:p>
                      <a:pPr indent="0" lvl="0" marL="0" rtl="0" algn="l">
                        <a:spcBef>
                          <a:spcPts val="0"/>
                        </a:spcBef>
                        <a:spcAft>
                          <a:spcPts val="0"/>
                        </a:spcAft>
                        <a:buNone/>
                      </a:pPr>
                      <a:r>
                        <a:t/>
                      </a:r>
                      <a:endParaRPr b="1" sz="1200">
                        <a:solidFill>
                          <a:srgbClr val="E06666"/>
                        </a:solidFill>
                        <a:latin typeface="Inter"/>
                        <a:ea typeface="Inter"/>
                        <a:cs typeface="Inter"/>
                        <a:sym typeface="Inter"/>
                      </a:endParaRPr>
                    </a:p>
                    <a:p>
                      <a:pPr indent="0" lvl="0" marL="0" rtl="0" algn="l">
                        <a:spcBef>
                          <a:spcPts val="0"/>
                        </a:spcBef>
                        <a:spcAft>
                          <a:spcPts val="0"/>
                        </a:spcAft>
                        <a:buNone/>
                      </a:pPr>
                      <a:r>
                        <a:t/>
                      </a:r>
                      <a:endParaRPr b="1" sz="1200">
                        <a:solidFill>
                          <a:srgbClr val="E06666"/>
                        </a:solidFill>
                        <a:latin typeface="Inter"/>
                        <a:ea typeface="Inter"/>
                        <a:cs typeface="Inter"/>
                        <a:sym typeface="Inter"/>
                      </a:endParaRPr>
                    </a:p>
                    <a:p>
                      <a:pPr indent="0" lvl="0" marL="0" rtl="0" algn="l">
                        <a:spcBef>
                          <a:spcPts val="0"/>
                        </a:spcBef>
                        <a:spcAft>
                          <a:spcPts val="0"/>
                        </a:spcAft>
                        <a:buNone/>
                      </a:pPr>
                      <a:r>
                        <a:t/>
                      </a:r>
                      <a:endParaRPr b="1" sz="1200">
                        <a:solidFill>
                          <a:srgbClr val="E06666"/>
                        </a:solidFill>
                        <a:latin typeface="Inter"/>
                        <a:ea typeface="Inter"/>
                        <a:cs typeface="Inter"/>
                        <a:sym typeface="Inter"/>
                      </a:endParaRPr>
                    </a:p>
                    <a:p>
                      <a:pPr indent="0" lvl="0" marL="0" rtl="0" algn="l">
                        <a:spcBef>
                          <a:spcPts val="0"/>
                        </a:spcBef>
                        <a:spcAft>
                          <a:spcPts val="0"/>
                        </a:spcAft>
                        <a:buNone/>
                      </a:pPr>
                      <a:r>
                        <a:t/>
                      </a:r>
                      <a:endParaRPr b="1" sz="1200">
                        <a:solidFill>
                          <a:srgbClr val="E06666"/>
                        </a:solidFill>
                        <a:latin typeface="Inter"/>
                        <a:ea typeface="Inter"/>
                        <a:cs typeface="Inter"/>
                        <a:sym typeface="Inter"/>
                      </a:endParaRPr>
                    </a:p>
                    <a:p>
                      <a:pPr indent="0" lvl="0" marL="0" rtl="0" algn="l">
                        <a:spcBef>
                          <a:spcPts val="0"/>
                        </a:spcBef>
                        <a:spcAft>
                          <a:spcPts val="0"/>
                        </a:spcAft>
                        <a:buNone/>
                      </a:pPr>
                      <a:r>
                        <a:t/>
                      </a:r>
                      <a:endParaRPr b="1" sz="1200">
                        <a:solidFill>
                          <a:srgbClr val="E06666"/>
                        </a:solidFill>
                        <a:latin typeface="Inter"/>
                        <a:ea typeface="Inter"/>
                        <a:cs typeface="Inter"/>
                        <a:sym typeface="Inter"/>
                      </a:endParaRPr>
                    </a:p>
                    <a:p>
                      <a:pPr indent="0" lvl="0" marL="0" rtl="0" algn="l">
                        <a:spcBef>
                          <a:spcPts val="0"/>
                        </a:spcBef>
                        <a:spcAft>
                          <a:spcPts val="0"/>
                        </a:spcAft>
                        <a:buNone/>
                      </a:pPr>
                      <a:r>
                        <a:t/>
                      </a:r>
                      <a:endParaRPr b="1" sz="1200">
                        <a:solidFill>
                          <a:srgbClr val="E06666"/>
                        </a:solidFill>
                        <a:latin typeface="Inter"/>
                        <a:ea typeface="Inter"/>
                        <a:cs typeface="Inter"/>
                        <a:sym typeface="Inter"/>
                      </a:endParaRPr>
                    </a:p>
                    <a:p>
                      <a:pPr indent="0" lvl="0" marL="0" rtl="0" algn="l">
                        <a:spcBef>
                          <a:spcPts val="0"/>
                        </a:spcBef>
                        <a:spcAft>
                          <a:spcPts val="0"/>
                        </a:spcAft>
                        <a:buNone/>
                      </a:pPr>
                      <a:r>
                        <a:t/>
                      </a:r>
                      <a:endParaRPr b="1" sz="1200">
                        <a:solidFill>
                          <a:srgbClr val="E06666"/>
                        </a:solidFill>
                        <a:latin typeface="Inter"/>
                        <a:ea typeface="Inter"/>
                        <a:cs typeface="Inter"/>
                        <a:sym typeface="Inter"/>
                      </a:endParaRPr>
                    </a:p>
                    <a:p>
                      <a:pPr indent="0" lvl="0" marL="0" rtl="0" algn="l">
                        <a:spcBef>
                          <a:spcPts val="0"/>
                        </a:spcBef>
                        <a:spcAft>
                          <a:spcPts val="0"/>
                        </a:spcAft>
                        <a:buNone/>
                      </a:pPr>
                      <a:r>
                        <a:t/>
                      </a:r>
                      <a:endParaRPr b="1" sz="1200">
                        <a:solidFill>
                          <a:srgbClr val="E06666"/>
                        </a:solidFill>
                        <a:latin typeface="Inter"/>
                        <a:ea typeface="Inter"/>
                        <a:cs typeface="Inter"/>
                        <a:sym typeface="Inter"/>
                      </a:endParaRPr>
                    </a:p>
                    <a:p>
                      <a:pPr indent="0" lvl="0" marL="0" rtl="0" algn="l">
                        <a:spcBef>
                          <a:spcPts val="0"/>
                        </a:spcBef>
                        <a:spcAft>
                          <a:spcPts val="0"/>
                        </a:spcAft>
                        <a:buNone/>
                      </a:pPr>
                      <a:r>
                        <a:t/>
                      </a:r>
                      <a:endParaRPr b="1" sz="1200">
                        <a:solidFill>
                          <a:srgbClr val="E06666"/>
                        </a:solidFill>
                        <a:latin typeface="Inter"/>
                        <a:ea typeface="Inter"/>
                        <a:cs typeface="Inter"/>
                        <a:sym typeface="Inter"/>
                      </a:endParaRPr>
                    </a:p>
                    <a:p>
                      <a:pPr indent="0" lvl="0" marL="0" rtl="0" algn="l">
                        <a:spcBef>
                          <a:spcPts val="0"/>
                        </a:spcBef>
                        <a:spcAft>
                          <a:spcPts val="0"/>
                        </a:spcAft>
                        <a:buNone/>
                      </a:pPr>
                      <a:r>
                        <a:t/>
                      </a:r>
                      <a:endParaRPr b="1" sz="1200">
                        <a:solidFill>
                          <a:srgbClr val="E06666"/>
                        </a:solidFill>
                        <a:latin typeface="Inter"/>
                        <a:ea typeface="Inter"/>
                        <a:cs typeface="Inter"/>
                        <a:sym typeface="Inter"/>
                      </a:endParaRPr>
                    </a:p>
                    <a:p>
                      <a:pPr indent="0" lvl="0" marL="0" rtl="0" algn="l">
                        <a:spcBef>
                          <a:spcPts val="0"/>
                        </a:spcBef>
                        <a:spcAft>
                          <a:spcPts val="0"/>
                        </a:spcAft>
                        <a:buNone/>
                      </a:pPr>
                      <a:r>
                        <a:t/>
                      </a:r>
                      <a:endParaRPr b="1" sz="1200">
                        <a:solidFill>
                          <a:srgbClr val="E06666"/>
                        </a:solidFill>
                        <a:latin typeface="Inter"/>
                        <a:ea typeface="Inter"/>
                        <a:cs typeface="Inter"/>
                        <a:sym typeface="Inter"/>
                      </a:endParaRPr>
                    </a:p>
                    <a:p>
                      <a:pPr indent="0" lvl="0" marL="0" rtl="0" algn="l">
                        <a:spcBef>
                          <a:spcPts val="0"/>
                        </a:spcBef>
                        <a:spcAft>
                          <a:spcPts val="0"/>
                        </a:spcAft>
                        <a:buNone/>
                      </a:pPr>
                      <a:r>
                        <a:t/>
                      </a:r>
                      <a:endParaRPr b="1" sz="1200">
                        <a:solidFill>
                          <a:srgbClr val="E06666"/>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rgbClr val="E06666"/>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Clr>
                          <a:schemeClr val="dk1"/>
                        </a:buClr>
                        <a:buSzPts val="1100"/>
                        <a:buFont typeface="Arial"/>
                        <a:buNone/>
                      </a:pPr>
                      <a:r>
                        <a:rPr b="1" lang="en" sz="1200">
                          <a:solidFill>
                            <a:srgbClr val="E06666"/>
                          </a:solidFill>
                          <a:latin typeface="Inter"/>
                          <a:ea typeface="Inter"/>
                          <a:cs typeface="Inter"/>
                          <a:sym typeface="Inter"/>
                        </a:rPr>
                        <a:t>Answer: The initial unpreparedness, such as the lack of essential combat gear and the mistaken belief that the mission might be less urgent, could have led to confusion and a delayed response. This lack of readiness might have hindered the British forces' ability to immediately engage in the critical defensive actions required in the face of the North Korean offensive.</a:t>
                      </a:r>
                      <a:endParaRPr b="1" sz="1200">
                        <a:solidFill>
                          <a:srgbClr val="E06666"/>
                        </a:solidFill>
                        <a:latin typeface="Inter"/>
                        <a:ea typeface="Inter"/>
                        <a:cs typeface="Inter"/>
                        <a:sym typeface="Inter"/>
                      </a:endParaRPr>
                    </a:p>
                  </a:txBody>
                  <a:tcPr marT="91425" marB="91425" marR="91425" marL="91425"/>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06" name="Shape 106"/>
        <p:cNvGrpSpPr/>
        <p:nvPr/>
      </p:nvGrpSpPr>
      <p:grpSpPr>
        <a:xfrm>
          <a:off x="0" y="0"/>
          <a:ext cx="0" cy="0"/>
          <a:chOff x="0" y="0"/>
          <a:chExt cx="0" cy="0"/>
        </a:xfrm>
      </p:grpSpPr>
      <p:sp>
        <p:nvSpPr>
          <p:cNvPr id="107" name="Google Shape;107;p17"/>
          <p:cNvSpPr txBox="1"/>
          <p:nvPr/>
        </p:nvSpPr>
        <p:spPr>
          <a:xfrm>
            <a:off x="50" y="-9800"/>
            <a:ext cx="7772400" cy="734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Perspective</a:t>
            </a:r>
            <a:endParaRPr sz="1500">
              <a:solidFill>
                <a:schemeClr val="dk1"/>
              </a:solidFill>
              <a:latin typeface="Halant"/>
              <a:ea typeface="Halant"/>
              <a:cs typeface="Halant"/>
              <a:sym typeface="Halant"/>
            </a:endParaRPr>
          </a:p>
          <a:p>
            <a:pPr indent="0" lvl="0" marL="0" rtl="0" algn="ctr">
              <a:spcBef>
                <a:spcPts val="0"/>
              </a:spcBef>
              <a:spcAft>
                <a:spcPts val="0"/>
              </a:spcAft>
              <a:buNone/>
            </a:pPr>
            <a:r>
              <a:rPr b="1" lang="en" sz="1800">
                <a:solidFill>
                  <a:schemeClr val="dk1"/>
                </a:solidFill>
                <a:latin typeface="Plus Jakarta Sans"/>
                <a:ea typeface="Plus Jakarta Sans"/>
                <a:cs typeface="Plus Jakarta Sans"/>
                <a:sym typeface="Plus Jakarta Sans"/>
              </a:rPr>
              <a:t>Voices of the Korean War</a:t>
            </a:r>
            <a:endParaRPr b="1" sz="1800">
              <a:solidFill>
                <a:schemeClr val="dk1"/>
              </a:solidFill>
              <a:latin typeface="Plus Jakarta Sans"/>
              <a:ea typeface="Plus Jakarta Sans"/>
              <a:cs typeface="Plus Jakarta Sans"/>
              <a:sym typeface="Plus Jakarta Sans"/>
            </a:endParaRPr>
          </a:p>
        </p:txBody>
      </p:sp>
      <p:sp>
        <p:nvSpPr>
          <p:cNvPr id="108" name="Google Shape;108;p17"/>
          <p:cNvSpPr txBox="1"/>
          <p:nvPr/>
        </p:nvSpPr>
        <p:spPr>
          <a:xfrm>
            <a:off x="5542403" y="966234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09" name="Google Shape;109;p17"/>
          <p:cNvPicPr preferRelativeResize="0"/>
          <p:nvPr/>
        </p:nvPicPr>
        <p:blipFill>
          <a:blip r:embed="rId3">
            <a:alphaModFix/>
          </a:blip>
          <a:stretch>
            <a:fillRect/>
          </a:stretch>
        </p:blipFill>
        <p:spPr>
          <a:xfrm>
            <a:off x="402969" y="9712396"/>
            <a:ext cx="257457" cy="257457"/>
          </a:xfrm>
          <a:prstGeom prst="rect">
            <a:avLst/>
          </a:prstGeom>
          <a:noFill/>
          <a:ln>
            <a:noFill/>
          </a:ln>
        </p:spPr>
      </p:pic>
      <p:sp>
        <p:nvSpPr>
          <p:cNvPr id="110" name="Google Shape;110;p17"/>
          <p:cNvSpPr txBox="1"/>
          <p:nvPr/>
        </p:nvSpPr>
        <p:spPr>
          <a:xfrm>
            <a:off x="2974925" y="966234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11" name="Google Shape;111;p17"/>
          <p:cNvPicPr preferRelativeResize="0"/>
          <p:nvPr/>
        </p:nvPicPr>
        <p:blipFill>
          <a:blip r:embed="rId4">
            <a:alphaModFix/>
          </a:blip>
          <a:stretch>
            <a:fillRect/>
          </a:stretch>
        </p:blipFill>
        <p:spPr>
          <a:xfrm>
            <a:off x="290897" y="163672"/>
            <a:ext cx="630865" cy="261602"/>
          </a:xfrm>
          <a:prstGeom prst="rect">
            <a:avLst/>
          </a:prstGeom>
          <a:noFill/>
          <a:ln>
            <a:noFill/>
          </a:ln>
        </p:spPr>
      </p:pic>
      <p:sp>
        <p:nvSpPr>
          <p:cNvPr id="112" name="Google Shape;112;p17"/>
          <p:cNvSpPr txBox="1"/>
          <p:nvPr/>
        </p:nvSpPr>
        <p:spPr>
          <a:xfrm>
            <a:off x="402975" y="777450"/>
            <a:ext cx="6858000" cy="954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chemeClr val="accent1"/>
                </a:solidFill>
                <a:latin typeface="Inter"/>
                <a:ea typeface="Inter"/>
                <a:cs typeface="Inter"/>
                <a:sym typeface="Inter"/>
              </a:rPr>
              <a:t>Attack: September 1950</a:t>
            </a:r>
            <a:endParaRPr b="1">
              <a:solidFill>
                <a:schemeClr val="accent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Source Description: </a:t>
            </a:r>
            <a:r>
              <a:rPr i="1" lang="en" sz="1200">
                <a:solidFill>
                  <a:schemeClr val="dk1"/>
                </a:solidFill>
                <a:latin typeface="Inter"/>
                <a:ea typeface="Inter"/>
                <a:cs typeface="Inter"/>
                <a:sym typeface="Inter"/>
              </a:rPr>
              <a:t>This audio recording is of a British private who served with </a:t>
            </a:r>
            <a:r>
              <a:rPr i="1" lang="en" sz="1200">
                <a:solidFill>
                  <a:schemeClr val="dk1"/>
                </a:solidFill>
                <a:latin typeface="Inter"/>
                <a:ea typeface="Inter"/>
                <a:cs typeface="Inter"/>
                <a:sym typeface="Inter"/>
              </a:rPr>
              <a:t>served with 1st Bn Argyll and Sutherland Highlanders (Princess Louise's), 27th Commonwealth Infantry Bde in North and South Korea, 8/1950-4/1951.</a:t>
            </a:r>
            <a:r>
              <a:rPr i="1" lang="en" sz="1200">
                <a:solidFill>
                  <a:schemeClr val="dk1"/>
                </a:solidFill>
                <a:latin typeface="Inter"/>
                <a:ea typeface="Inter"/>
                <a:cs typeface="Inter"/>
                <a:sym typeface="Inter"/>
              </a:rPr>
              <a:t> Audio was recorded on 6/29/1998.</a:t>
            </a:r>
            <a:endParaRPr i="1" sz="1200">
              <a:solidFill>
                <a:schemeClr val="dk1"/>
              </a:solidFill>
              <a:latin typeface="Inter"/>
              <a:ea typeface="Inter"/>
              <a:cs typeface="Inter"/>
              <a:sym typeface="Inter"/>
            </a:endParaRPr>
          </a:p>
        </p:txBody>
      </p:sp>
      <p:graphicFrame>
        <p:nvGraphicFramePr>
          <p:cNvPr id="113" name="Google Shape;113;p17"/>
          <p:cNvGraphicFramePr/>
          <p:nvPr/>
        </p:nvGraphicFramePr>
        <p:xfrm>
          <a:off x="427825" y="1784600"/>
          <a:ext cx="3000000" cy="3000000"/>
        </p:xfrm>
        <a:graphic>
          <a:graphicData uri="http://schemas.openxmlformats.org/drawingml/2006/table">
            <a:tbl>
              <a:tblPr>
                <a:noFill/>
                <a:tableStyleId>{06ED07CE-DEE5-491E-9B86-9FE989383743}</a:tableStyleId>
              </a:tblPr>
              <a:tblGrid>
                <a:gridCol w="2058175"/>
                <a:gridCol w="2338550"/>
                <a:gridCol w="2520025"/>
              </a:tblGrid>
              <a:tr h="477150">
                <a:tc>
                  <a:txBody>
                    <a:bodyPr/>
                    <a:lstStyle/>
                    <a:p>
                      <a:pPr indent="0" lvl="0" marL="0" rtl="0" algn="ctr">
                        <a:spcBef>
                          <a:spcPts val="0"/>
                        </a:spcBef>
                        <a:spcAft>
                          <a:spcPts val="0"/>
                        </a:spcAft>
                        <a:buNone/>
                      </a:pPr>
                      <a:r>
                        <a:rPr b="1" lang="en" sz="1200">
                          <a:latin typeface="Inter"/>
                          <a:ea typeface="Inter"/>
                          <a:cs typeface="Inter"/>
                          <a:sym typeface="Inter"/>
                        </a:rPr>
                        <a:t>Context</a:t>
                      </a:r>
                      <a:endParaRPr b="1" sz="1200">
                        <a:latin typeface="Inter"/>
                        <a:ea typeface="Inter"/>
                        <a:cs typeface="Inter"/>
                        <a:sym typeface="Inter"/>
                      </a:endParaRPr>
                    </a:p>
                    <a:p>
                      <a:pPr indent="0" lvl="0" marL="0" rtl="0" algn="ctr">
                        <a:spcBef>
                          <a:spcPts val="0"/>
                        </a:spcBef>
                        <a:spcAft>
                          <a:spcPts val="0"/>
                        </a:spcAft>
                        <a:buNone/>
                      </a:pPr>
                      <a:r>
                        <a:t/>
                      </a:r>
                      <a:endParaRPr b="1" sz="1200">
                        <a:latin typeface="Inter"/>
                        <a:ea typeface="Inter"/>
                        <a:cs typeface="Inter"/>
                        <a:sym typeface="Inter"/>
                      </a:endParaRPr>
                    </a:p>
                  </a:txBody>
                  <a:tcPr marT="91425" marB="91425" marR="91425" marL="91425"/>
                </a:tc>
                <a:tc>
                  <a:txBody>
                    <a:bodyPr/>
                    <a:lstStyle/>
                    <a:p>
                      <a:pPr indent="0" lvl="0" marL="0" rtl="0" algn="ctr">
                        <a:spcBef>
                          <a:spcPts val="0"/>
                        </a:spcBef>
                        <a:spcAft>
                          <a:spcPts val="0"/>
                        </a:spcAft>
                        <a:buNone/>
                      </a:pPr>
                      <a:r>
                        <a:rPr b="1" lang="en" sz="1200">
                          <a:latin typeface="Inter"/>
                          <a:ea typeface="Inter"/>
                          <a:cs typeface="Inter"/>
                          <a:sym typeface="Inter"/>
                        </a:rPr>
                        <a:t>Perspective</a:t>
                      </a:r>
                      <a:endParaRPr b="1" sz="1200">
                        <a:latin typeface="Inter"/>
                        <a:ea typeface="Inter"/>
                        <a:cs typeface="Inter"/>
                        <a:sym typeface="Inter"/>
                      </a:endParaRPr>
                    </a:p>
                  </a:txBody>
                  <a:tcPr marT="91425" marB="91425" marR="91425" marL="91425"/>
                </a:tc>
                <a:tc>
                  <a:txBody>
                    <a:bodyPr/>
                    <a:lstStyle/>
                    <a:p>
                      <a:pPr indent="0" lvl="0" marL="0" rtl="0" algn="ctr">
                        <a:spcBef>
                          <a:spcPts val="0"/>
                        </a:spcBef>
                        <a:spcAft>
                          <a:spcPts val="0"/>
                        </a:spcAft>
                        <a:buNone/>
                      </a:pPr>
                      <a:r>
                        <a:rPr b="1" lang="en" sz="1200">
                          <a:latin typeface="Inter"/>
                          <a:ea typeface="Inter"/>
                          <a:cs typeface="Inter"/>
                          <a:sym typeface="Inter"/>
                        </a:rPr>
                        <a:t>Deeper Analysis</a:t>
                      </a:r>
                      <a:endParaRPr b="1" sz="1200">
                        <a:latin typeface="Inter"/>
                        <a:ea typeface="Inter"/>
                        <a:cs typeface="Inter"/>
                        <a:sym typeface="Inter"/>
                      </a:endParaRPr>
                    </a:p>
                  </a:txBody>
                  <a:tcPr marT="91425" marB="91425" marR="91425" marL="91425"/>
                </a:tc>
              </a:tr>
              <a:tr h="954325">
                <a:tc>
                  <a:txBody>
                    <a:bodyPr/>
                    <a:lstStyle/>
                    <a:p>
                      <a:pPr indent="0" lvl="0" marL="0" rtl="0" algn="l">
                        <a:spcBef>
                          <a:spcPts val="0"/>
                        </a:spcBef>
                        <a:spcAft>
                          <a:spcPts val="0"/>
                        </a:spcAft>
                        <a:buNone/>
                      </a:pPr>
                      <a:r>
                        <a:rPr lang="en" sz="1200">
                          <a:latin typeface="Inter"/>
                          <a:ea typeface="Inter"/>
                          <a:cs typeface="Inter"/>
                          <a:sym typeface="Inter"/>
                        </a:rPr>
                        <a:t>How does the battle for Hill 282 illustrate the significance of the Pusan breakout in the Korean War?</a:t>
                      </a:r>
                      <a:endParaRPr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200">
                          <a:latin typeface="Inter"/>
                          <a:ea typeface="Inter"/>
                          <a:cs typeface="Inter"/>
                          <a:sym typeface="Inter"/>
                        </a:rPr>
                        <a:t>How does Corporal Richard Peet’s account provide insight into the personal experiences of soldiers during the Korean War?</a:t>
                      </a:r>
                      <a:endParaRPr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200">
                          <a:latin typeface="Inter"/>
                          <a:ea typeface="Inter"/>
                          <a:cs typeface="Inter"/>
                          <a:sym typeface="Inter"/>
                        </a:rPr>
                        <a:t>What lessons can be learned from this account about the human cost of war and the risks of miscommunication in military operations?</a:t>
                      </a:r>
                      <a:endParaRPr sz="1200">
                        <a:latin typeface="Inter"/>
                        <a:ea typeface="Inter"/>
                        <a:cs typeface="Inter"/>
                        <a:sym typeface="Inter"/>
                      </a:endParaRPr>
                    </a:p>
                  </a:txBody>
                  <a:tcPr marT="91425" marB="91425" marR="91425" marL="91425"/>
                </a:tc>
              </a:tr>
              <a:tr h="4771700">
                <a:tc>
                  <a:txBody>
                    <a:bodyPr/>
                    <a:lstStyle/>
                    <a:p>
                      <a:pPr indent="0" lvl="0" marL="0" rtl="0" algn="l">
                        <a:spcBef>
                          <a:spcPts val="0"/>
                        </a:spcBef>
                        <a:spcAft>
                          <a:spcPts val="0"/>
                        </a:spcAft>
                        <a:buNone/>
                      </a:pPr>
                      <a:r>
                        <a:rPr b="1" lang="en" sz="1200">
                          <a:solidFill>
                            <a:srgbClr val="E06666"/>
                          </a:solidFill>
                          <a:latin typeface="Inter"/>
                          <a:ea typeface="Inter"/>
                          <a:cs typeface="Inter"/>
                          <a:sym typeface="Inter"/>
                        </a:rPr>
                        <a:t>Answer: The battle for Hill 282 demonstrates the strategic importance of securing key positions during the Pusan breakout. The fierce fighting and eventual success in taking Hill 282 were vital to the larger effort to push back North Korean forces and establish a defensive perimeter around the Pusan Pocket, a critical turning point in the war.</a:t>
                      </a:r>
                      <a:endParaRPr b="1" sz="1200">
                        <a:solidFill>
                          <a:srgbClr val="E06666"/>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200">
                          <a:solidFill>
                            <a:srgbClr val="E06666"/>
                          </a:solidFill>
                          <a:latin typeface="Inter"/>
                          <a:ea typeface="Inter"/>
                          <a:cs typeface="Inter"/>
                          <a:sym typeface="Inter"/>
                        </a:rPr>
                        <a:t>Answer: Corporal Richard Peet’s account offers a vivid portrayal of the personal hardships soldiers faced, including the brutal nature of combat, the physical and emotional toll of war, and the camaraderie among soldiers. His experiences highlight the difficult decisions and moments of fear, but also the resilience and determination required to survive in such extreme conditions.</a:t>
                      </a:r>
                      <a:endParaRPr b="1" sz="1200">
                        <a:solidFill>
                          <a:srgbClr val="E06666"/>
                        </a:solidFill>
                        <a:latin typeface="Inter"/>
                        <a:ea typeface="Inter"/>
                        <a:cs typeface="Inter"/>
                        <a:sym typeface="Inter"/>
                      </a:endParaRPr>
                    </a:p>
                    <a:p>
                      <a:pPr indent="0" lvl="0" marL="0" rtl="0" algn="l">
                        <a:spcBef>
                          <a:spcPts val="0"/>
                        </a:spcBef>
                        <a:spcAft>
                          <a:spcPts val="0"/>
                        </a:spcAft>
                        <a:buNone/>
                      </a:pPr>
                      <a:r>
                        <a:t/>
                      </a:r>
                      <a:endParaRPr b="1" sz="1200">
                        <a:solidFill>
                          <a:srgbClr val="E06666"/>
                        </a:solidFill>
                        <a:latin typeface="Inter"/>
                        <a:ea typeface="Inter"/>
                        <a:cs typeface="Inter"/>
                        <a:sym typeface="Inter"/>
                      </a:endParaRPr>
                    </a:p>
                    <a:p>
                      <a:pPr indent="0" lvl="0" marL="0" rtl="0" algn="l">
                        <a:spcBef>
                          <a:spcPts val="0"/>
                        </a:spcBef>
                        <a:spcAft>
                          <a:spcPts val="0"/>
                        </a:spcAft>
                        <a:buNone/>
                      </a:pPr>
                      <a:r>
                        <a:t/>
                      </a:r>
                      <a:endParaRPr b="1" sz="1200">
                        <a:solidFill>
                          <a:srgbClr val="E06666"/>
                        </a:solidFill>
                        <a:latin typeface="Inter"/>
                        <a:ea typeface="Inter"/>
                        <a:cs typeface="Inter"/>
                        <a:sym typeface="Inter"/>
                      </a:endParaRPr>
                    </a:p>
                    <a:p>
                      <a:pPr indent="0" lvl="0" marL="0" rtl="0" algn="l">
                        <a:spcBef>
                          <a:spcPts val="0"/>
                        </a:spcBef>
                        <a:spcAft>
                          <a:spcPts val="0"/>
                        </a:spcAft>
                        <a:buNone/>
                      </a:pPr>
                      <a:r>
                        <a:t/>
                      </a:r>
                      <a:endParaRPr b="1" sz="1200">
                        <a:solidFill>
                          <a:srgbClr val="E06666"/>
                        </a:solidFill>
                        <a:latin typeface="Inter"/>
                        <a:ea typeface="Inter"/>
                        <a:cs typeface="Inter"/>
                        <a:sym typeface="Inter"/>
                      </a:endParaRPr>
                    </a:p>
                    <a:p>
                      <a:pPr indent="0" lvl="0" marL="0" rtl="0" algn="l">
                        <a:spcBef>
                          <a:spcPts val="0"/>
                        </a:spcBef>
                        <a:spcAft>
                          <a:spcPts val="0"/>
                        </a:spcAft>
                        <a:buNone/>
                      </a:pPr>
                      <a:r>
                        <a:t/>
                      </a:r>
                      <a:endParaRPr b="1" sz="1200">
                        <a:solidFill>
                          <a:srgbClr val="E06666"/>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200">
                          <a:solidFill>
                            <a:srgbClr val="E06666"/>
                          </a:solidFill>
                          <a:latin typeface="Inter"/>
                          <a:ea typeface="Inter"/>
                          <a:cs typeface="Inter"/>
                          <a:sym typeface="Inter"/>
                        </a:rPr>
                        <a:t>Answer: This account highlights the human cost of war, emphasizing the physical and psychological wounds soldiers endure. It also underscores the risks of miscommunication, such as the tragic consequences of the mistaken air strike that led to friendly fire, showing how small errors in communication can have devastating effects on soldiers' lives.</a:t>
                      </a:r>
                      <a:endParaRPr b="1" sz="1200">
                        <a:solidFill>
                          <a:srgbClr val="E06666"/>
                        </a:solidFill>
                        <a:latin typeface="Inter"/>
                        <a:ea typeface="Inter"/>
                        <a:cs typeface="Inter"/>
                        <a:sym typeface="Inter"/>
                      </a:endParaRPr>
                    </a:p>
                  </a:txBody>
                  <a:tcPr marT="91425" marB="91425" marR="91425" marL="91425"/>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7" name="Shape 117"/>
        <p:cNvGrpSpPr/>
        <p:nvPr/>
      </p:nvGrpSpPr>
      <p:grpSpPr>
        <a:xfrm>
          <a:off x="0" y="0"/>
          <a:ext cx="0" cy="0"/>
          <a:chOff x="0" y="0"/>
          <a:chExt cx="0" cy="0"/>
        </a:xfrm>
      </p:grpSpPr>
      <p:sp>
        <p:nvSpPr>
          <p:cNvPr id="118" name="Google Shape;118;p18"/>
          <p:cNvSpPr txBox="1"/>
          <p:nvPr/>
        </p:nvSpPr>
        <p:spPr>
          <a:xfrm>
            <a:off x="50" y="-9800"/>
            <a:ext cx="7772400" cy="734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Perspective</a:t>
            </a:r>
            <a:endParaRPr sz="1500">
              <a:solidFill>
                <a:schemeClr val="dk1"/>
              </a:solidFill>
              <a:latin typeface="Halant"/>
              <a:ea typeface="Halant"/>
              <a:cs typeface="Halant"/>
              <a:sym typeface="Halant"/>
            </a:endParaRPr>
          </a:p>
          <a:p>
            <a:pPr indent="0" lvl="0" marL="0" rtl="0" algn="ctr">
              <a:spcBef>
                <a:spcPts val="0"/>
              </a:spcBef>
              <a:spcAft>
                <a:spcPts val="0"/>
              </a:spcAft>
              <a:buNone/>
            </a:pPr>
            <a:r>
              <a:rPr b="1" lang="en" sz="1800">
                <a:solidFill>
                  <a:schemeClr val="dk1"/>
                </a:solidFill>
                <a:latin typeface="Plus Jakarta Sans"/>
                <a:ea typeface="Plus Jakarta Sans"/>
                <a:cs typeface="Plus Jakarta Sans"/>
                <a:sym typeface="Plus Jakarta Sans"/>
              </a:rPr>
              <a:t>Voices of the Korean War</a:t>
            </a:r>
            <a:endParaRPr b="1" sz="1800">
              <a:solidFill>
                <a:schemeClr val="dk1"/>
              </a:solidFill>
              <a:latin typeface="Plus Jakarta Sans"/>
              <a:ea typeface="Plus Jakarta Sans"/>
              <a:cs typeface="Plus Jakarta Sans"/>
              <a:sym typeface="Plus Jakarta Sans"/>
            </a:endParaRPr>
          </a:p>
        </p:txBody>
      </p:sp>
      <p:sp>
        <p:nvSpPr>
          <p:cNvPr id="119" name="Google Shape;119;p18"/>
          <p:cNvSpPr txBox="1"/>
          <p:nvPr/>
        </p:nvSpPr>
        <p:spPr>
          <a:xfrm>
            <a:off x="5542403" y="966234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20" name="Google Shape;120;p18"/>
          <p:cNvPicPr preferRelativeResize="0"/>
          <p:nvPr/>
        </p:nvPicPr>
        <p:blipFill>
          <a:blip r:embed="rId3">
            <a:alphaModFix/>
          </a:blip>
          <a:stretch>
            <a:fillRect/>
          </a:stretch>
        </p:blipFill>
        <p:spPr>
          <a:xfrm>
            <a:off x="402969" y="9712396"/>
            <a:ext cx="257457" cy="257457"/>
          </a:xfrm>
          <a:prstGeom prst="rect">
            <a:avLst/>
          </a:prstGeom>
          <a:noFill/>
          <a:ln>
            <a:noFill/>
          </a:ln>
        </p:spPr>
      </p:pic>
      <p:sp>
        <p:nvSpPr>
          <p:cNvPr id="121" name="Google Shape;121;p18"/>
          <p:cNvSpPr txBox="1"/>
          <p:nvPr/>
        </p:nvSpPr>
        <p:spPr>
          <a:xfrm>
            <a:off x="2974925" y="966234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22" name="Google Shape;122;p18"/>
          <p:cNvPicPr preferRelativeResize="0"/>
          <p:nvPr/>
        </p:nvPicPr>
        <p:blipFill>
          <a:blip r:embed="rId4">
            <a:alphaModFix/>
          </a:blip>
          <a:stretch>
            <a:fillRect/>
          </a:stretch>
        </p:blipFill>
        <p:spPr>
          <a:xfrm>
            <a:off x="290897" y="163672"/>
            <a:ext cx="630865" cy="261602"/>
          </a:xfrm>
          <a:prstGeom prst="rect">
            <a:avLst/>
          </a:prstGeom>
          <a:noFill/>
          <a:ln>
            <a:noFill/>
          </a:ln>
        </p:spPr>
      </p:pic>
      <p:sp>
        <p:nvSpPr>
          <p:cNvPr id="123" name="Google Shape;123;p18"/>
          <p:cNvSpPr txBox="1"/>
          <p:nvPr/>
        </p:nvSpPr>
        <p:spPr>
          <a:xfrm>
            <a:off x="402975" y="751025"/>
            <a:ext cx="6858000" cy="1139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chemeClr val="accent1"/>
                </a:solidFill>
                <a:latin typeface="Inter"/>
                <a:ea typeface="Inter"/>
                <a:cs typeface="Inter"/>
                <a:sym typeface="Inter"/>
              </a:rPr>
              <a:t>Retreat</a:t>
            </a:r>
            <a:endParaRPr b="1">
              <a:solidFill>
                <a:schemeClr val="accent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Source Description: </a:t>
            </a:r>
            <a:r>
              <a:rPr i="1" lang="en" sz="1200">
                <a:solidFill>
                  <a:schemeClr val="dk1"/>
                </a:solidFill>
                <a:latin typeface="Inter"/>
                <a:ea typeface="Inter"/>
                <a:cs typeface="Inter"/>
                <a:sym typeface="Inter"/>
              </a:rPr>
              <a:t>This audio recording is of a British marine who served with 41 (Independent) Commando, Royal Marines in North Korea, 10/1950-12/1950. He was also a  prisoner of war in Pyuktong, North Korea, 1950-1953; defector living in People's Republic of China, 1953-1962. He returned to Great Britain in 1962.  Audio was recorded on 2/1/1987.</a:t>
            </a:r>
            <a:endParaRPr i="1" sz="1200">
              <a:solidFill>
                <a:schemeClr val="dk1"/>
              </a:solidFill>
              <a:latin typeface="Inter"/>
              <a:ea typeface="Inter"/>
              <a:cs typeface="Inter"/>
              <a:sym typeface="Inter"/>
            </a:endParaRPr>
          </a:p>
        </p:txBody>
      </p:sp>
      <p:graphicFrame>
        <p:nvGraphicFramePr>
          <p:cNvPr id="124" name="Google Shape;124;p18"/>
          <p:cNvGraphicFramePr/>
          <p:nvPr/>
        </p:nvGraphicFramePr>
        <p:xfrm>
          <a:off x="427825" y="1916550"/>
          <a:ext cx="3000000" cy="3000000"/>
        </p:xfrm>
        <a:graphic>
          <a:graphicData uri="http://schemas.openxmlformats.org/drawingml/2006/table">
            <a:tbl>
              <a:tblPr>
                <a:noFill/>
                <a:tableStyleId>{06ED07CE-DEE5-491E-9B86-9FE989383743}</a:tableStyleId>
              </a:tblPr>
              <a:tblGrid>
                <a:gridCol w="2058175"/>
                <a:gridCol w="2338550"/>
                <a:gridCol w="2520025"/>
              </a:tblGrid>
              <a:tr h="390650">
                <a:tc>
                  <a:txBody>
                    <a:bodyPr/>
                    <a:lstStyle/>
                    <a:p>
                      <a:pPr indent="0" lvl="0" marL="0" rtl="0" algn="ctr">
                        <a:spcBef>
                          <a:spcPts val="0"/>
                        </a:spcBef>
                        <a:spcAft>
                          <a:spcPts val="0"/>
                        </a:spcAft>
                        <a:buNone/>
                      </a:pPr>
                      <a:r>
                        <a:rPr b="1" lang="en" sz="1200">
                          <a:latin typeface="Inter"/>
                          <a:ea typeface="Inter"/>
                          <a:cs typeface="Inter"/>
                          <a:sym typeface="Inter"/>
                        </a:rPr>
                        <a:t>Context</a:t>
                      </a:r>
                      <a:endParaRPr b="1" sz="1200">
                        <a:latin typeface="Inter"/>
                        <a:ea typeface="Inter"/>
                        <a:cs typeface="Inter"/>
                        <a:sym typeface="Inter"/>
                      </a:endParaRPr>
                    </a:p>
                    <a:p>
                      <a:pPr indent="0" lvl="0" marL="0" rtl="0" algn="ctr">
                        <a:spcBef>
                          <a:spcPts val="0"/>
                        </a:spcBef>
                        <a:spcAft>
                          <a:spcPts val="0"/>
                        </a:spcAft>
                        <a:buNone/>
                      </a:pPr>
                      <a:r>
                        <a:t/>
                      </a:r>
                      <a:endParaRPr b="1" sz="1200">
                        <a:latin typeface="Inter"/>
                        <a:ea typeface="Inter"/>
                        <a:cs typeface="Inter"/>
                        <a:sym typeface="Inter"/>
                      </a:endParaRPr>
                    </a:p>
                  </a:txBody>
                  <a:tcPr marT="91425" marB="91425" marR="91425" marL="91425"/>
                </a:tc>
                <a:tc>
                  <a:txBody>
                    <a:bodyPr/>
                    <a:lstStyle/>
                    <a:p>
                      <a:pPr indent="0" lvl="0" marL="0" rtl="0" algn="ctr">
                        <a:spcBef>
                          <a:spcPts val="0"/>
                        </a:spcBef>
                        <a:spcAft>
                          <a:spcPts val="0"/>
                        </a:spcAft>
                        <a:buNone/>
                      </a:pPr>
                      <a:r>
                        <a:rPr b="1" lang="en" sz="1200">
                          <a:latin typeface="Inter"/>
                          <a:ea typeface="Inter"/>
                          <a:cs typeface="Inter"/>
                          <a:sym typeface="Inter"/>
                        </a:rPr>
                        <a:t>Perspective</a:t>
                      </a:r>
                      <a:endParaRPr b="1" sz="1200">
                        <a:latin typeface="Inter"/>
                        <a:ea typeface="Inter"/>
                        <a:cs typeface="Inter"/>
                        <a:sym typeface="Inter"/>
                      </a:endParaRPr>
                    </a:p>
                  </a:txBody>
                  <a:tcPr marT="91425" marB="91425" marR="91425" marL="91425"/>
                </a:tc>
                <a:tc>
                  <a:txBody>
                    <a:bodyPr/>
                    <a:lstStyle/>
                    <a:p>
                      <a:pPr indent="0" lvl="0" marL="0" rtl="0" algn="ctr">
                        <a:spcBef>
                          <a:spcPts val="0"/>
                        </a:spcBef>
                        <a:spcAft>
                          <a:spcPts val="0"/>
                        </a:spcAft>
                        <a:buNone/>
                      </a:pPr>
                      <a:r>
                        <a:rPr b="1" lang="en" sz="1200">
                          <a:latin typeface="Inter"/>
                          <a:ea typeface="Inter"/>
                          <a:cs typeface="Inter"/>
                          <a:sym typeface="Inter"/>
                        </a:rPr>
                        <a:t>Deeper Analysis</a:t>
                      </a:r>
                      <a:endParaRPr b="1" sz="1200">
                        <a:latin typeface="Inter"/>
                        <a:ea typeface="Inter"/>
                        <a:cs typeface="Inter"/>
                        <a:sym typeface="Inter"/>
                      </a:endParaRPr>
                    </a:p>
                  </a:txBody>
                  <a:tcPr marT="91425" marB="91425" marR="91425" marL="91425"/>
                </a:tc>
              </a:tr>
              <a:tr h="781350">
                <a:tc>
                  <a:txBody>
                    <a:bodyPr/>
                    <a:lstStyle/>
                    <a:p>
                      <a:pPr indent="0" lvl="0" marL="0" rtl="0" algn="l">
                        <a:spcBef>
                          <a:spcPts val="0"/>
                        </a:spcBef>
                        <a:spcAft>
                          <a:spcPts val="0"/>
                        </a:spcAft>
                        <a:buNone/>
                      </a:pPr>
                      <a:r>
                        <a:rPr lang="en" sz="1200">
                          <a:latin typeface="Inter"/>
                          <a:ea typeface="Inter"/>
                          <a:cs typeface="Inter"/>
                          <a:sym typeface="Inter"/>
                        </a:rPr>
                        <a:t>What role did the intervention of Chinese forces play in the retreat of United Nations forces from North Korea?</a:t>
                      </a:r>
                      <a:endParaRPr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200">
                          <a:latin typeface="Inter"/>
                          <a:ea typeface="Inter"/>
                          <a:cs typeface="Inter"/>
                          <a:sym typeface="Inter"/>
                        </a:rPr>
                        <a:t>What does Marine Andrew Condron’s account reveal about the psychological and physical toll of winter combat conditions on soldiers?</a:t>
                      </a:r>
                      <a:endParaRPr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200">
                          <a:latin typeface="Inter"/>
                          <a:ea typeface="Inter"/>
                          <a:cs typeface="Inter"/>
                          <a:sym typeface="Inter"/>
                        </a:rPr>
                        <a:t>How does the confusion and chaos of the retreat help us understand the challenges soldiers faced during the Korean War?</a:t>
                      </a:r>
                      <a:endParaRPr sz="1200">
                        <a:latin typeface="Inter"/>
                        <a:ea typeface="Inter"/>
                        <a:cs typeface="Inter"/>
                        <a:sym typeface="Inter"/>
                      </a:endParaRPr>
                    </a:p>
                  </a:txBody>
                  <a:tcPr marT="91425" marB="91425" marR="91425" marL="91425"/>
                </a:tc>
              </a:tr>
              <a:tr h="5730050">
                <a:tc>
                  <a:txBody>
                    <a:bodyPr/>
                    <a:lstStyle/>
                    <a:p>
                      <a:pPr indent="0" lvl="0" marL="0" rtl="0" algn="l">
                        <a:spcBef>
                          <a:spcPts val="0"/>
                        </a:spcBef>
                        <a:spcAft>
                          <a:spcPts val="0"/>
                        </a:spcAft>
                        <a:buNone/>
                      </a:pPr>
                      <a:r>
                        <a:rPr b="1" lang="en" sz="1200">
                          <a:solidFill>
                            <a:srgbClr val="E06666"/>
                          </a:solidFill>
                          <a:latin typeface="Inter"/>
                          <a:ea typeface="Inter"/>
                          <a:cs typeface="Inter"/>
                          <a:sym typeface="Inter"/>
                        </a:rPr>
                        <a:t>Answer: The intervention of Chinese forces played a critical role in the retreat of United Nations forces by forcing them to withdraw rapidly. As Chinese forces advanced southward, capturing key territories like Seoul, they pushed the UN forces into a desperate retreat, requiring rear-guard actions and creating extreme challenges for those retreating under constant attack.</a:t>
                      </a:r>
                      <a:endParaRPr b="1" sz="1200">
                        <a:solidFill>
                          <a:srgbClr val="E06666"/>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200">
                          <a:solidFill>
                            <a:srgbClr val="E06666"/>
                          </a:solidFill>
                          <a:latin typeface="Inter"/>
                          <a:ea typeface="Inter"/>
                          <a:cs typeface="Inter"/>
                          <a:sym typeface="Inter"/>
                        </a:rPr>
                        <a:t>Answer: Andrew Condron’s account highlights the physical toll of freezing temperatures and constant attacks, as soldiers endured severe winter conditions while trying to stay alive. The psychological strain of being surrounded, under constant mortar fire, and witnessing casualties contributes to a sense of isolation and fear, making the retreat even more traumatic.</a:t>
                      </a:r>
                      <a:endParaRPr b="1" sz="1200">
                        <a:solidFill>
                          <a:srgbClr val="E06666"/>
                        </a:solidFill>
                        <a:latin typeface="Inter"/>
                        <a:ea typeface="Inter"/>
                        <a:cs typeface="Inter"/>
                        <a:sym typeface="Inter"/>
                      </a:endParaRPr>
                    </a:p>
                    <a:p>
                      <a:pPr indent="0" lvl="0" marL="0" rtl="0" algn="l">
                        <a:spcBef>
                          <a:spcPts val="0"/>
                        </a:spcBef>
                        <a:spcAft>
                          <a:spcPts val="0"/>
                        </a:spcAft>
                        <a:buNone/>
                      </a:pPr>
                      <a:r>
                        <a:t/>
                      </a:r>
                      <a:endParaRPr b="1" sz="1200">
                        <a:solidFill>
                          <a:srgbClr val="E06666"/>
                        </a:solidFill>
                        <a:latin typeface="Inter"/>
                        <a:ea typeface="Inter"/>
                        <a:cs typeface="Inter"/>
                        <a:sym typeface="Inter"/>
                      </a:endParaRPr>
                    </a:p>
                    <a:p>
                      <a:pPr indent="0" lvl="0" marL="0" rtl="0" algn="l">
                        <a:spcBef>
                          <a:spcPts val="0"/>
                        </a:spcBef>
                        <a:spcAft>
                          <a:spcPts val="0"/>
                        </a:spcAft>
                        <a:buNone/>
                      </a:pPr>
                      <a:r>
                        <a:t/>
                      </a:r>
                      <a:endParaRPr b="1" sz="1200">
                        <a:solidFill>
                          <a:srgbClr val="E06666"/>
                        </a:solidFill>
                        <a:latin typeface="Inter"/>
                        <a:ea typeface="Inter"/>
                        <a:cs typeface="Inter"/>
                        <a:sym typeface="Inter"/>
                      </a:endParaRPr>
                    </a:p>
                    <a:p>
                      <a:pPr indent="0" lvl="0" marL="0" rtl="0" algn="l">
                        <a:spcBef>
                          <a:spcPts val="0"/>
                        </a:spcBef>
                        <a:spcAft>
                          <a:spcPts val="0"/>
                        </a:spcAft>
                        <a:buNone/>
                      </a:pPr>
                      <a:r>
                        <a:t/>
                      </a:r>
                      <a:endParaRPr b="1" sz="1200">
                        <a:solidFill>
                          <a:srgbClr val="E06666"/>
                        </a:solidFill>
                        <a:latin typeface="Inter"/>
                        <a:ea typeface="Inter"/>
                        <a:cs typeface="Inter"/>
                        <a:sym typeface="Inter"/>
                      </a:endParaRPr>
                    </a:p>
                    <a:p>
                      <a:pPr indent="0" lvl="0" marL="0" rtl="0" algn="l">
                        <a:spcBef>
                          <a:spcPts val="0"/>
                        </a:spcBef>
                        <a:spcAft>
                          <a:spcPts val="0"/>
                        </a:spcAft>
                        <a:buNone/>
                      </a:pPr>
                      <a:r>
                        <a:t/>
                      </a:r>
                      <a:endParaRPr b="1" sz="1200">
                        <a:solidFill>
                          <a:srgbClr val="E06666"/>
                        </a:solidFill>
                        <a:latin typeface="Inter"/>
                        <a:ea typeface="Inter"/>
                        <a:cs typeface="Inter"/>
                        <a:sym typeface="Inter"/>
                      </a:endParaRPr>
                    </a:p>
                    <a:p>
                      <a:pPr indent="0" lvl="0" marL="0" rtl="0" algn="l">
                        <a:spcBef>
                          <a:spcPts val="0"/>
                        </a:spcBef>
                        <a:spcAft>
                          <a:spcPts val="0"/>
                        </a:spcAft>
                        <a:buNone/>
                      </a:pPr>
                      <a:r>
                        <a:t/>
                      </a:r>
                      <a:endParaRPr b="1" sz="1200">
                        <a:solidFill>
                          <a:srgbClr val="E06666"/>
                        </a:solidFill>
                        <a:latin typeface="Inter"/>
                        <a:ea typeface="Inter"/>
                        <a:cs typeface="Inter"/>
                        <a:sym typeface="Inter"/>
                      </a:endParaRPr>
                    </a:p>
                    <a:p>
                      <a:pPr indent="0" lvl="0" marL="0" rtl="0" algn="l">
                        <a:spcBef>
                          <a:spcPts val="0"/>
                        </a:spcBef>
                        <a:spcAft>
                          <a:spcPts val="0"/>
                        </a:spcAft>
                        <a:buNone/>
                      </a:pPr>
                      <a:r>
                        <a:t/>
                      </a:r>
                      <a:endParaRPr b="1" sz="1200">
                        <a:solidFill>
                          <a:srgbClr val="E06666"/>
                        </a:solidFill>
                        <a:latin typeface="Inter"/>
                        <a:ea typeface="Inter"/>
                        <a:cs typeface="Inter"/>
                        <a:sym typeface="Inter"/>
                      </a:endParaRPr>
                    </a:p>
                    <a:p>
                      <a:pPr indent="0" lvl="0" marL="0" rtl="0" algn="l">
                        <a:spcBef>
                          <a:spcPts val="0"/>
                        </a:spcBef>
                        <a:spcAft>
                          <a:spcPts val="0"/>
                        </a:spcAft>
                        <a:buNone/>
                      </a:pPr>
                      <a:r>
                        <a:t/>
                      </a:r>
                      <a:endParaRPr b="1" sz="1200">
                        <a:solidFill>
                          <a:srgbClr val="E06666"/>
                        </a:solidFill>
                        <a:latin typeface="Inter"/>
                        <a:ea typeface="Inter"/>
                        <a:cs typeface="Inter"/>
                        <a:sym typeface="Inter"/>
                      </a:endParaRPr>
                    </a:p>
                    <a:p>
                      <a:pPr indent="0" lvl="0" marL="0" rtl="0" algn="l">
                        <a:spcBef>
                          <a:spcPts val="0"/>
                        </a:spcBef>
                        <a:spcAft>
                          <a:spcPts val="0"/>
                        </a:spcAft>
                        <a:buNone/>
                      </a:pPr>
                      <a:r>
                        <a:t/>
                      </a:r>
                      <a:endParaRPr b="1" sz="1200">
                        <a:solidFill>
                          <a:srgbClr val="E06666"/>
                        </a:solidFill>
                        <a:latin typeface="Inter"/>
                        <a:ea typeface="Inter"/>
                        <a:cs typeface="Inter"/>
                        <a:sym typeface="Inter"/>
                      </a:endParaRPr>
                    </a:p>
                    <a:p>
                      <a:pPr indent="0" lvl="0" marL="0" rtl="0" algn="l">
                        <a:spcBef>
                          <a:spcPts val="0"/>
                        </a:spcBef>
                        <a:spcAft>
                          <a:spcPts val="0"/>
                        </a:spcAft>
                        <a:buNone/>
                      </a:pPr>
                      <a:r>
                        <a:t/>
                      </a:r>
                      <a:endParaRPr b="1" sz="1200">
                        <a:solidFill>
                          <a:srgbClr val="E06666"/>
                        </a:solidFill>
                        <a:latin typeface="Inter"/>
                        <a:ea typeface="Inter"/>
                        <a:cs typeface="Inter"/>
                        <a:sym typeface="Inter"/>
                      </a:endParaRPr>
                    </a:p>
                    <a:p>
                      <a:pPr indent="0" lvl="0" marL="0" rtl="0" algn="l">
                        <a:spcBef>
                          <a:spcPts val="0"/>
                        </a:spcBef>
                        <a:spcAft>
                          <a:spcPts val="0"/>
                        </a:spcAft>
                        <a:buNone/>
                      </a:pPr>
                      <a:r>
                        <a:t/>
                      </a:r>
                      <a:endParaRPr b="1" sz="1200">
                        <a:solidFill>
                          <a:srgbClr val="E06666"/>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200">
                          <a:solidFill>
                            <a:srgbClr val="E06666"/>
                          </a:solidFill>
                          <a:latin typeface="Inter"/>
                          <a:ea typeface="Inter"/>
                          <a:cs typeface="Inter"/>
                          <a:sym typeface="Inter"/>
                        </a:rPr>
                        <a:t>Answer: The confusion and chaos of the retreat illustrate the constant uncertainty and danger soldiers faced. With roads blocked, surprise mortar attacks, and an inability to clearly see or identify enemy forces, soldiers were often forced to react in an environment where their survival depended on their ability to adapt quickly to shifting threats and circumstances. This paints a picture of the immense challenges of warfare in such chaotic and hostile conditions.</a:t>
                      </a:r>
                      <a:endParaRPr b="1" sz="1200">
                        <a:solidFill>
                          <a:srgbClr val="E06666"/>
                        </a:solidFill>
                        <a:latin typeface="Inter"/>
                        <a:ea typeface="Inter"/>
                        <a:cs typeface="Inter"/>
                        <a:sym typeface="Inter"/>
                      </a:endParaRPr>
                    </a:p>
                  </a:txBody>
                  <a:tcPr marT="91425" marB="91425" marR="91425" marL="91425"/>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8" name="Shape 128"/>
        <p:cNvGrpSpPr/>
        <p:nvPr/>
      </p:nvGrpSpPr>
      <p:grpSpPr>
        <a:xfrm>
          <a:off x="0" y="0"/>
          <a:ext cx="0" cy="0"/>
          <a:chOff x="0" y="0"/>
          <a:chExt cx="0" cy="0"/>
        </a:xfrm>
      </p:grpSpPr>
      <p:sp>
        <p:nvSpPr>
          <p:cNvPr id="129" name="Google Shape;129;p19"/>
          <p:cNvSpPr txBox="1"/>
          <p:nvPr/>
        </p:nvSpPr>
        <p:spPr>
          <a:xfrm>
            <a:off x="50" y="-9800"/>
            <a:ext cx="7772400" cy="734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Perspective</a:t>
            </a:r>
            <a:endParaRPr sz="1500">
              <a:solidFill>
                <a:schemeClr val="dk1"/>
              </a:solidFill>
              <a:latin typeface="Halant"/>
              <a:ea typeface="Halant"/>
              <a:cs typeface="Halant"/>
              <a:sym typeface="Halant"/>
            </a:endParaRPr>
          </a:p>
          <a:p>
            <a:pPr indent="0" lvl="0" marL="0" rtl="0" algn="ctr">
              <a:spcBef>
                <a:spcPts val="0"/>
              </a:spcBef>
              <a:spcAft>
                <a:spcPts val="0"/>
              </a:spcAft>
              <a:buNone/>
            </a:pPr>
            <a:r>
              <a:rPr b="1" lang="en" sz="1800">
                <a:solidFill>
                  <a:schemeClr val="dk1"/>
                </a:solidFill>
                <a:latin typeface="Plus Jakarta Sans"/>
                <a:ea typeface="Plus Jakarta Sans"/>
                <a:cs typeface="Plus Jakarta Sans"/>
                <a:sym typeface="Plus Jakarta Sans"/>
              </a:rPr>
              <a:t>Voices of the Korean War</a:t>
            </a:r>
            <a:endParaRPr b="1" sz="1800">
              <a:solidFill>
                <a:schemeClr val="dk1"/>
              </a:solidFill>
              <a:latin typeface="Plus Jakarta Sans"/>
              <a:ea typeface="Plus Jakarta Sans"/>
              <a:cs typeface="Plus Jakarta Sans"/>
              <a:sym typeface="Plus Jakarta Sans"/>
            </a:endParaRPr>
          </a:p>
        </p:txBody>
      </p:sp>
      <p:sp>
        <p:nvSpPr>
          <p:cNvPr id="130" name="Google Shape;130;p19"/>
          <p:cNvSpPr txBox="1"/>
          <p:nvPr/>
        </p:nvSpPr>
        <p:spPr>
          <a:xfrm>
            <a:off x="5542403" y="966234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31" name="Google Shape;131;p19"/>
          <p:cNvPicPr preferRelativeResize="0"/>
          <p:nvPr/>
        </p:nvPicPr>
        <p:blipFill>
          <a:blip r:embed="rId3">
            <a:alphaModFix/>
          </a:blip>
          <a:stretch>
            <a:fillRect/>
          </a:stretch>
        </p:blipFill>
        <p:spPr>
          <a:xfrm>
            <a:off x="402969" y="9712396"/>
            <a:ext cx="257457" cy="257457"/>
          </a:xfrm>
          <a:prstGeom prst="rect">
            <a:avLst/>
          </a:prstGeom>
          <a:noFill/>
          <a:ln>
            <a:noFill/>
          </a:ln>
        </p:spPr>
      </p:pic>
      <p:sp>
        <p:nvSpPr>
          <p:cNvPr id="132" name="Google Shape;132;p19"/>
          <p:cNvSpPr txBox="1"/>
          <p:nvPr/>
        </p:nvSpPr>
        <p:spPr>
          <a:xfrm>
            <a:off x="2974925" y="966234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33" name="Google Shape;133;p19"/>
          <p:cNvPicPr preferRelativeResize="0"/>
          <p:nvPr/>
        </p:nvPicPr>
        <p:blipFill>
          <a:blip r:embed="rId4">
            <a:alphaModFix/>
          </a:blip>
          <a:stretch>
            <a:fillRect/>
          </a:stretch>
        </p:blipFill>
        <p:spPr>
          <a:xfrm>
            <a:off x="290897" y="163672"/>
            <a:ext cx="630865" cy="261602"/>
          </a:xfrm>
          <a:prstGeom prst="rect">
            <a:avLst/>
          </a:prstGeom>
          <a:noFill/>
          <a:ln>
            <a:noFill/>
          </a:ln>
        </p:spPr>
      </p:pic>
      <p:sp>
        <p:nvSpPr>
          <p:cNvPr id="134" name="Google Shape;134;p19"/>
          <p:cNvSpPr txBox="1"/>
          <p:nvPr/>
        </p:nvSpPr>
        <p:spPr>
          <a:xfrm>
            <a:off x="402975" y="751025"/>
            <a:ext cx="6858000" cy="1139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chemeClr val="accent1"/>
                </a:solidFill>
                <a:latin typeface="Inter"/>
                <a:ea typeface="Inter"/>
                <a:cs typeface="Inter"/>
                <a:sym typeface="Inter"/>
              </a:rPr>
              <a:t>Final stand: 1951</a:t>
            </a:r>
            <a:endParaRPr b="1">
              <a:solidFill>
                <a:schemeClr val="accent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Source Description: </a:t>
            </a:r>
            <a:r>
              <a:rPr i="1" lang="en" sz="1200">
                <a:solidFill>
                  <a:schemeClr val="dk1"/>
                </a:solidFill>
                <a:latin typeface="Inter"/>
                <a:ea typeface="Inter"/>
                <a:cs typeface="Inter"/>
                <a:sym typeface="Inter"/>
              </a:rPr>
              <a:t>This audio recording is of an </a:t>
            </a:r>
            <a:r>
              <a:rPr i="1" lang="en" sz="1200">
                <a:solidFill>
                  <a:schemeClr val="dk1"/>
                </a:solidFill>
                <a:latin typeface="Inter"/>
                <a:ea typeface="Inter"/>
                <a:cs typeface="Inter"/>
                <a:sym typeface="Inter"/>
              </a:rPr>
              <a:t>Australian private served with 1 Platoon, A Coy, 3rd Bn Royal Australian Regt, 27th Commonwealth Infantry Bde and 28th Commonwealth Infantry Bde, 1st Commonwealth Div in South Korea, 1951-1952</a:t>
            </a:r>
            <a:r>
              <a:rPr i="1" lang="en" sz="1200">
                <a:solidFill>
                  <a:schemeClr val="dk1"/>
                </a:solidFill>
                <a:latin typeface="Inter"/>
                <a:ea typeface="Inter"/>
                <a:cs typeface="Inter"/>
                <a:sym typeface="Inter"/>
              </a:rPr>
              <a:t>. Audio was recorded on 7/23/1999.</a:t>
            </a:r>
            <a:endParaRPr i="1" sz="1200">
              <a:solidFill>
                <a:schemeClr val="dk1"/>
              </a:solidFill>
              <a:latin typeface="Inter"/>
              <a:ea typeface="Inter"/>
              <a:cs typeface="Inter"/>
              <a:sym typeface="Inter"/>
            </a:endParaRPr>
          </a:p>
        </p:txBody>
      </p:sp>
      <p:graphicFrame>
        <p:nvGraphicFramePr>
          <p:cNvPr id="135" name="Google Shape;135;p19"/>
          <p:cNvGraphicFramePr/>
          <p:nvPr/>
        </p:nvGraphicFramePr>
        <p:xfrm>
          <a:off x="427825" y="1916550"/>
          <a:ext cx="3000000" cy="3000000"/>
        </p:xfrm>
        <a:graphic>
          <a:graphicData uri="http://schemas.openxmlformats.org/drawingml/2006/table">
            <a:tbl>
              <a:tblPr>
                <a:noFill/>
                <a:tableStyleId>{06ED07CE-DEE5-491E-9B86-9FE989383743}</a:tableStyleId>
              </a:tblPr>
              <a:tblGrid>
                <a:gridCol w="2058175"/>
                <a:gridCol w="2338550"/>
                <a:gridCol w="2520025"/>
              </a:tblGrid>
              <a:tr h="477150">
                <a:tc>
                  <a:txBody>
                    <a:bodyPr/>
                    <a:lstStyle/>
                    <a:p>
                      <a:pPr indent="0" lvl="0" marL="0" rtl="0" algn="ctr">
                        <a:spcBef>
                          <a:spcPts val="0"/>
                        </a:spcBef>
                        <a:spcAft>
                          <a:spcPts val="0"/>
                        </a:spcAft>
                        <a:buNone/>
                      </a:pPr>
                      <a:r>
                        <a:rPr b="1" lang="en" sz="1200">
                          <a:latin typeface="Inter"/>
                          <a:ea typeface="Inter"/>
                          <a:cs typeface="Inter"/>
                          <a:sym typeface="Inter"/>
                        </a:rPr>
                        <a:t>Context</a:t>
                      </a:r>
                      <a:endParaRPr b="1" sz="1200">
                        <a:latin typeface="Inter"/>
                        <a:ea typeface="Inter"/>
                        <a:cs typeface="Inter"/>
                        <a:sym typeface="Inter"/>
                      </a:endParaRPr>
                    </a:p>
                    <a:p>
                      <a:pPr indent="0" lvl="0" marL="0" rtl="0" algn="ctr">
                        <a:spcBef>
                          <a:spcPts val="0"/>
                        </a:spcBef>
                        <a:spcAft>
                          <a:spcPts val="0"/>
                        </a:spcAft>
                        <a:buNone/>
                      </a:pPr>
                      <a:r>
                        <a:t/>
                      </a:r>
                      <a:endParaRPr b="1" sz="1200">
                        <a:latin typeface="Inter"/>
                        <a:ea typeface="Inter"/>
                        <a:cs typeface="Inter"/>
                        <a:sym typeface="Inter"/>
                      </a:endParaRPr>
                    </a:p>
                  </a:txBody>
                  <a:tcPr marT="91425" marB="91425" marR="91425" marL="91425"/>
                </a:tc>
                <a:tc>
                  <a:txBody>
                    <a:bodyPr/>
                    <a:lstStyle/>
                    <a:p>
                      <a:pPr indent="0" lvl="0" marL="0" rtl="0" algn="ctr">
                        <a:spcBef>
                          <a:spcPts val="0"/>
                        </a:spcBef>
                        <a:spcAft>
                          <a:spcPts val="0"/>
                        </a:spcAft>
                        <a:buNone/>
                      </a:pPr>
                      <a:r>
                        <a:rPr b="1" lang="en" sz="1200">
                          <a:latin typeface="Inter"/>
                          <a:ea typeface="Inter"/>
                          <a:cs typeface="Inter"/>
                          <a:sym typeface="Inter"/>
                        </a:rPr>
                        <a:t>Perspective</a:t>
                      </a:r>
                      <a:endParaRPr b="1" sz="1200">
                        <a:latin typeface="Inter"/>
                        <a:ea typeface="Inter"/>
                        <a:cs typeface="Inter"/>
                        <a:sym typeface="Inter"/>
                      </a:endParaRPr>
                    </a:p>
                  </a:txBody>
                  <a:tcPr marT="91425" marB="91425" marR="91425" marL="91425"/>
                </a:tc>
                <a:tc>
                  <a:txBody>
                    <a:bodyPr/>
                    <a:lstStyle/>
                    <a:p>
                      <a:pPr indent="0" lvl="0" marL="0" rtl="0" algn="ctr">
                        <a:spcBef>
                          <a:spcPts val="0"/>
                        </a:spcBef>
                        <a:spcAft>
                          <a:spcPts val="0"/>
                        </a:spcAft>
                        <a:buNone/>
                      </a:pPr>
                      <a:r>
                        <a:rPr b="1" lang="en" sz="1200">
                          <a:latin typeface="Inter"/>
                          <a:ea typeface="Inter"/>
                          <a:cs typeface="Inter"/>
                          <a:sym typeface="Inter"/>
                        </a:rPr>
                        <a:t>Deeper Analysis</a:t>
                      </a:r>
                      <a:endParaRPr b="1" sz="1200">
                        <a:latin typeface="Inter"/>
                        <a:ea typeface="Inter"/>
                        <a:cs typeface="Inter"/>
                        <a:sym typeface="Inter"/>
                      </a:endParaRPr>
                    </a:p>
                  </a:txBody>
                  <a:tcPr marT="91425" marB="91425" marR="91425" marL="91425"/>
                </a:tc>
              </a:tr>
              <a:tr h="954325">
                <a:tc>
                  <a:txBody>
                    <a:bodyPr/>
                    <a:lstStyle/>
                    <a:p>
                      <a:pPr indent="0" lvl="0" marL="0" rtl="0" algn="l">
                        <a:spcBef>
                          <a:spcPts val="0"/>
                        </a:spcBef>
                        <a:spcAft>
                          <a:spcPts val="0"/>
                        </a:spcAft>
                        <a:buNone/>
                      </a:pPr>
                      <a:r>
                        <a:rPr lang="en" sz="1200">
                          <a:latin typeface="Inter"/>
                          <a:ea typeface="Inter"/>
                          <a:cs typeface="Inter"/>
                          <a:sym typeface="Inter"/>
                        </a:rPr>
                        <a:t>What were the key reasons that led to the 1st Battalion, Gloucestershire Regiment becoming surrounded and isolated on Gloster Hill?</a:t>
                      </a:r>
                      <a:endParaRPr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200">
                          <a:latin typeface="Inter"/>
                          <a:ea typeface="Inter"/>
                          <a:cs typeface="Inter"/>
                          <a:sym typeface="Inter"/>
                        </a:rPr>
                        <a:t>How does Private Anthony Eagles’ description of the situation on Gloster Hill offer insight into the emotional and physical challenges faced by soldiers during the battle?</a:t>
                      </a:r>
                      <a:endParaRPr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200">
                          <a:latin typeface="Inter"/>
                          <a:ea typeface="Inter"/>
                          <a:cs typeface="Inter"/>
                          <a:sym typeface="Inter"/>
                        </a:rPr>
                        <a:t>Why is it significant that the soldiers chose to stay behind and cover the retreat even though they had almost no ammunition left? What does this tell us about their determination and leadership?</a:t>
                      </a:r>
                      <a:endParaRPr sz="1200">
                        <a:latin typeface="Inter"/>
                        <a:ea typeface="Inter"/>
                        <a:cs typeface="Inter"/>
                        <a:sym typeface="Inter"/>
                      </a:endParaRPr>
                    </a:p>
                  </a:txBody>
                  <a:tcPr marT="91425" marB="91425" marR="91425" marL="91425"/>
                </a:tc>
              </a:tr>
              <a:tr h="4771700">
                <a:tc>
                  <a:txBody>
                    <a:bodyPr/>
                    <a:lstStyle/>
                    <a:p>
                      <a:pPr indent="0" lvl="0" marL="0" rtl="0" algn="l">
                        <a:spcBef>
                          <a:spcPts val="0"/>
                        </a:spcBef>
                        <a:spcAft>
                          <a:spcPts val="0"/>
                        </a:spcAft>
                        <a:buNone/>
                      </a:pPr>
                      <a:r>
                        <a:rPr b="1" lang="en" sz="1200">
                          <a:solidFill>
                            <a:srgbClr val="E06666"/>
                          </a:solidFill>
                          <a:latin typeface="Inter"/>
                          <a:ea typeface="Inter"/>
                          <a:cs typeface="Inter"/>
                          <a:sym typeface="Inter"/>
                        </a:rPr>
                        <a:t>Answer: The key reasons that led to the 1st Battalion, Gloucestershire Regiment becoming surrounded and isolated on Gloster Hill were the overwhelming Chinese forces that attacked in large numbers, using massed infantry assaults and human wave tactics. The battalion’s position was compromised as the Chinese forces penetrated deep into the British defensive line, forcing the regiment to retreat to Gloster Hill where they became cut off and surrounded.</a:t>
                      </a:r>
                      <a:endParaRPr b="1" sz="1200">
                        <a:solidFill>
                          <a:srgbClr val="E06666"/>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200">
                          <a:solidFill>
                            <a:srgbClr val="E06666"/>
                          </a:solidFill>
                          <a:latin typeface="Inter"/>
                          <a:ea typeface="Inter"/>
                          <a:cs typeface="Inter"/>
                          <a:sym typeface="Inter"/>
                        </a:rPr>
                        <a:t>Answer: Private Anthony Eagles’ description highlights both the emotional and physical challenges soldiers faced. Physically, the soldiers were under constant attack, with limited ammunition and resources, and were forced to endure grueling conditions. Emotionally, the soldiers had to make difficult decisions, such as staying behind to cover the retreat despite knowing the risks. The fear and the pressure to stay strong for their comrades are evident in his account.</a:t>
                      </a:r>
                      <a:endParaRPr b="1" sz="1200">
                        <a:solidFill>
                          <a:srgbClr val="E06666"/>
                        </a:solidFill>
                        <a:latin typeface="Inter"/>
                        <a:ea typeface="Inter"/>
                        <a:cs typeface="Inter"/>
                        <a:sym typeface="Inter"/>
                      </a:endParaRPr>
                    </a:p>
                    <a:p>
                      <a:pPr indent="0" lvl="0" marL="0" rtl="0" algn="l">
                        <a:spcBef>
                          <a:spcPts val="0"/>
                        </a:spcBef>
                        <a:spcAft>
                          <a:spcPts val="0"/>
                        </a:spcAft>
                        <a:buNone/>
                      </a:pPr>
                      <a:r>
                        <a:t/>
                      </a:r>
                      <a:endParaRPr b="1" sz="1200">
                        <a:solidFill>
                          <a:srgbClr val="E06666"/>
                        </a:solidFill>
                        <a:latin typeface="Inter"/>
                        <a:ea typeface="Inter"/>
                        <a:cs typeface="Inter"/>
                        <a:sym typeface="Inter"/>
                      </a:endParaRPr>
                    </a:p>
                    <a:p>
                      <a:pPr indent="0" lvl="0" marL="0" rtl="0" algn="l">
                        <a:spcBef>
                          <a:spcPts val="0"/>
                        </a:spcBef>
                        <a:spcAft>
                          <a:spcPts val="0"/>
                        </a:spcAft>
                        <a:buNone/>
                      </a:pPr>
                      <a:r>
                        <a:t/>
                      </a:r>
                      <a:endParaRPr b="1" sz="1200">
                        <a:solidFill>
                          <a:srgbClr val="E06666"/>
                        </a:solidFill>
                        <a:latin typeface="Inter"/>
                        <a:ea typeface="Inter"/>
                        <a:cs typeface="Inter"/>
                        <a:sym typeface="Inter"/>
                      </a:endParaRPr>
                    </a:p>
                    <a:p>
                      <a:pPr indent="0" lvl="0" marL="0" rtl="0" algn="l">
                        <a:spcBef>
                          <a:spcPts val="0"/>
                        </a:spcBef>
                        <a:spcAft>
                          <a:spcPts val="0"/>
                        </a:spcAft>
                        <a:buNone/>
                      </a:pPr>
                      <a:r>
                        <a:t/>
                      </a:r>
                      <a:endParaRPr b="1" sz="1200">
                        <a:solidFill>
                          <a:srgbClr val="E06666"/>
                        </a:solidFill>
                        <a:latin typeface="Inter"/>
                        <a:ea typeface="Inter"/>
                        <a:cs typeface="Inter"/>
                        <a:sym typeface="Inter"/>
                      </a:endParaRPr>
                    </a:p>
                    <a:p>
                      <a:pPr indent="0" lvl="0" marL="0" rtl="0" algn="l">
                        <a:spcBef>
                          <a:spcPts val="0"/>
                        </a:spcBef>
                        <a:spcAft>
                          <a:spcPts val="0"/>
                        </a:spcAft>
                        <a:buNone/>
                      </a:pPr>
                      <a:r>
                        <a:t/>
                      </a:r>
                      <a:endParaRPr b="1" sz="1200">
                        <a:solidFill>
                          <a:srgbClr val="E06666"/>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200">
                          <a:solidFill>
                            <a:srgbClr val="E06666"/>
                          </a:solidFill>
                          <a:latin typeface="Inter"/>
                          <a:ea typeface="Inter"/>
                          <a:cs typeface="Inter"/>
                          <a:sym typeface="Inter"/>
                        </a:rPr>
                        <a:t>Answer: The decision for soldiers to stay behind and cover the retreat, even with almost no ammunition, demonstrates extraordinary determination and selflessness. It highlights the soldiers’ leadership qualities and deep sense of responsibility toward their comrades. Despite the overwhelming odds, they chose to protect the wounded and ensure the rest of their battalion had a chance to escape, reflecting their commitment to their mission and to one another.</a:t>
                      </a:r>
                      <a:endParaRPr b="1" sz="1200">
                        <a:solidFill>
                          <a:srgbClr val="E06666"/>
                        </a:solidFill>
                        <a:latin typeface="Inter"/>
                        <a:ea typeface="Inter"/>
                        <a:cs typeface="Inter"/>
                        <a:sym typeface="Inter"/>
                      </a:endParaRPr>
                    </a:p>
                  </a:txBody>
                  <a:tcPr marT="91425" marB="91425" marR="91425" marL="91425"/>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39" name="Shape 139"/>
        <p:cNvGrpSpPr/>
        <p:nvPr/>
      </p:nvGrpSpPr>
      <p:grpSpPr>
        <a:xfrm>
          <a:off x="0" y="0"/>
          <a:ext cx="0" cy="0"/>
          <a:chOff x="0" y="0"/>
          <a:chExt cx="0" cy="0"/>
        </a:xfrm>
      </p:grpSpPr>
      <p:sp>
        <p:nvSpPr>
          <p:cNvPr id="140" name="Google Shape;140;p20"/>
          <p:cNvSpPr txBox="1"/>
          <p:nvPr/>
        </p:nvSpPr>
        <p:spPr>
          <a:xfrm>
            <a:off x="0" y="0"/>
            <a:ext cx="7772400" cy="922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5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600">
                <a:solidFill>
                  <a:schemeClr val="dk1"/>
                </a:solidFill>
                <a:latin typeface="Halant"/>
                <a:ea typeface="Halant"/>
                <a:cs typeface="Halant"/>
                <a:sym typeface="Halant"/>
              </a:rPr>
              <a:t>Unit 9: Cold War &amp; Global Transformations</a:t>
            </a:r>
            <a:endParaRPr sz="16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400">
                <a:solidFill>
                  <a:schemeClr val="dk1"/>
                </a:solidFill>
                <a:latin typeface="Plus Jakarta Sans Medium"/>
                <a:ea typeface="Plus Jakarta Sans Medium"/>
                <a:cs typeface="Plus Jakarta Sans Medium"/>
                <a:sym typeface="Plus Jakarta Sans Medium"/>
              </a:rPr>
              <a:t>Exit Ticket - Lesson 18</a:t>
            </a:r>
            <a:endParaRPr>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p:txBody>
      </p:sp>
      <p:pic>
        <p:nvPicPr>
          <p:cNvPr id="141" name="Google Shape;141;p20"/>
          <p:cNvPicPr preferRelativeResize="0"/>
          <p:nvPr/>
        </p:nvPicPr>
        <p:blipFill>
          <a:blip r:embed="rId3">
            <a:alphaModFix/>
          </a:blip>
          <a:stretch>
            <a:fillRect/>
          </a:stretch>
        </p:blipFill>
        <p:spPr>
          <a:xfrm>
            <a:off x="216272" y="230997"/>
            <a:ext cx="630865" cy="261602"/>
          </a:xfrm>
          <a:prstGeom prst="rect">
            <a:avLst/>
          </a:prstGeom>
          <a:noFill/>
          <a:ln>
            <a:noFill/>
          </a:ln>
        </p:spPr>
      </p:pic>
      <p:sp>
        <p:nvSpPr>
          <p:cNvPr id="142" name="Google Shape;142;p20"/>
          <p:cNvSpPr txBox="1"/>
          <p:nvPr/>
        </p:nvSpPr>
        <p:spPr>
          <a:xfrm>
            <a:off x="730950" y="1419313"/>
            <a:ext cx="6310500" cy="1149000"/>
          </a:xfrm>
          <a:prstGeom prst="rect">
            <a:avLst/>
          </a:prstGeom>
          <a:noFill/>
          <a:ln cap="flat" cmpd="sng" w="9525">
            <a:solidFill>
              <a:srgbClr val="B7B7B7"/>
            </a:solidFill>
            <a:prstDash val="solid"/>
            <a:round/>
            <a:headEnd len="sm" w="sm" type="none"/>
            <a:tailEnd len="sm" w="sm" type="none"/>
          </a:ln>
        </p:spPr>
        <p:txBody>
          <a:bodyPr anchorCtr="0" anchor="ctr" bIns="116050" lIns="116050" spcFirstLastPara="1" rIns="116050" wrap="square" tIns="116050">
            <a:noAutofit/>
          </a:bodyPr>
          <a:lstStyle/>
          <a:p>
            <a:pPr indent="0" lvl="0" marL="0" rtl="0" algn="ctr">
              <a:spcBef>
                <a:spcPts val="0"/>
              </a:spcBef>
              <a:spcAft>
                <a:spcPts val="0"/>
              </a:spcAft>
              <a:buClr>
                <a:srgbClr val="000000"/>
              </a:buClr>
              <a:buSzPts val="1100"/>
              <a:buFont typeface="Arial"/>
              <a:buNone/>
            </a:pPr>
            <a:r>
              <a:rPr b="1" lang="en" sz="1800">
                <a:solidFill>
                  <a:srgbClr val="000000"/>
                </a:solidFill>
                <a:latin typeface="Halant"/>
                <a:ea typeface="Halant"/>
                <a:cs typeface="Halant"/>
                <a:sym typeface="Halant"/>
              </a:rPr>
              <a:t>Supporting Question</a:t>
            </a:r>
            <a:endParaRPr b="1" sz="1800">
              <a:solidFill>
                <a:srgbClr val="000000"/>
              </a:solidFill>
              <a:latin typeface="Halant"/>
              <a:ea typeface="Halant"/>
              <a:cs typeface="Halant"/>
              <a:sym typeface="Halant"/>
            </a:endParaRPr>
          </a:p>
          <a:p>
            <a:pPr indent="0" lvl="0" marL="0" rtl="0" algn="l">
              <a:spcBef>
                <a:spcPts val="0"/>
              </a:spcBef>
              <a:spcAft>
                <a:spcPts val="0"/>
              </a:spcAft>
              <a:buClr>
                <a:srgbClr val="000000"/>
              </a:buClr>
              <a:buSzPts val="1100"/>
              <a:buFont typeface="Arial"/>
              <a:buNone/>
            </a:pPr>
            <a:r>
              <a:rPr i="1" lang="en" sz="1700">
                <a:latin typeface="Inter"/>
                <a:ea typeface="Inter"/>
                <a:cs typeface="Inter"/>
                <a:sym typeface="Inter"/>
              </a:rPr>
              <a:t>What can we learn about the consequences of the Korean War from the personal experiences of soldiers?</a:t>
            </a:r>
            <a:endParaRPr i="1" sz="1700">
              <a:latin typeface="Inter"/>
              <a:ea typeface="Inter"/>
              <a:cs typeface="Inter"/>
              <a:sym typeface="Inter"/>
            </a:endParaRPr>
          </a:p>
        </p:txBody>
      </p:sp>
      <p:pic>
        <p:nvPicPr>
          <p:cNvPr id="143" name="Google Shape;143;p20"/>
          <p:cNvPicPr preferRelativeResize="0"/>
          <p:nvPr/>
        </p:nvPicPr>
        <p:blipFill>
          <a:blip r:embed="rId4">
            <a:alphaModFix/>
          </a:blip>
          <a:stretch>
            <a:fillRect/>
          </a:stretch>
        </p:blipFill>
        <p:spPr>
          <a:xfrm>
            <a:off x="402969" y="9497096"/>
            <a:ext cx="257457" cy="257457"/>
          </a:xfrm>
          <a:prstGeom prst="rect">
            <a:avLst/>
          </a:prstGeom>
          <a:noFill/>
          <a:ln>
            <a:noFill/>
          </a:ln>
        </p:spPr>
      </p:pic>
      <p:sp>
        <p:nvSpPr>
          <p:cNvPr id="144" name="Google Shape;144;p2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45" name="Google Shape;145;p2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46" name="Google Shape;146;p20"/>
          <p:cNvSpPr txBox="1"/>
          <p:nvPr/>
        </p:nvSpPr>
        <p:spPr>
          <a:xfrm>
            <a:off x="557000" y="1042363"/>
            <a:ext cx="6842400" cy="257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Name: ___________________________________________________________	Date: ____________</a:t>
            </a:r>
            <a:endParaRPr b="1" sz="1200">
              <a:solidFill>
                <a:schemeClr val="dk1"/>
              </a:solidFill>
              <a:latin typeface="Inter"/>
              <a:ea typeface="Inter"/>
              <a:cs typeface="Inter"/>
              <a:sym typeface="Inter"/>
            </a:endParaRPr>
          </a:p>
        </p:txBody>
      </p:sp>
      <p:sp>
        <p:nvSpPr>
          <p:cNvPr id="147" name="Google Shape;147;p20"/>
          <p:cNvSpPr txBox="1"/>
          <p:nvPr/>
        </p:nvSpPr>
        <p:spPr>
          <a:xfrm>
            <a:off x="551450" y="2687877"/>
            <a:ext cx="68535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rgbClr val="000000"/>
                </a:solidFill>
                <a:latin typeface="Halant"/>
                <a:ea typeface="Halant"/>
                <a:cs typeface="Halant"/>
                <a:sym typeface="Halant"/>
              </a:rPr>
              <a:t>Directions: </a:t>
            </a:r>
            <a:r>
              <a:rPr lang="en">
                <a:latin typeface="Halant"/>
                <a:ea typeface="Halant"/>
                <a:cs typeface="Halant"/>
                <a:sym typeface="Halant"/>
              </a:rPr>
              <a:t>Complete the mind map below using the supporting question. Describe each factor in 6 words or less!</a:t>
            </a:r>
            <a:endParaRPr u="sng">
              <a:solidFill>
                <a:srgbClr val="000000"/>
              </a:solidFill>
              <a:latin typeface="Halant"/>
              <a:ea typeface="Halant"/>
              <a:cs typeface="Halant"/>
              <a:sym typeface="Halant"/>
            </a:endParaRPr>
          </a:p>
        </p:txBody>
      </p:sp>
      <p:grpSp>
        <p:nvGrpSpPr>
          <p:cNvPr id="148" name="Google Shape;148;p20"/>
          <p:cNvGrpSpPr/>
          <p:nvPr/>
        </p:nvGrpSpPr>
        <p:grpSpPr>
          <a:xfrm>
            <a:off x="2966264" y="5539624"/>
            <a:ext cx="1839870" cy="1484135"/>
            <a:chOff x="3573237" y="1663782"/>
            <a:chExt cx="1815900" cy="1815900"/>
          </a:xfrm>
        </p:grpSpPr>
        <p:sp>
          <p:nvSpPr>
            <p:cNvPr id="149" name="Google Shape;149;p20"/>
            <p:cNvSpPr/>
            <p:nvPr/>
          </p:nvSpPr>
          <p:spPr>
            <a:xfrm>
              <a:off x="3573237" y="1663782"/>
              <a:ext cx="1815900" cy="1815900"/>
            </a:xfrm>
            <a:prstGeom prst="ellipse">
              <a:avLst/>
            </a:prstGeom>
            <a:solidFill>
              <a:srgbClr val="6484F3"/>
            </a:solidFill>
            <a:ln>
              <a:noFill/>
            </a:ln>
            <a:effectLst>
              <a:outerShdw blurRad="228600" rotWithShape="0" algn="tl" dir="5400000" dist="50800">
                <a:srgbClr val="000000">
                  <a:alpha val="54900"/>
                </a:srgbClr>
              </a:outerShdw>
            </a:effectLst>
          </p:spPr>
          <p:txBody>
            <a:bodyPr anchorCtr="0" anchor="ctr" bIns="77700" lIns="77700" spcFirstLastPara="1" rIns="77700" wrap="square" tIns="77700">
              <a:noAutofit/>
            </a:bodyPr>
            <a:lstStyle/>
            <a:p>
              <a:pPr indent="0" lvl="0" marL="0" rtl="0" algn="l">
                <a:spcBef>
                  <a:spcPts val="0"/>
                </a:spcBef>
                <a:spcAft>
                  <a:spcPts val="0"/>
                </a:spcAft>
                <a:buNone/>
              </a:pPr>
              <a:r>
                <a:t/>
              </a:r>
              <a:endParaRPr/>
            </a:p>
          </p:txBody>
        </p:sp>
        <p:sp>
          <p:nvSpPr>
            <p:cNvPr id="150" name="Google Shape;150;p20"/>
            <p:cNvSpPr txBox="1"/>
            <p:nvPr/>
          </p:nvSpPr>
          <p:spPr>
            <a:xfrm>
              <a:off x="3809236" y="2158467"/>
              <a:ext cx="1344000" cy="826500"/>
            </a:xfrm>
            <a:prstGeom prst="rect">
              <a:avLst/>
            </a:prstGeom>
            <a:noFill/>
            <a:ln>
              <a:noFill/>
            </a:ln>
          </p:spPr>
          <p:txBody>
            <a:bodyPr anchorCtr="0" anchor="ctr" bIns="77700" lIns="77700" spcFirstLastPara="1" rIns="77700" wrap="square" tIns="77700">
              <a:noAutofit/>
            </a:bodyPr>
            <a:lstStyle/>
            <a:p>
              <a:pPr indent="0" lvl="0" marL="0" rtl="0" algn="ctr">
                <a:lnSpc>
                  <a:spcPct val="115000"/>
                </a:lnSpc>
                <a:spcBef>
                  <a:spcPts val="0"/>
                </a:spcBef>
                <a:spcAft>
                  <a:spcPts val="0"/>
                </a:spcAft>
                <a:buNone/>
              </a:pPr>
              <a:r>
                <a:rPr b="1" lang="en" sz="1200">
                  <a:solidFill>
                    <a:srgbClr val="FFFFFF"/>
                  </a:solidFill>
                  <a:latin typeface="Inter"/>
                  <a:ea typeface="Inter"/>
                  <a:cs typeface="Inter"/>
                  <a:sym typeface="Inter"/>
                </a:rPr>
                <a:t>Consequences of the Korean War</a:t>
              </a:r>
              <a:endParaRPr b="1" sz="1200">
                <a:solidFill>
                  <a:srgbClr val="FFFFFF"/>
                </a:solidFill>
                <a:latin typeface="Inter"/>
                <a:ea typeface="Inter"/>
                <a:cs typeface="Inter"/>
                <a:sym typeface="Inter"/>
              </a:endParaRPr>
            </a:p>
          </p:txBody>
        </p:sp>
      </p:grpSp>
      <p:sp>
        <p:nvSpPr>
          <p:cNvPr id="151" name="Google Shape;151;p20"/>
          <p:cNvSpPr/>
          <p:nvPr/>
        </p:nvSpPr>
        <p:spPr>
          <a:xfrm>
            <a:off x="402975" y="3406175"/>
            <a:ext cx="2562300" cy="25623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200">
                <a:solidFill>
                  <a:srgbClr val="E06666"/>
                </a:solidFill>
                <a:latin typeface="Inter"/>
                <a:ea typeface="Inter"/>
                <a:cs typeface="Inter"/>
                <a:sym typeface="Inter"/>
              </a:rPr>
              <a:t>Psychological &amp; Physical Toll on Soldiers</a:t>
            </a:r>
            <a:endParaRPr b="1" sz="1200">
              <a:solidFill>
                <a:srgbClr val="E06666"/>
              </a:solidFill>
              <a:latin typeface="Inter"/>
              <a:ea typeface="Inter"/>
              <a:cs typeface="Inter"/>
              <a:sym typeface="Inter"/>
            </a:endParaRPr>
          </a:p>
        </p:txBody>
      </p:sp>
      <p:sp>
        <p:nvSpPr>
          <p:cNvPr id="152" name="Google Shape;152;p20"/>
          <p:cNvSpPr/>
          <p:nvPr/>
        </p:nvSpPr>
        <p:spPr>
          <a:xfrm>
            <a:off x="402975" y="6934800"/>
            <a:ext cx="2562300" cy="25623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200">
                <a:solidFill>
                  <a:srgbClr val="E06666"/>
                </a:solidFill>
                <a:latin typeface="Inter"/>
                <a:ea typeface="Inter"/>
                <a:cs typeface="Inter"/>
                <a:sym typeface="Inter"/>
              </a:rPr>
              <a:t>Decisions made by Military Leaders</a:t>
            </a:r>
            <a:endParaRPr b="1" sz="1200">
              <a:solidFill>
                <a:srgbClr val="E06666"/>
              </a:solidFill>
              <a:latin typeface="Inter"/>
              <a:ea typeface="Inter"/>
              <a:cs typeface="Inter"/>
              <a:sym typeface="Inter"/>
            </a:endParaRPr>
          </a:p>
        </p:txBody>
      </p:sp>
      <p:sp>
        <p:nvSpPr>
          <p:cNvPr id="153" name="Google Shape;153;p20"/>
          <p:cNvSpPr/>
          <p:nvPr/>
        </p:nvSpPr>
        <p:spPr>
          <a:xfrm>
            <a:off x="4906400" y="6934800"/>
            <a:ext cx="2562300" cy="25623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200">
                <a:solidFill>
                  <a:srgbClr val="E06666"/>
                </a:solidFill>
                <a:latin typeface="Inter"/>
                <a:ea typeface="Inter"/>
                <a:cs typeface="Inter"/>
                <a:sym typeface="Inter"/>
              </a:rPr>
              <a:t>Human Cost of War</a:t>
            </a:r>
            <a:endParaRPr b="1" sz="1200">
              <a:solidFill>
                <a:srgbClr val="E06666"/>
              </a:solidFill>
              <a:latin typeface="Inter"/>
              <a:ea typeface="Inter"/>
              <a:cs typeface="Inter"/>
              <a:sym typeface="Inter"/>
            </a:endParaRPr>
          </a:p>
        </p:txBody>
      </p:sp>
      <p:sp>
        <p:nvSpPr>
          <p:cNvPr id="154" name="Google Shape;154;p20"/>
          <p:cNvSpPr/>
          <p:nvPr/>
        </p:nvSpPr>
        <p:spPr>
          <a:xfrm>
            <a:off x="4906400" y="3423025"/>
            <a:ext cx="2562300" cy="25623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200">
                <a:solidFill>
                  <a:srgbClr val="E06666"/>
                </a:solidFill>
                <a:latin typeface="Inter"/>
                <a:ea typeface="Inter"/>
                <a:cs typeface="Inter"/>
                <a:sym typeface="Inter"/>
              </a:rPr>
              <a:t>Challenges on the Battlefield</a:t>
            </a:r>
            <a:endParaRPr b="1" sz="1200">
              <a:solidFill>
                <a:srgbClr val="E06666"/>
              </a:solidFill>
              <a:latin typeface="Inter"/>
              <a:ea typeface="Inter"/>
              <a:cs typeface="Inter"/>
              <a:sym typeface="Inter"/>
            </a:endParaRPr>
          </a:p>
        </p:txBody>
      </p:sp>
      <p:cxnSp>
        <p:nvCxnSpPr>
          <p:cNvPr id="155" name="Google Shape;155;p20"/>
          <p:cNvCxnSpPr>
            <a:stCxn id="151" idx="5"/>
          </p:cNvCxnSpPr>
          <p:nvPr/>
        </p:nvCxnSpPr>
        <p:spPr>
          <a:xfrm>
            <a:off x="2590035" y="5593235"/>
            <a:ext cx="514500" cy="293400"/>
          </a:xfrm>
          <a:prstGeom prst="straightConnector1">
            <a:avLst/>
          </a:prstGeom>
          <a:noFill/>
          <a:ln cap="flat" cmpd="sng" w="9525">
            <a:solidFill>
              <a:schemeClr val="dk2"/>
            </a:solidFill>
            <a:prstDash val="solid"/>
            <a:round/>
            <a:headEnd len="med" w="med" type="none"/>
            <a:tailEnd len="med" w="med" type="none"/>
          </a:ln>
        </p:spPr>
      </p:cxnSp>
      <p:cxnSp>
        <p:nvCxnSpPr>
          <p:cNvPr id="156" name="Google Shape;156;p20"/>
          <p:cNvCxnSpPr>
            <a:stCxn id="152" idx="7"/>
            <a:endCxn id="149" idx="3"/>
          </p:cNvCxnSpPr>
          <p:nvPr/>
        </p:nvCxnSpPr>
        <p:spPr>
          <a:xfrm flipH="1" rot="10800000">
            <a:off x="2590035" y="6806340"/>
            <a:ext cx="645600" cy="503700"/>
          </a:xfrm>
          <a:prstGeom prst="straightConnector1">
            <a:avLst/>
          </a:prstGeom>
          <a:noFill/>
          <a:ln cap="flat" cmpd="sng" w="9525">
            <a:solidFill>
              <a:schemeClr val="dk2"/>
            </a:solidFill>
            <a:prstDash val="solid"/>
            <a:round/>
            <a:headEnd len="med" w="med" type="none"/>
            <a:tailEnd len="med" w="med" type="none"/>
          </a:ln>
        </p:spPr>
      </p:cxnSp>
      <p:cxnSp>
        <p:nvCxnSpPr>
          <p:cNvPr id="157" name="Google Shape;157;p20"/>
          <p:cNvCxnSpPr>
            <a:endCxn id="153" idx="1"/>
          </p:cNvCxnSpPr>
          <p:nvPr/>
        </p:nvCxnSpPr>
        <p:spPr>
          <a:xfrm>
            <a:off x="4640840" y="6711840"/>
            <a:ext cx="640800" cy="598200"/>
          </a:xfrm>
          <a:prstGeom prst="straightConnector1">
            <a:avLst/>
          </a:prstGeom>
          <a:noFill/>
          <a:ln cap="flat" cmpd="sng" w="9525">
            <a:solidFill>
              <a:schemeClr val="dk2"/>
            </a:solidFill>
            <a:prstDash val="solid"/>
            <a:round/>
            <a:headEnd len="med" w="med" type="none"/>
            <a:tailEnd len="med" w="med" type="none"/>
          </a:ln>
        </p:spPr>
      </p:cxnSp>
      <p:cxnSp>
        <p:nvCxnSpPr>
          <p:cNvPr id="158" name="Google Shape;158;p20"/>
          <p:cNvCxnSpPr>
            <a:stCxn id="154" idx="3"/>
          </p:cNvCxnSpPr>
          <p:nvPr/>
        </p:nvCxnSpPr>
        <p:spPr>
          <a:xfrm flipH="1">
            <a:off x="4640840" y="5610085"/>
            <a:ext cx="640800" cy="252000"/>
          </a:xfrm>
          <a:prstGeom prst="straightConnector1">
            <a:avLst/>
          </a:prstGeom>
          <a:noFill/>
          <a:ln cap="flat" cmpd="sng" w="9525">
            <a:solidFill>
              <a:schemeClr val="dk2"/>
            </a:solidFill>
            <a:prstDash val="solid"/>
            <a:round/>
            <a:headEnd len="med" w="med" type="none"/>
            <a:tailEnd len="med" w="med" type="none"/>
          </a:ln>
        </p:spPr>
      </p:cxn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