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10287000" cx="18288000"/>
  <p:notesSz cx="6858000" cy="9144000"/>
  <p:embeddedFontLst>
    <p:embeddedFont>
      <p:font typeface="Halant"/>
      <p:bold r:id="rId13"/>
    </p:embeddedFont>
    <p:embeddedFont>
      <p:font typeface="Inter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alant-bold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1dae439e0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g31dae439e03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7887a6bb3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27887a6bb36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d73fd867dc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2d73fd867dc_0_4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d73fd867dc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g2d73fd867dc_0_17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2868449511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g32868449511_0_10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286844951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g32868449511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Relationship Id="rId4" Type="http://schemas.openxmlformats.org/officeDocument/2006/relationships/image" Target="../media/image12.jpg"/><Relationship Id="rId5" Type="http://schemas.openxmlformats.org/officeDocument/2006/relationships/image" Target="../media/image1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3"/>
          <p:cNvGrpSpPr/>
          <p:nvPr/>
        </p:nvGrpSpPr>
        <p:grpSpPr>
          <a:xfrm>
            <a:off x="-31071" y="-180826"/>
            <a:ext cx="4239084" cy="10467826"/>
            <a:chOff x="0" y="-241102"/>
            <a:chExt cx="5652112" cy="13957102"/>
          </a:xfrm>
        </p:grpSpPr>
        <p:grpSp>
          <p:nvGrpSpPr>
            <p:cNvPr id="85" name="Google Shape;85;p13"/>
            <p:cNvGrpSpPr/>
            <p:nvPr/>
          </p:nvGrpSpPr>
          <p:grpSpPr>
            <a:xfrm>
              <a:off x="2826056" y="-241102"/>
              <a:ext cx="2826056" cy="13957102"/>
              <a:chOff x="0" y="-47625"/>
              <a:chExt cx="558233" cy="2756958"/>
            </a:xfrm>
          </p:grpSpPr>
          <p:sp>
            <p:nvSpPr>
              <p:cNvPr id="86" name="Google Shape;8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87" name="Google Shape;87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8" name="Google Shape;88;p13"/>
            <p:cNvGrpSpPr/>
            <p:nvPr/>
          </p:nvGrpSpPr>
          <p:grpSpPr>
            <a:xfrm>
              <a:off x="1413028" y="-241102"/>
              <a:ext cx="2826056" cy="13957102"/>
              <a:chOff x="0" y="-47625"/>
              <a:chExt cx="558233" cy="2756958"/>
            </a:xfrm>
          </p:grpSpPr>
          <p:sp>
            <p:nvSpPr>
              <p:cNvPr id="89" name="Google Shape;8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90" name="Google Shape;90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91" name="Google Shape;91;p13"/>
            <p:cNvGrpSpPr/>
            <p:nvPr/>
          </p:nvGrpSpPr>
          <p:grpSpPr>
            <a:xfrm>
              <a:off x="0" y="-241102"/>
              <a:ext cx="2826056" cy="13957102"/>
              <a:chOff x="0" y="-47625"/>
              <a:chExt cx="558233" cy="2756958"/>
            </a:xfrm>
          </p:grpSpPr>
          <p:sp>
            <p:nvSpPr>
              <p:cNvPr id="92" name="Google Shape;9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93" name="Google Shape;93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94" name="Google Shape;94;p13"/>
          <p:cNvSpPr txBox="1"/>
          <p:nvPr/>
        </p:nvSpPr>
        <p:spPr>
          <a:xfrm>
            <a:off x="5225673" y="2892925"/>
            <a:ext cx="11914800" cy="35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b="1" lang="en-US" sz="12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HO CHI MINH &amp; VIETNAM</a:t>
            </a:r>
            <a:endParaRPr b="1" sz="120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95" name="Google Shape;95;p13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6" name="Google Shape;96;p13"/>
          <p:cNvSpPr txBox="1"/>
          <p:nvPr/>
        </p:nvSpPr>
        <p:spPr>
          <a:xfrm>
            <a:off x="4935352" y="6904233"/>
            <a:ext cx="12625200" cy="7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83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-US" sz="48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9</a:t>
            </a:r>
            <a:r>
              <a:rPr lang="en-US" sz="48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r>
              <a:rPr b="0" i="0" lang="en-US" sz="483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48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Cold War &amp; Global Transformations</a:t>
            </a:r>
            <a:endParaRPr sz="500"/>
          </a:p>
        </p:txBody>
      </p:sp>
      <p:sp>
        <p:nvSpPr>
          <p:cNvPr id="97" name="Google Shape;97;p13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8" name="Google Shape;98;p13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/>
          </a:p>
        </p:txBody>
      </p:sp>
      <p:cxnSp>
        <p:nvCxnSpPr>
          <p:cNvPr id="99" name="Google Shape;99;p13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0" name="Google Shape;100;p13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 txBox="1"/>
          <p:nvPr/>
        </p:nvSpPr>
        <p:spPr>
          <a:xfrm>
            <a:off x="4338500" y="3039038"/>
            <a:ext cx="12748500" cy="6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4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Contextualization &amp; Sourcing - </a:t>
            </a:r>
            <a:r>
              <a:rPr lang="en-US" sz="4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interpreting historical events, developments, or processes in light of the surrounding historical context. It also means understanding key information about a historical source, such as its purpose, perspective, and reliability as a piece of evidence.</a:t>
            </a:r>
            <a:endParaRPr sz="4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4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6" name="Google Shape;106;p14"/>
          <p:cNvSpPr/>
          <p:nvPr/>
        </p:nvSpPr>
        <p:spPr>
          <a:xfrm>
            <a:off x="14840742" y="7809224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07" name="Google Shape;107;p14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08" name="Google Shape;10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9" name="Google Shape;10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10" name="Google Shape;11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1" name="Google Shape;111;p14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112" name="Google Shape;11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3" name="Google Shape;11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14" name="Google Shape;114;p14"/>
          <p:cNvSpPr txBox="1"/>
          <p:nvPr/>
        </p:nvSpPr>
        <p:spPr>
          <a:xfrm>
            <a:off x="724649" y="1838450"/>
            <a:ext cx="168387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7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HISTORICAL THINKING SKILL</a:t>
            </a:r>
            <a:endParaRPr sz="700"/>
          </a:p>
        </p:txBody>
      </p:sp>
      <p:grpSp>
        <p:nvGrpSpPr>
          <p:cNvPr id="115" name="Google Shape;115;p14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16" name="Google Shape;11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17" name="Google Shape;11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8" name="Google Shape;11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9" name="Google Shape;119;p14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20" name="Google Shape;120;p14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21" name="Google Shape;12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3476" y="3689250"/>
            <a:ext cx="3288550" cy="3288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5"/>
          <p:cNvSpPr txBox="1"/>
          <p:nvPr/>
        </p:nvSpPr>
        <p:spPr>
          <a:xfrm>
            <a:off x="2769750" y="4162925"/>
            <a:ext cx="127485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Why was Hồ Chí Minh and the Vietnamese resistance successful?</a:t>
            </a:r>
            <a:endParaRPr sz="5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7" name="Google Shape;127;p15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28" name="Google Shape;128;p15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29" name="Google Shape;129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30" name="Google Shape;130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31" name="Google Shape;131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2" name="Google Shape;132;p15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133" name="Google Shape;133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4" name="Google Shape;134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35" name="Google Shape;135;p15"/>
          <p:cNvSpPr txBox="1"/>
          <p:nvPr/>
        </p:nvSpPr>
        <p:spPr>
          <a:xfrm>
            <a:off x="2553980" y="1943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/>
          </a:p>
        </p:txBody>
      </p:sp>
      <p:grpSp>
        <p:nvGrpSpPr>
          <p:cNvPr id="136" name="Google Shape;136;p15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37" name="Google Shape;137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38" name="Google Shape;138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" name="Google Shape;139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0" name="Google Shape;140;p15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41" name="Google Shape;141;p15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6"/>
          <p:cNvSpPr txBox="1"/>
          <p:nvPr/>
        </p:nvSpPr>
        <p:spPr>
          <a:xfrm>
            <a:off x="1028700" y="136200"/>
            <a:ext cx="16230600" cy="9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2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TIMELINE OVERVIEW</a:t>
            </a:r>
            <a:endParaRPr b="1" sz="6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47" name="Google Shape;147;p1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48" name="Google Shape;148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9" name="Google Shape;149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1" name="Google Shape;151;p1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>
                <a:solidFill>
                  <a:schemeClr val="lt1"/>
                </a:solidFill>
              </a:endParaRPr>
            </a:p>
          </p:txBody>
        </p:sp>
      </p:grpSp>
      <p:grpSp>
        <p:nvGrpSpPr>
          <p:cNvPr id="152" name="Google Shape;152;p1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53" name="Google Shape;153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54" name="Google Shape;154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55" name="Google Shape;155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6" name="Google Shape;156;p1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157" name="Google Shape;157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8" name="Google Shape;158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159" name="Google Shape;159;p16"/>
          <p:cNvPicPr preferRelativeResize="0"/>
          <p:nvPr/>
        </p:nvPicPr>
        <p:blipFill rotWithShape="1">
          <a:blip r:embed="rId3">
            <a:alphaModFix/>
          </a:blip>
          <a:srcRect b="30466" l="0" r="0" t="30277"/>
          <a:stretch/>
        </p:blipFill>
        <p:spPr>
          <a:xfrm>
            <a:off x="2699350" y="889927"/>
            <a:ext cx="12889300" cy="40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16"/>
          <p:cNvPicPr preferRelativeResize="0"/>
          <p:nvPr/>
        </p:nvPicPr>
        <p:blipFill rotWithShape="1">
          <a:blip r:embed="rId4">
            <a:alphaModFix/>
          </a:blip>
          <a:srcRect b="26516" l="0" r="0" t="26403"/>
          <a:stretch/>
        </p:blipFill>
        <p:spPr>
          <a:xfrm>
            <a:off x="3054188" y="4916925"/>
            <a:ext cx="12179625" cy="431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7"/>
          <p:cNvSpPr txBox="1"/>
          <p:nvPr/>
        </p:nvSpPr>
        <p:spPr>
          <a:xfrm>
            <a:off x="1028700" y="876300"/>
            <a:ext cx="16230600" cy="11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399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HO CHI MINH: QUICK FACTS</a:t>
            </a:r>
            <a:endParaRPr sz="300">
              <a:solidFill>
                <a:schemeClr val="dk1"/>
              </a:solidFill>
            </a:endParaRPr>
          </a:p>
        </p:txBody>
      </p:sp>
      <p:grpSp>
        <p:nvGrpSpPr>
          <p:cNvPr id="166" name="Google Shape;166;p1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67" name="Google Shape;167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8" name="Google Shape;168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" name="Google Shape;169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0" name="Google Shape;170;p1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b="1" sz="5575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171" name="Google Shape;171;p17"/>
          <p:cNvSpPr/>
          <p:nvPr/>
        </p:nvSpPr>
        <p:spPr>
          <a:xfrm>
            <a:off x="1564423" y="-1641171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72" name="Google Shape;172;p17"/>
          <p:cNvGrpSpPr/>
          <p:nvPr/>
        </p:nvGrpSpPr>
        <p:grpSpPr>
          <a:xfrm>
            <a:off x="185402" y="-144662"/>
            <a:ext cx="937455" cy="10431728"/>
            <a:chOff x="0" y="-38100"/>
            <a:chExt cx="246900" cy="2747433"/>
          </a:xfrm>
        </p:grpSpPr>
        <p:sp>
          <p:nvSpPr>
            <p:cNvPr id="173" name="Google Shape;173;p17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174" name="Google Shape;174;p17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5" name="Google Shape;175;p17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176" name="Google Shape;176;p17"/>
          <p:cNvCxnSpPr/>
          <p:nvPr/>
        </p:nvCxnSpPr>
        <p:spPr>
          <a:xfrm rot="10800000">
            <a:off x="648533" y="-104669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7" name="Google Shape;177;p17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78" name="Google Shape;17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19550" y="2246425"/>
            <a:ext cx="4890925" cy="6529751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79" name="Google Shape;179;p17"/>
          <p:cNvSpPr txBox="1"/>
          <p:nvPr/>
        </p:nvSpPr>
        <p:spPr>
          <a:xfrm>
            <a:off x="1719550" y="9007500"/>
            <a:ext cx="4760700" cy="7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lang="en-US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 Chi Minh, 1946 Portrait, Wikipedia (Public Domain)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0" name="Google Shape;180;p17"/>
          <p:cNvSpPr txBox="1"/>
          <p:nvPr/>
        </p:nvSpPr>
        <p:spPr>
          <a:xfrm>
            <a:off x="7076950" y="2015100"/>
            <a:ext cx="10191600" cy="77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Inter"/>
              <a:buChar char="●"/>
            </a:pPr>
            <a:r>
              <a:rPr lang="en-US" sz="3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Born in 1890; was a revolutionary who fought for Vietnamese independence.</a:t>
            </a:r>
            <a:endParaRPr sz="36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600"/>
              <a:buFont typeface="Inter"/>
              <a:buChar char="●"/>
            </a:pPr>
            <a:r>
              <a:rPr lang="en-US" sz="3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Became a communist while living in France around 1920, after being inspired by the success of Vladimir Lenin's Bolshevik Revolution.</a:t>
            </a:r>
            <a:endParaRPr sz="36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600"/>
              <a:buFont typeface="Inter"/>
              <a:buChar char="●"/>
            </a:pPr>
            <a:r>
              <a:rPr lang="en-US" sz="3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Founded the Indochinese Communist Party in 1930 and later the Viet Minh movement to fight against Japanese occupation during WWII.</a:t>
            </a:r>
            <a:endParaRPr sz="36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600"/>
              <a:buFont typeface="Inter"/>
              <a:buChar char="●"/>
            </a:pPr>
            <a:r>
              <a:rPr lang="en-US" sz="3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In 1945, declared Vietnamese independence and became the first president of the Democratic Republic of Vietnam (North Vietnam)</a:t>
            </a:r>
            <a:endParaRPr sz="36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8"/>
          <p:cNvSpPr txBox="1"/>
          <p:nvPr/>
        </p:nvSpPr>
        <p:spPr>
          <a:xfrm>
            <a:off x="1028700" y="876300"/>
            <a:ext cx="162306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186" name="Google Shape;186;p1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87" name="Google Shape;187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88" name="Google Shape;188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" name="Google Shape;189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0" name="Google Shape;190;p1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b="1" sz="5575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191" name="Google Shape;191;p18"/>
          <p:cNvSpPr/>
          <p:nvPr/>
        </p:nvSpPr>
        <p:spPr>
          <a:xfrm>
            <a:off x="9697545" y="878816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2" name="Google Shape;192;p18"/>
          <p:cNvSpPr/>
          <p:nvPr/>
        </p:nvSpPr>
        <p:spPr>
          <a:xfrm>
            <a:off x="1564423" y="-1641171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93" name="Google Shape;193;p18"/>
          <p:cNvGrpSpPr/>
          <p:nvPr/>
        </p:nvGrpSpPr>
        <p:grpSpPr>
          <a:xfrm>
            <a:off x="185402" y="-144662"/>
            <a:ext cx="937455" cy="10431728"/>
            <a:chOff x="0" y="-38100"/>
            <a:chExt cx="246900" cy="2747433"/>
          </a:xfrm>
        </p:grpSpPr>
        <p:sp>
          <p:nvSpPr>
            <p:cNvPr id="194" name="Google Shape;194;p18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195" name="Google Shape;195;p18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6" name="Google Shape;196;p18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197" name="Google Shape;197;p18"/>
          <p:cNvCxnSpPr/>
          <p:nvPr/>
        </p:nvCxnSpPr>
        <p:spPr>
          <a:xfrm rot="10800000">
            <a:off x="648533" y="-104669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8" name="Google Shape;198;p18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99" name="Google Shape;19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241724" y="2249475"/>
            <a:ext cx="5414550" cy="7007051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0" name="Google Shape;200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503501" y="3520125"/>
            <a:ext cx="4918275" cy="6364826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01" name="Google Shape;201;p18"/>
          <p:cNvSpPr txBox="1"/>
          <p:nvPr/>
        </p:nvSpPr>
        <p:spPr>
          <a:xfrm>
            <a:off x="1469125" y="3708688"/>
            <a:ext cx="8545500" cy="29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7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-US" sz="47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Read Documents B-D and respond to the questions on your student answer document.</a:t>
            </a:r>
            <a:endParaRPr sz="20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9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7" name="Google Shape;207;p19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CLASS DISCUSSION</a:t>
            </a:r>
            <a:endParaRPr/>
          </a:p>
        </p:txBody>
      </p:sp>
      <p:grpSp>
        <p:nvGrpSpPr>
          <p:cNvPr id="208" name="Google Shape;208;p19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09" name="Google Shape;209;p1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10" name="Google Shape;210;p1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2" name="Google Shape;212;p19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213" name="Google Shape;213;p19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4" name="Google Shape;214;p19"/>
          <p:cNvSpPr txBox="1"/>
          <p:nvPr/>
        </p:nvSpPr>
        <p:spPr>
          <a:xfrm>
            <a:off x="1209675" y="3103525"/>
            <a:ext cx="8545500" cy="22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7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Discuss: </a:t>
            </a:r>
            <a:r>
              <a:rPr lang="en-US" sz="47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Why was Hồ Chí Minh and the Vietnamese resistance successful?</a:t>
            </a:r>
            <a:endParaRPr sz="20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15" name="Google Shape;215;p19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16" name="Google Shape;216;p1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17" name="Google Shape;217;p1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18" name="Google Shape;218;p1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9" name="Google Shape;219;p19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220" name="Google Shape;220;p1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1" name="Google Shape;221;p1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22" name="Google Shape;222;p19"/>
          <p:cNvGrpSpPr/>
          <p:nvPr/>
        </p:nvGrpSpPr>
        <p:grpSpPr>
          <a:xfrm>
            <a:off x="10835691" y="2292364"/>
            <a:ext cx="5889167" cy="4592315"/>
            <a:chOff x="5376825" y="1512437"/>
            <a:chExt cx="3094350" cy="2481394"/>
          </a:xfrm>
        </p:grpSpPr>
        <p:sp>
          <p:nvSpPr>
            <p:cNvPr id="223" name="Google Shape;223;p19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19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19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19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19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19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19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30" name="Google Shape;230;p19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1" name="Google Shape;231;p19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