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17F9F6-CC59-4D91-AEC5-B549C2692C3A}">
  <a:tblStyle styleId="{FF17F9F6-CC59-4D91-AEC5-B549C2692C3A}"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AC7F728-7648-4D95-823F-C2C7222D48A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eeb5c91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eeb5c9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a76fb8675_0_9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a76fb8675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5a76fb8675_0_16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5a76fb8675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76fb8675_0_19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76fb8675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5a76fb8675_0_1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5a76fb867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5a76fb8675_0_15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5a76fb8675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5a76fb8675_0_1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5a76fb8675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5a76fb8675_0_2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5a76fb8675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chapters/multiple-perspectives-on-the-korean-war/" TargetMode="External"/><Relationship Id="rId6" Type="http://schemas.openxmlformats.org/officeDocument/2006/relationships/hyperlink" Target="https://koreanwarlegacy.org/chapters/multiple-perspectives-on-the-korean-wa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phases-of-war-map/" TargetMode="External"/><Relationship Id="rId6" Type="http://schemas.openxmlformats.org/officeDocument/2006/relationships/hyperlink" Target="https://koreanwarlegacy.org/phases-of-war-ma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interviews/jun-hyun-han/?#transcript" TargetMode="External"/><Relationship Id="rId6" Type="http://schemas.openxmlformats.org/officeDocument/2006/relationships/hyperlink" Target="https://koreanwarlegacy.org/interviews/jun-hyun-han/?#transcript" TargetMode="External"/><Relationship Id="rId7" Type="http://schemas.openxmlformats.org/officeDocument/2006/relationships/hyperlink" Target="https://koreanwarlegacy.org/detailed-search/?#&amp;action=filter_advanced_search&amp;advancedkeyword=&amp;prisonerofwar=0&amp;medalofhonor=0&amp;libraryofcongress=0&amp;pagenum=1&amp;sort=AS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chapters/multiple-perspectives-on-the-korean-war/"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phases-of-war-ma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koreanwarlegacy.org/interviews/jun-hyun-han/?#transcript" TargetMode="External"/><Relationship Id="rId6" Type="http://schemas.openxmlformats.org/officeDocument/2006/relationships/hyperlink" Target="https://koreanwarlegacy.org/detailed-search/?#&amp;action=filter_advanced_search&amp;advancedkeyword=&amp;prisonerofwar=0&amp;medalofhonor=0&amp;libraryofcongress=0&amp;pagenum=1&amp;sort=AS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Forgotten War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02" name="Google Shape;102;p25"/>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3" name="Google Shape;103;p25"/>
          <p:cNvSpPr txBox="1"/>
          <p:nvPr/>
        </p:nvSpPr>
        <p:spPr>
          <a:xfrm>
            <a:off x="1265700" y="1375000"/>
            <a:ext cx="5682600" cy="1223700"/>
          </a:xfrm>
          <a:prstGeom prst="rect">
            <a:avLst/>
          </a:prstGeom>
          <a:noFill/>
          <a:ln>
            <a:noFill/>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World War II, the Cold War emerged as a global struggle for power and influence between ________________________________________________. The Korean War became one of the first ______________ of this new era, where local conflict became tied to global tensions over ideology, alliances, and power. Although it had major consequences, the war is often called _________________________ because it received less public attention than other 20th-century conflicts.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04" name="Google Shape;104;p25"/>
          <p:cNvSpPr txBox="1"/>
          <p:nvPr/>
        </p:nvSpPr>
        <p:spPr>
          <a:xfrm>
            <a:off x="451350" y="2721100"/>
            <a:ext cx="19050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Division of Korea</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After Japan’s defeat in WWII, Korea was divided at the ______________ The Soviet Union occupied the north, and the United States occupied the south. This division, meant to be temporary, hardened into a __________________as Cold War tensions escalated.</a:t>
            </a:r>
            <a:r>
              <a:rPr b="1"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05" name="Google Shape;105;p25"/>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6" name="Google Shape;106;p25"/>
          <p:cNvSpPr txBox="1"/>
          <p:nvPr/>
        </p:nvSpPr>
        <p:spPr>
          <a:xfrm>
            <a:off x="4935375" y="2721100"/>
            <a:ext cx="19050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Outbreak of War</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In June 1950, ____________________</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________________________in an attempt to unify the peninsula. This invasion was supported by China and the Soviet Union, while the United States led a United Nations force to defend the South. The war quickly</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__________________________fought on Korean soil.</a:t>
            </a:r>
            <a:endParaRPr sz="1200">
              <a:solidFill>
                <a:schemeClr val="dk1"/>
              </a:solidFill>
              <a:latin typeface="Inter"/>
              <a:ea typeface="Inter"/>
              <a:cs typeface="Inter"/>
              <a:sym typeface="Inter"/>
            </a:endParaRPr>
          </a:p>
        </p:txBody>
      </p:sp>
      <p:sp>
        <p:nvSpPr>
          <p:cNvPr id="107" name="Google Shape;107;p25"/>
          <p:cNvSpPr txBox="1"/>
          <p:nvPr/>
        </p:nvSpPr>
        <p:spPr>
          <a:xfrm>
            <a:off x="2490875" y="2598825"/>
            <a:ext cx="23400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Causes of War</a:t>
            </a:r>
            <a:endParaRPr b="1">
              <a:solidFill>
                <a:schemeClr val="dk1"/>
              </a:solidFill>
              <a:latin typeface="Inter"/>
              <a:ea typeface="Inter"/>
              <a:cs typeface="Inter"/>
              <a:sym typeface="Inter"/>
            </a:endParaRPr>
          </a:p>
        </p:txBody>
      </p:sp>
      <p:pic>
        <p:nvPicPr>
          <p:cNvPr id="108" name="Google Shape;108;p25" title="Causation@2x transparent.png"/>
          <p:cNvPicPr preferRelativeResize="0"/>
          <p:nvPr/>
        </p:nvPicPr>
        <p:blipFill>
          <a:blip r:embed="rId4">
            <a:alphaModFix/>
          </a:blip>
          <a:stretch>
            <a:fillRect/>
          </a:stretch>
        </p:blipFill>
        <p:spPr>
          <a:xfrm>
            <a:off x="3290988" y="2966033"/>
            <a:ext cx="739138" cy="739166"/>
          </a:xfrm>
          <a:prstGeom prst="rect">
            <a:avLst/>
          </a:prstGeom>
          <a:noFill/>
          <a:ln>
            <a:noFill/>
          </a:ln>
        </p:spPr>
      </p:pic>
      <p:pic>
        <p:nvPicPr>
          <p:cNvPr id="109" name="Google Shape;109;p25" title="Context@2x transparent.png"/>
          <p:cNvPicPr preferRelativeResize="0"/>
          <p:nvPr/>
        </p:nvPicPr>
        <p:blipFill>
          <a:blip r:embed="rId5">
            <a:alphaModFix/>
          </a:blip>
          <a:stretch>
            <a:fillRect/>
          </a:stretch>
        </p:blipFill>
        <p:spPr>
          <a:xfrm>
            <a:off x="451425" y="1432225"/>
            <a:ext cx="831450" cy="831450"/>
          </a:xfrm>
          <a:prstGeom prst="rect">
            <a:avLst/>
          </a:prstGeom>
          <a:noFill/>
          <a:ln>
            <a:noFill/>
          </a:ln>
        </p:spPr>
      </p:pic>
      <p:pic>
        <p:nvPicPr>
          <p:cNvPr id="110" name="Google Shape;110;p25"/>
          <p:cNvPicPr preferRelativeResize="0"/>
          <p:nvPr/>
        </p:nvPicPr>
        <p:blipFill>
          <a:blip r:embed="rId6">
            <a:alphaModFix/>
          </a:blip>
          <a:stretch>
            <a:fillRect/>
          </a:stretch>
        </p:blipFill>
        <p:spPr>
          <a:xfrm>
            <a:off x="203550" y="105259"/>
            <a:ext cx="994388" cy="412343"/>
          </a:xfrm>
          <a:prstGeom prst="rect">
            <a:avLst/>
          </a:prstGeom>
          <a:noFill/>
          <a:ln>
            <a:noFill/>
          </a:ln>
        </p:spPr>
      </p:pic>
      <p:graphicFrame>
        <p:nvGraphicFramePr>
          <p:cNvPr id="111" name="Google Shape;111;p25"/>
          <p:cNvGraphicFramePr/>
          <p:nvPr/>
        </p:nvGraphicFramePr>
        <p:xfrm>
          <a:off x="304800" y="304800"/>
          <a:ext cx="3000000" cy="3000000"/>
        </p:xfrm>
        <a:graphic>
          <a:graphicData uri="http://schemas.openxmlformats.org/drawingml/2006/table">
            <a:tbl>
              <a:tblPr>
                <a:noFill/>
                <a:tableStyleId>{FF17F9F6-CC59-4D91-AEC5-B549C2692C3A}</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12" name="Google Shape;112;p25"/>
          <p:cNvSpPr txBox="1"/>
          <p:nvPr/>
        </p:nvSpPr>
        <p:spPr>
          <a:xfrm>
            <a:off x="2268974" y="5828790"/>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War</a:t>
            </a:r>
            <a:endParaRPr b="1">
              <a:solidFill>
                <a:schemeClr val="dk1"/>
              </a:solidFill>
              <a:latin typeface="Inter"/>
              <a:ea typeface="Inter"/>
              <a:cs typeface="Inter"/>
              <a:sym typeface="Inter"/>
            </a:endParaRPr>
          </a:p>
        </p:txBody>
      </p:sp>
      <p:pic>
        <p:nvPicPr>
          <p:cNvPr id="113" name="Google Shape;113;p25"/>
          <p:cNvPicPr preferRelativeResize="0"/>
          <p:nvPr/>
        </p:nvPicPr>
        <p:blipFill>
          <a:blip r:embed="rId7">
            <a:alphaModFix/>
          </a:blip>
          <a:stretch>
            <a:fillRect/>
          </a:stretch>
        </p:blipFill>
        <p:spPr>
          <a:xfrm>
            <a:off x="3224270" y="7275688"/>
            <a:ext cx="882812" cy="882813"/>
          </a:xfrm>
          <a:prstGeom prst="rect">
            <a:avLst/>
          </a:prstGeom>
          <a:noFill/>
          <a:ln>
            <a:noFill/>
          </a:ln>
        </p:spPr>
      </p:pic>
      <p:sp>
        <p:nvSpPr>
          <p:cNvPr id="114" name="Google Shape;114;p25"/>
          <p:cNvSpPr txBox="1"/>
          <p:nvPr/>
        </p:nvSpPr>
        <p:spPr>
          <a:xfrm>
            <a:off x="451425" y="6339125"/>
            <a:ext cx="2733300" cy="25842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On Korea: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Fighting continued for ________________ resulting in a bloody stalemate. An armistice was signed in 1953, but no formal peace treaty was ever signed.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Millions of Korean civilians and soldiers were _________________________</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North Korea developed into a closed, authoritarian state, while South Korea eventually became a ______________________________________</a:t>
            </a:r>
            <a:endParaRPr sz="11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sz="1100">
              <a:solidFill>
                <a:schemeClr val="dk1"/>
              </a:solidFill>
              <a:latin typeface="Inter"/>
              <a:ea typeface="Inter"/>
              <a:cs typeface="Inter"/>
              <a:sym typeface="Inter"/>
            </a:endParaRPr>
          </a:p>
        </p:txBody>
      </p:sp>
      <p:sp>
        <p:nvSpPr>
          <p:cNvPr id="115" name="Google Shape;115;p25"/>
          <p:cNvSpPr txBox="1"/>
          <p:nvPr/>
        </p:nvSpPr>
        <p:spPr>
          <a:xfrm>
            <a:off x="4107075" y="6339125"/>
            <a:ext cx="2733300" cy="25842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Globally:</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reinforced the global divide between ______________________________</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U.S. increased military commitments in Asia and _______________________________________like NATO and SEATO.</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Korean War set a precedent for future __________________________where global powers supported opposing sides in regional conflicts.</a:t>
            </a:r>
            <a:endParaRPr b="1" sz="1100" u="sng">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pic>
        <p:nvPicPr>
          <p:cNvPr id="116" name="Google Shape;116;p25"/>
          <p:cNvPicPr preferRelativeResize="0"/>
          <p:nvPr/>
        </p:nvPicPr>
        <p:blipFill>
          <a:blip r:embed="rId8">
            <a:alphaModFix/>
          </a:blip>
          <a:stretch>
            <a:fillRect/>
          </a:stretch>
        </p:blipFill>
        <p:spPr>
          <a:xfrm>
            <a:off x="2508750" y="3685599"/>
            <a:ext cx="2274224" cy="1705194"/>
          </a:xfrm>
          <a:prstGeom prst="rect">
            <a:avLst/>
          </a:prstGeom>
          <a:noFill/>
          <a:ln>
            <a:noFill/>
          </a:ln>
        </p:spPr>
      </p:pic>
      <p:sp>
        <p:nvSpPr>
          <p:cNvPr id="117" name="Google Shape;117;p25"/>
          <p:cNvSpPr txBox="1"/>
          <p:nvPr/>
        </p:nvSpPr>
        <p:spPr>
          <a:xfrm>
            <a:off x="451350" y="5387525"/>
            <a:ext cx="6389100" cy="1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a:t>
            </a:r>
            <a:r>
              <a:rPr lang="en" sz="1000">
                <a:solidFill>
                  <a:schemeClr val="dk1"/>
                </a:solidFill>
                <a:highlight>
                  <a:srgbClr val="F8F9FA"/>
                </a:highlight>
                <a:latin typeface="Inter"/>
                <a:ea typeface="Inter"/>
                <a:cs typeface="Inter"/>
                <a:sym typeface="Inter"/>
              </a:rPr>
              <a:t>Maj. R.V. Spencer, “With her brother on her back a war weary Korean girl tiredly trudges by a stalled M-46 tank, at Haengju, Korea,” June 9, 1951. Public Domain</a:t>
            </a:r>
            <a:endParaRPr sz="10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6"/>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a:t>
            </a:r>
            <a:endParaRPr sz="1800">
              <a:solidFill>
                <a:schemeClr val="dk1"/>
              </a:solidFill>
              <a:latin typeface="Halant"/>
              <a:ea typeface="Halant"/>
              <a:cs typeface="Halant"/>
              <a:sym typeface="Halant"/>
            </a:endParaRPr>
          </a:p>
        </p:txBody>
      </p:sp>
      <p:pic>
        <p:nvPicPr>
          <p:cNvPr id="123" name="Google Shape;123;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4" name="Google Shape;124;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5" name="Google Shape;125;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6" name="Google Shape;126;p26"/>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27" name="Google Shape;127;p26"/>
          <p:cNvSpPr txBox="1"/>
          <p:nvPr/>
        </p:nvSpPr>
        <p:spPr>
          <a:xfrm>
            <a:off x="359100" y="618575"/>
            <a:ext cx="6625800" cy="63462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1- Gathering Perspectives</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Background to Korean War </a:t>
            </a:r>
            <a:r>
              <a:rPr b="1" lang="en" sz="1100" u="sng">
                <a:solidFill>
                  <a:schemeClr val="hlink"/>
                </a:solidFill>
                <a:latin typeface="Inter"/>
                <a:ea typeface="Inter"/>
                <a:cs typeface="Inter"/>
                <a:sym typeface="Inter"/>
                <a:hlinkClick r:id="rId6"/>
              </a:rPr>
              <a:t>Perspectives</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the multiple perspectives that have constructed the narrative of the Korean War.</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does historian Shen Zhihua argue about the Soviet Union’s role in the Korean War?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do North Korean sources and journalist Wilfred Burchett challenge the common Western narrative about how the Korean War began?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According to the author, why is it important to study the Korean War from multiple perspectives, especially Korean ones?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An Artist’s Perspective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View the images in the collection and answer the following questions.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was Roger Stringham? What do we know about his perspective?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Scroll through the images. Choose two and complete the chart below.</a:t>
            </a:r>
            <a:endParaRPr sz="1100">
              <a:solidFill>
                <a:schemeClr val="dk1"/>
              </a:solidFill>
              <a:latin typeface="Inter"/>
              <a:ea typeface="Inter"/>
              <a:cs typeface="Inter"/>
              <a:sym typeface="Inter"/>
            </a:endParaRPr>
          </a:p>
        </p:txBody>
      </p:sp>
      <p:graphicFrame>
        <p:nvGraphicFramePr>
          <p:cNvPr id="128" name="Google Shape;128;p26"/>
          <p:cNvGraphicFramePr/>
          <p:nvPr/>
        </p:nvGraphicFramePr>
        <p:xfrm>
          <a:off x="359100" y="6858000"/>
          <a:ext cx="3000000" cy="3000000"/>
        </p:xfrm>
        <a:graphic>
          <a:graphicData uri="http://schemas.openxmlformats.org/drawingml/2006/table">
            <a:tbl>
              <a:tblPr>
                <a:noFill/>
                <a:tableStyleId>{CAC7F728-7648-4D95-823F-C2C7222D48A7}</a:tableStyleId>
              </a:tblPr>
              <a:tblGrid>
                <a:gridCol w="1656450"/>
                <a:gridCol w="1656450"/>
                <a:gridCol w="1656450"/>
                <a:gridCol w="1656450"/>
              </a:tblGrid>
              <a:tr h="381000">
                <a:tc>
                  <a:txBody>
                    <a:bodyPr/>
                    <a:lstStyle/>
                    <a:p>
                      <a:pPr indent="0" lvl="0" marL="0" rtl="0" algn="ctr">
                        <a:spcBef>
                          <a:spcPts val="0"/>
                        </a:spcBef>
                        <a:spcAft>
                          <a:spcPts val="0"/>
                        </a:spcAft>
                        <a:buNone/>
                      </a:pPr>
                      <a:r>
                        <a:rPr b="1" lang="en" sz="1100">
                          <a:latin typeface="Inter"/>
                          <a:ea typeface="Inter"/>
                          <a:cs typeface="Inter"/>
                          <a:sym typeface="Inter"/>
                        </a:rPr>
                        <a:t>IMAGE TITLE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NOTICE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WONDER</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THINK</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7"/>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a:t>
            </a:r>
            <a:endParaRPr sz="1800">
              <a:solidFill>
                <a:schemeClr val="dk1"/>
              </a:solidFill>
              <a:latin typeface="Halant"/>
              <a:ea typeface="Halant"/>
              <a:cs typeface="Halant"/>
              <a:sym typeface="Halant"/>
            </a:endParaRPr>
          </a:p>
        </p:txBody>
      </p:sp>
      <p:pic>
        <p:nvPicPr>
          <p:cNvPr id="134" name="Google Shape;13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7" name="Google Shape;137;p27"/>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38" name="Google Shape;138;p27"/>
          <p:cNvSpPr txBox="1"/>
          <p:nvPr/>
        </p:nvSpPr>
        <p:spPr>
          <a:xfrm>
            <a:off x="359100" y="618575"/>
            <a:ext cx="6625800" cy="42036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2- Phases of War</a:t>
            </a:r>
            <a:endParaRPr b="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Korean War is commonly divided into five phases. </a:t>
            </a:r>
            <a:endParaRPr sz="11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Defensive (June-September 1950): After North Korea invaded, UN and South Korean forces were pushed South</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Offensive (September-October 1950): A major counterattack drove North Korean forces back.</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Chinese Intervention (October-December 1950): China entered the war and pushed UN forces back to the 38th parallel.</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Counteroffensive/Chinese Communist Forces Offensive (January-July 1951): UN forces pushed north again, but were met by a Chinese spring offensive that drove them back.</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Stabilization</a:t>
            </a:r>
            <a:r>
              <a:rPr lang="en" sz="1000">
                <a:solidFill>
                  <a:schemeClr val="dk1"/>
                </a:solidFill>
                <a:latin typeface="Inter"/>
                <a:ea typeface="Inter"/>
                <a:cs typeface="Inter"/>
                <a:sym typeface="Inter"/>
              </a:rPr>
              <a:t> (July 1951-July 1953): </a:t>
            </a:r>
            <a:r>
              <a:rPr lang="en" sz="1000">
                <a:solidFill>
                  <a:schemeClr val="dk1"/>
                </a:solidFill>
                <a:latin typeface="Inter"/>
                <a:ea typeface="Inter"/>
                <a:cs typeface="Inter"/>
                <a:sym typeface="Inter"/>
              </a:rPr>
              <a:t>Negotiations</a:t>
            </a:r>
            <a:r>
              <a:rPr lang="en" sz="1000">
                <a:solidFill>
                  <a:schemeClr val="dk1"/>
                </a:solidFill>
                <a:latin typeface="Inter"/>
                <a:ea typeface="Inter"/>
                <a:cs typeface="Inter"/>
                <a:sym typeface="Inter"/>
              </a:rPr>
              <a:t> take place to procure an armistice and ceasefire.</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Phases of War Interactive Map</a:t>
            </a:r>
            <a:r>
              <a:rPr b="1" lang="en" sz="1100" u="sng">
                <a:solidFill>
                  <a:schemeClr val="hlink"/>
                </a:solidFill>
                <a:latin typeface="Inter"/>
                <a:ea typeface="Inter"/>
                <a:cs typeface="Inter"/>
                <a:sym typeface="Inter"/>
                <a:hlinkClick r:id="rId6"/>
              </a:rPr>
              <a:t>:</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Begin by reading about how to use the navigational tools. Open the Legend to identify what each symbol represents.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Click “play.” Watch the </a:t>
            </a:r>
            <a:r>
              <a:rPr lang="en" sz="1100">
                <a:solidFill>
                  <a:schemeClr val="dk1"/>
                </a:solidFill>
                <a:latin typeface="Inter"/>
                <a:ea typeface="Inter"/>
                <a:cs typeface="Inter"/>
                <a:sym typeface="Inter"/>
              </a:rPr>
              <a:t>events</a:t>
            </a:r>
            <a:r>
              <a:rPr lang="en" sz="1100">
                <a:solidFill>
                  <a:schemeClr val="dk1"/>
                </a:solidFill>
                <a:latin typeface="Inter"/>
                <a:ea typeface="Inter"/>
                <a:cs typeface="Inter"/>
                <a:sym typeface="Inter"/>
              </a:rPr>
              <a:t> of the war from start to finish. What do you notice about the course of war?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Choose an event from each phase of the war and complete the table below.</a:t>
            </a:r>
            <a:endParaRPr sz="1100">
              <a:solidFill>
                <a:schemeClr val="dk1"/>
              </a:solidFill>
              <a:latin typeface="Inter"/>
              <a:ea typeface="Inter"/>
              <a:cs typeface="Inter"/>
              <a:sym typeface="Inter"/>
            </a:endParaRPr>
          </a:p>
        </p:txBody>
      </p:sp>
      <p:graphicFrame>
        <p:nvGraphicFramePr>
          <p:cNvPr id="139" name="Google Shape;139;p27"/>
          <p:cNvGraphicFramePr/>
          <p:nvPr/>
        </p:nvGraphicFramePr>
        <p:xfrm>
          <a:off x="359100" y="4724400"/>
          <a:ext cx="3000000" cy="3000000"/>
        </p:xfrm>
        <a:graphic>
          <a:graphicData uri="http://schemas.openxmlformats.org/drawingml/2006/table">
            <a:tbl>
              <a:tblPr>
                <a:noFill/>
                <a:tableStyleId>{CAC7F728-7648-4D95-823F-C2C7222D48A7}</a:tableStyleId>
              </a:tblPr>
              <a:tblGrid>
                <a:gridCol w="1644825"/>
                <a:gridCol w="1586775"/>
                <a:gridCol w="2597325"/>
                <a:gridCol w="796875"/>
              </a:tblGrid>
              <a:tr h="381000">
                <a:tc>
                  <a:txBody>
                    <a:bodyPr/>
                    <a:lstStyle/>
                    <a:p>
                      <a:pPr indent="0" lvl="0" marL="0" rtl="0" algn="ctr">
                        <a:spcBef>
                          <a:spcPts val="0"/>
                        </a:spcBef>
                        <a:spcAft>
                          <a:spcPts val="0"/>
                        </a:spcAft>
                        <a:buNone/>
                      </a:pPr>
                      <a:r>
                        <a:rPr b="1" lang="en" sz="1100">
                          <a:latin typeface="Inter"/>
                          <a:ea typeface="Inter"/>
                          <a:cs typeface="Inter"/>
                          <a:sym typeface="Inter"/>
                        </a:rPr>
                        <a:t>BATTLE NAME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START &amp; END DATES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SIGNIFICANCE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VICTOR</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latin typeface="Inter"/>
                          <a:ea typeface="Inter"/>
                          <a:cs typeface="Inter"/>
                          <a:sym typeface="Inter"/>
                        </a:rPr>
                        <a:t>Phase 1: June-Sept 1950</a:t>
                      </a:r>
                      <a:endParaRPr sz="8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Phase 2: Sept-Oct 1950</a:t>
                      </a:r>
                      <a:endParaRPr sz="8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Phase 3: Oct-Dec 1950</a:t>
                      </a:r>
                      <a:endParaRPr sz="8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4: Jan-Jul 1951</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5: July 1951-July 1953</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8"/>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a:t>
            </a:r>
            <a:endParaRPr sz="1800">
              <a:solidFill>
                <a:schemeClr val="dk1"/>
              </a:solidFill>
              <a:latin typeface="Halant"/>
              <a:ea typeface="Halant"/>
              <a:cs typeface="Halant"/>
              <a:sym typeface="Halant"/>
            </a:endParaRPr>
          </a:p>
        </p:txBody>
      </p:sp>
      <p:pic>
        <p:nvPicPr>
          <p:cNvPr id="145" name="Google Shape;145;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8" name="Google Shape;148;p28"/>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49" name="Google Shape;149;p28"/>
          <p:cNvSpPr txBox="1"/>
          <p:nvPr/>
        </p:nvSpPr>
        <p:spPr>
          <a:xfrm>
            <a:off x="359100" y="618575"/>
            <a:ext cx="6625800" cy="83781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3- Oral Histories</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Jun Huyn Han</a:t>
            </a:r>
            <a:r>
              <a:rPr b="1" lang="en" sz="1100" u="sng">
                <a:solidFill>
                  <a:schemeClr val="hlink"/>
                </a:solidFill>
                <a:latin typeface="Inter"/>
                <a:ea typeface="Inter"/>
                <a:cs typeface="Inter"/>
                <a:sym typeface="Inter"/>
                <a:hlinkClick r:id="rId6"/>
              </a:rPr>
              <a:t>:</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the transcript for Jun Huyn Han’s from his interview with the Korean War Legacy Foundation.</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Han experience the start of the war?</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Han describe his </a:t>
            </a:r>
            <a:r>
              <a:rPr lang="en" sz="1100">
                <a:solidFill>
                  <a:schemeClr val="dk1"/>
                </a:solidFill>
                <a:latin typeface="Inter"/>
                <a:ea typeface="Inter"/>
                <a:cs typeface="Inter"/>
                <a:sym typeface="Inter"/>
              </a:rPr>
              <a:t>experiences</a:t>
            </a:r>
            <a:r>
              <a:rPr lang="en" sz="1100">
                <a:solidFill>
                  <a:schemeClr val="dk1"/>
                </a:solidFill>
                <a:latin typeface="Inter"/>
                <a:ea typeface="Inter"/>
                <a:cs typeface="Inter"/>
                <a:sym typeface="Inter"/>
              </a:rPr>
              <a:t> in combat?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perspective does Han share about the importance of the war?</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Hypothetical Interview</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Imagine you had an opportunity to interview a Korean War veteran. Generate two questions you would want to ask.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7"/>
              </a:rPr>
              <a:t>Oral History Choice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Using the filters on the left, find another veteran. Listen to and/or read the transcript of their interview.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did you select? Why?</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Describe their wartime role and experience.</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perspective does the veteran share about the importance of the war?</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Forgotten War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55" name="Google Shape;155;p29"/>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6" name="Google Shape;156;p29"/>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57" name="Google Shape;157;p29"/>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8" name="Google Shape;158;p29"/>
          <p:cNvSpPr txBox="1"/>
          <p:nvPr/>
        </p:nvSpPr>
        <p:spPr>
          <a:xfrm>
            <a:off x="1265700" y="1375000"/>
            <a:ext cx="5682600" cy="882900"/>
          </a:xfrm>
          <a:prstGeom prst="rect">
            <a:avLst/>
          </a:prstGeom>
          <a:noFill/>
          <a:ln>
            <a:noFill/>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World War II, the Cold War emerged as a global struggle for power and influence between </a:t>
            </a:r>
            <a:r>
              <a:rPr b="1" lang="en" sz="1100" u="sng">
                <a:solidFill>
                  <a:schemeClr val="accent1"/>
                </a:solidFill>
                <a:latin typeface="Inter"/>
                <a:ea typeface="Inter"/>
                <a:cs typeface="Inter"/>
                <a:sym typeface="Inter"/>
              </a:rPr>
              <a:t>the United States and the Soviet Union</a:t>
            </a:r>
            <a:r>
              <a:rPr lang="en" sz="1100">
                <a:solidFill>
                  <a:schemeClr val="dk1"/>
                </a:solidFill>
                <a:latin typeface="Inter"/>
                <a:ea typeface="Inter"/>
                <a:cs typeface="Inter"/>
                <a:sym typeface="Inter"/>
              </a:rPr>
              <a:t>. The Korean War became one of the first </a:t>
            </a:r>
            <a:r>
              <a:rPr b="1" lang="en" sz="1100" u="sng">
                <a:solidFill>
                  <a:schemeClr val="accent1"/>
                </a:solidFill>
                <a:latin typeface="Inter"/>
                <a:ea typeface="Inter"/>
                <a:cs typeface="Inter"/>
                <a:sym typeface="Inter"/>
              </a:rPr>
              <a:t>proxy wars</a:t>
            </a:r>
            <a:r>
              <a:rPr lang="en" sz="1100">
                <a:solidFill>
                  <a:schemeClr val="dk1"/>
                </a:solidFill>
                <a:latin typeface="Inter"/>
                <a:ea typeface="Inter"/>
                <a:cs typeface="Inter"/>
                <a:sym typeface="Inter"/>
              </a:rPr>
              <a:t> of this new era, where local conflict became tied to global tensions over ideology, alliances, and power. Although it had major consequences, the war is often called </a:t>
            </a:r>
            <a:r>
              <a:rPr b="1" lang="en" sz="1100" u="sng">
                <a:solidFill>
                  <a:schemeClr val="accent1"/>
                </a:solidFill>
                <a:latin typeface="Inter"/>
                <a:ea typeface="Inter"/>
                <a:cs typeface="Inter"/>
                <a:sym typeface="Inter"/>
              </a:rPr>
              <a:t>“The Forgotten War”</a:t>
            </a:r>
            <a:r>
              <a:rPr lang="en" sz="1100">
                <a:solidFill>
                  <a:schemeClr val="dk1"/>
                </a:solidFill>
                <a:latin typeface="Inter"/>
                <a:ea typeface="Inter"/>
                <a:cs typeface="Inter"/>
                <a:sym typeface="Inter"/>
              </a:rPr>
              <a:t> because it received less public attention than other 20th-century conflicts.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59" name="Google Shape;159;p29"/>
          <p:cNvSpPr txBox="1"/>
          <p:nvPr/>
        </p:nvSpPr>
        <p:spPr>
          <a:xfrm>
            <a:off x="451350" y="2721100"/>
            <a:ext cx="19050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Division of Korea: </a:t>
            </a:r>
            <a:r>
              <a:rPr lang="en" sz="1100">
                <a:solidFill>
                  <a:schemeClr val="dk1"/>
                </a:solidFill>
                <a:latin typeface="Inter"/>
                <a:ea typeface="Inter"/>
                <a:cs typeface="Inter"/>
                <a:sym typeface="Inter"/>
              </a:rPr>
              <a:t>After Japan’s defeat in WWII, Korea was divided at the </a:t>
            </a:r>
            <a:r>
              <a:rPr b="1" lang="en" sz="1100" u="sng">
                <a:solidFill>
                  <a:schemeClr val="accent1"/>
                </a:solidFill>
                <a:latin typeface="Inter"/>
                <a:ea typeface="Inter"/>
                <a:cs typeface="Inter"/>
                <a:sym typeface="Inter"/>
              </a:rPr>
              <a:t>38th parallel.</a:t>
            </a:r>
            <a:r>
              <a:rPr lang="en" sz="1100">
                <a:solidFill>
                  <a:schemeClr val="dk1"/>
                </a:solidFill>
                <a:latin typeface="Inter"/>
                <a:ea typeface="Inter"/>
                <a:cs typeface="Inter"/>
                <a:sym typeface="Inter"/>
              </a:rPr>
              <a:t> The Soviet Union occupied the north, and the United States occupied the south. This division, meant to be temporary, hardened into a </a:t>
            </a:r>
            <a:r>
              <a:rPr b="1" lang="en" sz="1100" u="sng">
                <a:solidFill>
                  <a:schemeClr val="accent1"/>
                </a:solidFill>
                <a:latin typeface="Inter"/>
                <a:ea typeface="Inter"/>
                <a:cs typeface="Inter"/>
                <a:sym typeface="Inter"/>
              </a:rPr>
              <a:t>permanent split </a:t>
            </a:r>
            <a:r>
              <a:rPr lang="en" sz="1100">
                <a:solidFill>
                  <a:schemeClr val="dk1"/>
                </a:solidFill>
                <a:latin typeface="Inter"/>
                <a:ea typeface="Inter"/>
                <a:cs typeface="Inter"/>
                <a:sym typeface="Inter"/>
              </a:rPr>
              <a:t>as Cold War tensions escalated.</a:t>
            </a:r>
            <a:r>
              <a:rPr b="1"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60" name="Google Shape;160;p29"/>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61" name="Google Shape;161;p29"/>
          <p:cNvSpPr txBox="1"/>
          <p:nvPr/>
        </p:nvSpPr>
        <p:spPr>
          <a:xfrm>
            <a:off x="4935375" y="2721100"/>
            <a:ext cx="19050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Outbreak of War:</a:t>
            </a:r>
            <a:r>
              <a:rPr lang="en" sz="1100">
                <a:solidFill>
                  <a:schemeClr val="dk1"/>
                </a:solidFill>
                <a:latin typeface="Inter"/>
                <a:ea typeface="Inter"/>
                <a:cs typeface="Inter"/>
                <a:sym typeface="Inter"/>
              </a:rPr>
              <a:t> In June 1950, </a:t>
            </a:r>
            <a:r>
              <a:rPr b="1" lang="en" sz="1100" u="sng">
                <a:solidFill>
                  <a:schemeClr val="accent1"/>
                </a:solidFill>
                <a:latin typeface="Inter"/>
                <a:ea typeface="Inter"/>
                <a:cs typeface="Inter"/>
                <a:sym typeface="Inter"/>
              </a:rPr>
              <a:t>North Korea invaded South Korea</a:t>
            </a:r>
            <a:r>
              <a:rPr lang="en" sz="1100">
                <a:solidFill>
                  <a:schemeClr val="dk1"/>
                </a:solidFill>
                <a:latin typeface="Inter"/>
                <a:ea typeface="Inter"/>
                <a:cs typeface="Inter"/>
                <a:sym typeface="Inter"/>
              </a:rPr>
              <a:t> in an attempt to unify the peninsula. This invasion was supported by China and the Soviet Union, while the United States led a United Nations force to defend the South. The war quickly </a:t>
            </a:r>
            <a:r>
              <a:rPr b="1" lang="en" sz="1100" u="sng">
                <a:solidFill>
                  <a:schemeClr val="accent1"/>
                </a:solidFill>
                <a:latin typeface="Inter"/>
                <a:ea typeface="Inter"/>
                <a:cs typeface="Inter"/>
                <a:sym typeface="Inter"/>
              </a:rPr>
              <a:t>became a global conflict </a:t>
            </a:r>
            <a:r>
              <a:rPr lang="en" sz="1100">
                <a:solidFill>
                  <a:schemeClr val="dk1"/>
                </a:solidFill>
                <a:latin typeface="Inter"/>
                <a:ea typeface="Inter"/>
                <a:cs typeface="Inter"/>
                <a:sym typeface="Inter"/>
              </a:rPr>
              <a:t>fought on Korean soil.</a:t>
            </a:r>
            <a:endParaRPr sz="1200">
              <a:solidFill>
                <a:schemeClr val="dk1"/>
              </a:solidFill>
              <a:latin typeface="Inter"/>
              <a:ea typeface="Inter"/>
              <a:cs typeface="Inter"/>
              <a:sym typeface="Inter"/>
            </a:endParaRPr>
          </a:p>
        </p:txBody>
      </p:sp>
      <p:sp>
        <p:nvSpPr>
          <p:cNvPr id="162" name="Google Shape;162;p29"/>
          <p:cNvSpPr txBox="1"/>
          <p:nvPr/>
        </p:nvSpPr>
        <p:spPr>
          <a:xfrm>
            <a:off x="2490875" y="2598825"/>
            <a:ext cx="23400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Causes of War</a:t>
            </a:r>
            <a:endParaRPr b="1">
              <a:solidFill>
                <a:schemeClr val="dk1"/>
              </a:solidFill>
              <a:latin typeface="Inter"/>
              <a:ea typeface="Inter"/>
              <a:cs typeface="Inter"/>
              <a:sym typeface="Inter"/>
            </a:endParaRPr>
          </a:p>
        </p:txBody>
      </p:sp>
      <p:pic>
        <p:nvPicPr>
          <p:cNvPr id="163" name="Google Shape;163;p29" title="Causation@2x transparent.png"/>
          <p:cNvPicPr preferRelativeResize="0"/>
          <p:nvPr/>
        </p:nvPicPr>
        <p:blipFill>
          <a:blip r:embed="rId4">
            <a:alphaModFix/>
          </a:blip>
          <a:stretch>
            <a:fillRect/>
          </a:stretch>
        </p:blipFill>
        <p:spPr>
          <a:xfrm>
            <a:off x="3290988" y="2966033"/>
            <a:ext cx="739138" cy="739166"/>
          </a:xfrm>
          <a:prstGeom prst="rect">
            <a:avLst/>
          </a:prstGeom>
          <a:noFill/>
          <a:ln>
            <a:noFill/>
          </a:ln>
        </p:spPr>
      </p:pic>
      <p:pic>
        <p:nvPicPr>
          <p:cNvPr id="164" name="Google Shape;164;p29" title="Context@2x transparent.png"/>
          <p:cNvPicPr preferRelativeResize="0"/>
          <p:nvPr/>
        </p:nvPicPr>
        <p:blipFill>
          <a:blip r:embed="rId5">
            <a:alphaModFix/>
          </a:blip>
          <a:stretch>
            <a:fillRect/>
          </a:stretch>
        </p:blipFill>
        <p:spPr>
          <a:xfrm>
            <a:off x="451425" y="1432225"/>
            <a:ext cx="831450" cy="831450"/>
          </a:xfrm>
          <a:prstGeom prst="rect">
            <a:avLst/>
          </a:prstGeom>
          <a:noFill/>
          <a:ln>
            <a:noFill/>
          </a:ln>
        </p:spPr>
      </p:pic>
      <p:pic>
        <p:nvPicPr>
          <p:cNvPr id="165" name="Google Shape;165;p29"/>
          <p:cNvPicPr preferRelativeResize="0"/>
          <p:nvPr/>
        </p:nvPicPr>
        <p:blipFill>
          <a:blip r:embed="rId6">
            <a:alphaModFix/>
          </a:blip>
          <a:stretch>
            <a:fillRect/>
          </a:stretch>
        </p:blipFill>
        <p:spPr>
          <a:xfrm>
            <a:off x="203550" y="105259"/>
            <a:ext cx="994388" cy="412343"/>
          </a:xfrm>
          <a:prstGeom prst="rect">
            <a:avLst/>
          </a:prstGeom>
          <a:noFill/>
          <a:ln>
            <a:noFill/>
          </a:ln>
        </p:spPr>
      </p:pic>
      <p:graphicFrame>
        <p:nvGraphicFramePr>
          <p:cNvPr id="166" name="Google Shape;166;p29"/>
          <p:cNvGraphicFramePr/>
          <p:nvPr/>
        </p:nvGraphicFramePr>
        <p:xfrm>
          <a:off x="304800" y="304800"/>
          <a:ext cx="3000000" cy="3000000"/>
        </p:xfrm>
        <a:graphic>
          <a:graphicData uri="http://schemas.openxmlformats.org/drawingml/2006/table">
            <a:tbl>
              <a:tblPr>
                <a:noFill/>
                <a:tableStyleId>{FF17F9F6-CC59-4D91-AEC5-B549C2692C3A}</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67" name="Google Shape;167;p29"/>
          <p:cNvSpPr txBox="1"/>
          <p:nvPr/>
        </p:nvSpPr>
        <p:spPr>
          <a:xfrm>
            <a:off x="2268974" y="5828790"/>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War</a:t>
            </a:r>
            <a:endParaRPr b="1">
              <a:solidFill>
                <a:schemeClr val="dk1"/>
              </a:solidFill>
              <a:latin typeface="Inter"/>
              <a:ea typeface="Inter"/>
              <a:cs typeface="Inter"/>
              <a:sym typeface="Inter"/>
            </a:endParaRPr>
          </a:p>
        </p:txBody>
      </p:sp>
      <p:pic>
        <p:nvPicPr>
          <p:cNvPr id="168" name="Google Shape;168;p29"/>
          <p:cNvPicPr preferRelativeResize="0"/>
          <p:nvPr/>
        </p:nvPicPr>
        <p:blipFill>
          <a:blip r:embed="rId7">
            <a:alphaModFix/>
          </a:blip>
          <a:stretch>
            <a:fillRect/>
          </a:stretch>
        </p:blipFill>
        <p:spPr>
          <a:xfrm>
            <a:off x="3224270" y="7275688"/>
            <a:ext cx="882812" cy="882813"/>
          </a:xfrm>
          <a:prstGeom prst="rect">
            <a:avLst/>
          </a:prstGeom>
          <a:noFill/>
          <a:ln>
            <a:noFill/>
          </a:ln>
        </p:spPr>
      </p:pic>
      <p:sp>
        <p:nvSpPr>
          <p:cNvPr id="169" name="Google Shape;169;p29"/>
          <p:cNvSpPr txBox="1"/>
          <p:nvPr/>
        </p:nvSpPr>
        <p:spPr>
          <a:xfrm>
            <a:off x="451425" y="6339125"/>
            <a:ext cx="2733300" cy="25842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On Korea: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Fighting continued for </a:t>
            </a:r>
            <a:r>
              <a:rPr b="1" lang="en" sz="1100" u="sng">
                <a:solidFill>
                  <a:schemeClr val="accent1"/>
                </a:solidFill>
                <a:latin typeface="Inter"/>
                <a:ea typeface="Inter"/>
                <a:cs typeface="Inter"/>
                <a:sym typeface="Inter"/>
              </a:rPr>
              <a:t>three years,</a:t>
            </a:r>
            <a:r>
              <a:rPr lang="en" sz="1100">
                <a:solidFill>
                  <a:schemeClr val="dk1"/>
                </a:solidFill>
                <a:latin typeface="Inter"/>
                <a:ea typeface="Inter"/>
                <a:cs typeface="Inter"/>
                <a:sym typeface="Inter"/>
              </a:rPr>
              <a:t> resulting in a bloody stalemate. An armistice was signed in 1953, but no formal peace treaty was ever signed.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Millions of Korean civilians and soldiers were </a:t>
            </a:r>
            <a:r>
              <a:rPr b="1" lang="en" sz="1100" u="sng">
                <a:solidFill>
                  <a:schemeClr val="accent1"/>
                </a:solidFill>
                <a:latin typeface="Inter"/>
                <a:ea typeface="Inter"/>
                <a:cs typeface="Inter"/>
                <a:sym typeface="Inter"/>
              </a:rPr>
              <a:t>killed or displaced</a:t>
            </a:r>
            <a:r>
              <a:rPr lang="en" sz="1100" u="sng">
                <a:solidFill>
                  <a:schemeClr val="accent1"/>
                </a:solidFill>
                <a:latin typeface="Inter"/>
                <a:ea typeface="Inter"/>
                <a:cs typeface="Inter"/>
                <a:sym typeface="Inter"/>
              </a:rPr>
              <a:t>.</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100">
                <a:solidFill>
                  <a:schemeClr val="dk1"/>
                </a:solidFill>
                <a:latin typeface="Inter"/>
                <a:ea typeface="Inter"/>
                <a:cs typeface="Inter"/>
                <a:sym typeface="Inter"/>
              </a:rPr>
              <a:t>North Korea developed into a closed, authoritarian state, while South Korea eventually became a </a:t>
            </a:r>
            <a:r>
              <a:rPr b="1" lang="en" sz="1100" u="sng">
                <a:solidFill>
                  <a:schemeClr val="accent1"/>
                </a:solidFill>
                <a:latin typeface="Inter"/>
                <a:ea typeface="Inter"/>
                <a:cs typeface="Inter"/>
                <a:sym typeface="Inter"/>
              </a:rPr>
              <a:t>modern democracy</a:t>
            </a:r>
            <a:r>
              <a:rPr lang="en" sz="1100" u="sng">
                <a:solidFill>
                  <a:schemeClr val="accent1"/>
                </a:solidFill>
                <a:latin typeface="Inter"/>
                <a:ea typeface="Inter"/>
                <a:cs typeface="Inter"/>
                <a:sym typeface="Inter"/>
              </a:rPr>
              <a:t>.</a:t>
            </a:r>
            <a:br>
              <a:rPr lang="en" sz="1100" u="sng">
                <a:solidFill>
                  <a:schemeClr val="accent1"/>
                </a:solidFill>
                <a:latin typeface="Inter"/>
                <a:ea typeface="Inter"/>
                <a:cs typeface="Inter"/>
                <a:sym typeface="Inter"/>
              </a:rPr>
            </a:br>
            <a:endParaRPr sz="1100" u="sng">
              <a:solidFill>
                <a:schemeClr val="accent1"/>
              </a:solidFill>
              <a:latin typeface="Inter"/>
              <a:ea typeface="Inter"/>
              <a:cs typeface="Inter"/>
              <a:sym typeface="Inter"/>
            </a:endParaRPr>
          </a:p>
          <a:p>
            <a:pPr indent="0" lvl="0" marL="0" rtl="0" algn="l">
              <a:lnSpc>
                <a:spcPct val="100000"/>
              </a:lnSpc>
              <a:spcBef>
                <a:spcPts val="1200"/>
              </a:spcBef>
              <a:spcAft>
                <a:spcPts val="0"/>
              </a:spcAft>
              <a:buNone/>
            </a:pPr>
            <a:r>
              <a:t/>
            </a:r>
            <a:endParaRPr sz="1100">
              <a:solidFill>
                <a:schemeClr val="dk1"/>
              </a:solidFill>
              <a:latin typeface="Inter"/>
              <a:ea typeface="Inter"/>
              <a:cs typeface="Inter"/>
              <a:sym typeface="Inter"/>
            </a:endParaRPr>
          </a:p>
        </p:txBody>
      </p:sp>
      <p:sp>
        <p:nvSpPr>
          <p:cNvPr id="170" name="Google Shape;170;p29"/>
          <p:cNvSpPr txBox="1"/>
          <p:nvPr/>
        </p:nvSpPr>
        <p:spPr>
          <a:xfrm>
            <a:off x="4107075" y="6339125"/>
            <a:ext cx="2733300" cy="25842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Globally:</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reinforced the global divide between </a:t>
            </a:r>
            <a:r>
              <a:rPr b="1" lang="en" sz="1100" u="sng">
                <a:solidFill>
                  <a:schemeClr val="accent1"/>
                </a:solidFill>
                <a:latin typeface="Inter"/>
                <a:ea typeface="Inter"/>
                <a:cs typeface="Inter"/>
                <a:sym typeface="Inter"/>
              </a:rPr>
              <a:t>capitalism and communism.</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U.S. increased military commitments in Asia and </a:t>
            </a:r>
            <a:r>
              <a:rPr b="1" lang="en" sz="1100" u="sng">
                <a:solidFill>
                  <a:schemeClr val="accent1"/>
                </a:solidFill>
                <a:latin typeface="Inter"/>
                <a:ea typeface="Inter"/>
                <a:cs typeface="Inter"/>
                <a:sym typeface="Inter"/>
              </a:rPr>
              <a:t>strengthened Cold War alliances</a:t>
            </a:r>
            <a:r>
              <a:rPr lang="en" sz="1100">
                <a:solidFill>
                  <a:schemeClr val="dk1"/>
                </a:solidFill>
                <a:latin typeface="Inter"/>
                <a:ea typeface="Inter"/>
                <a:cs typeface="Inter"/>
                <a:sym typeface="Inter"/>
              </a:rPr>
              <a:t> like NATO and SEATO.</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Korean War set a precedent for future </a:t>
            </a:r>
            <a:r>
              <a:rPr b="1" lang="en" sz="1100" u="sng">
                <a:solidFill>
                  <a:schemeClr val="accent1"/>
                </a:solidFill>
                <a:latin typeface="Inter"/>
                <a:ea typeface="Inter"/>
                <a:cs typeface="Inter"/>
                <a:sym typeface="Inter"/>
              </a:rPr>
              <a:t>proxy wars </a:t>
            </a:r>
            <a:r>
              <a:rPr lang="en" sz="1100">
                <a:solidFill>
                  <a:schemeClr val="dk1"/>
                </a:solidFill>
                <a:latin typeface="Inter"/>
                <a:ea typeface="Inter"/>
                <a:cs typeface="Inter"/>
                <a:sym typeface="Inter"/>
              </a:rPr>
              <a:t>where global powers supported opposing sides in regional conflicts.</a:t>
            </a:r>
            <a:endParaRPr b="1" sz="1100" u="sng">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pic>
        <p:nvPicPr>
          <p:cNvPr id="171" name="Google Shape;171;p29"/>
          <p:cNvPicPr preferRelativeResize="0"/>
          <p:nvPr/>
        </p:nvPicPr>
        <p:blipFill>
          <a:blip r:embed="rId8">
            <a:alphaModFix/>
          </a:blip>
          <a:stretch>
            <a:fillRect/>
          </a:stretch>
        </p:blipFill>
        <p:spPr>
          <a:xfrm>
            <a:off x="2508750" y="3685599"/>
            <a:ext cx="2274224" cy="1705194"/>
          </a:xfrm>
          <a:prstGeom prst="rect">
            <a:avLst/>
          </a:prstGeom>
          <a:noFill/>
          <a:ln>
            <a:noFill/>
          </a:ln>
        </p:spPr>
      </p:pic>
      <p:sp>
        <p:nvSpPr>
          <p:cNvPr id="172" name="Google Shape;172;p29"/>
          <p:cNvSpPr txBox="1"/>
          <p:nvPr/>
        </p:nvSpPr>
        <p:spPr>
          <a:xfrm>
            <a:off x="451350" y="5387525"/>
            <a:ext cx="6389100" cy="1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a:t>
            </a:r>
            <a:r>
              <a:rPr lang="en" sz="1000">
                <a:solidFill>
                  <a:schemeClr val="dk1"/>
                </a:solidFill>
                <a:highlight>
                  <a:srgbClr val="F8F9FA"/>
                </a:highlight>
                <a:latin typeface="Inter"/>
                <a:ea typeface="Inter"/>
                <a:cs typeface="Inter"/>
                <a:sym typeface="Inter"/>
              </a:rPr>
              <a:t>Maj. R.V. Spencer, “With her brother on her back a war weary Korean girl tiredly trudges by a stalled M-46 tank, at Haengju, Korea,” June 9, 1951. Public Domain</a:t>
            </a:r>
            <a:endParaRPr sz="1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30"/>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 (Exemplar)</a:t>
            </a:r>
            <a:endParaRPr sz="1800">
              <a:solidFill>
                <a:schemeClr val="dk1"/>
              </a:solidFill>
              <a:latin typeface="Halant"/>
              <a:ea typeface="Halant"/>
              <a:cs typeface="Halant"/>
              <a:sym typeface="Halant"/>
            </a:endParaRPr>
          </a:p>
        </p:txBody>
      </p:sp>
      <p:pic>
        <p:nvPicPr>
          <p:cNvPr id="178" name="Google Shape;178;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9" name="Google Shape;179;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0" name="Google Shape;180;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81" name="Google Shape;181;p30"/>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82" name="Google Shape;182;p30"/>
          <p:cNvSpPr txBox="1"/>
          <p:nvPr/>
        </p:nvSpPr>
        <p:spPr>
          <a:xfrm>
            <a:off x="359100" y="618575"/>
            <a:ext cx="6625800" cy="63462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1- Gathering Perspectives</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Background to Korean War Perspectives</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about the the multiple perspectives that have constructed the narrative of the Korean War.</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does historian Shen Zhihua argue about the Soviet Union’s role in the Korean War?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Shen Zhihua argues that the Soviet Union played a weaker role in the Korean War than many Western historians believed. He found evidence that Stalin only agreed to support North Korea’s invasion after pressure from Mao Zedong, and that China ultimately took the lead in supporting North Korea.</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do North Korean sources and journalist Wilfred Burchett challenge the common Western narrative about how the Korean War began?</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North Korean sources and Burchett argue that the war began with earlier attacks by South Korean forces in 1949, not the North’s invasion in 1950. They claim that the South, backed by the U.S., was provoking conflict and that the North acted in response to repeated assaults.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According to the author, why is it important to study the Korean War from multiple perspectives, especially Korean ones?</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The author stresses that a full understanding of the Korean War requires examining multiple perspectives, particularly those of the Korean people. Before the war officially began, thousands of Koreans had already died in internal conflict, and different groups had competing visions for Korea’s future. Including these voices helps clarify the deeper causes and consequences of the war.</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An Artist’s Perspective: </a:t>
            </a:r>
            <a:r>
              <a:rPr lang="en" sz="1100">
                <a:solidFill>
                  <a:schemeClr val="dk1"/>
                </a:solidFill>
                <a:latin typeface="Inter"/>
                <a:ea typeface="Inter"/>
                <a:cs typeface="Inter"/>
                <a:sym typeface="Inter"/>
              </a:rPr>
              <a:t>View the images in the collection and answer the following questions.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was Roger Stringham? What do we know about his perspective?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Roger Stringham was a U.S. soldier and artist who served in the Korean War from 1951 to 1952. His perspective reflects that of an American serving in a foreign land—capturing both the unfamiliar beauty of Korea and the personal impact of war through his art.</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Scroll through the images. Choose two and complete the chart below.</a:t>
            </a:r>
            <a:endParaRPr sz="1100">
              <a:solidFill>
                <a:schemeClr val="dk1"/>
              </a:solidFill>
              <a:latin typeface="Inter"/>
              <a:ea typeface="Inter"/>
              <a:cs typeface="Inter"/>
              <a:sym typeface="Inter"/>
            </a:endParaRPr>
          </a:p>
        </p:txBody>
      </p:sp>
      <p:graphicFrame>
        <p:nvGraphicFramePr>
          <p:cNvPr id="183" name="Google Shape;183;p30"/>
          <p:cNvGraphicFramePr/>
          <p:nvPr/>
        </p:nvGraphicFramePr>
        <p:xfrm>
          <a:off x="359100" y="6858000"/>
          <a:ext cx="3000000" cy="3000000"/>
        </p:xfrm>
        <a:graphic>
          <a:graphicData uri="http://schemas.openxmlformats.org/drawingml/2006/table">
            <a:tbl>
              <a:tblPr>
                <a:noFill/>
                <a:tableStyleId>{CAC7F728-7648-4D95-823F-C2C7222D48A7}</a:tableStyleId>
              </a:tblPr>
              <a:tblGrid>
                <a:gridCol w="1656450"/>
                <a:gridCol w="1656450"/>
                <a:gridCol w="1656450"/>
                <a:gridCol w="1656450"/>
              </a:tblGrid>
              <a:tr h="381000">
                <a:tc>
                  <a:txBody>
                    <a:bodyPr/>
                    <a:lstStyle/>
                    <a:p>
                      <a:pPr indent="0" lvl="0" marL="0" rtl="0" algn="ctr">
                        <a:spcBef>
                          <a:spcPts val="0"/>
                        </a:spcBef>
                        <a:spcAft>
                          <a:spcPts val="0"/>
                        </a:spcAft>
                        <a:buNone/>
                      </a:pPr>
                      <a:r>
                        <a:rPr b="1" lang="en" sz="1100">
                          <a:latin typeface="Inter"/>
                          <a:ea typeface="Inter"/>
                          <a:cs typeface="Inter"/>
                          <a:sym typeface="Inter"/>
                        </a:rPr>
                        <a:t>IMAGE TITLE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NOTICE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WONDER</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THINK</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5. Cutting down mountaintop tree to improve view.</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 see that a soldier is cutting down a tree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What were they trying to get a better view of?</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 think the environment of Korea made the war difficult.</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10. Nervous energy: Not all could swim and uncomfortable water levels.</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 see soldiers in a boat riding low in the waves.</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Why were the soldiers trained to swim?</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 think that the American soldiers were unprepared for the conditions.</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31"/>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 (Exemplar)</a:t>
            </a:r>
            <a:endParaRPr sz="1800">
              <a:solidFill>
                <a:schemeClr val="dk1"/>
              </a:solidFill>
              <a:latin typeface="Halant"/>
              <a:ea typeface="Halant"/>
              <a:cs typeface="Halant"/>
              <a:sym typeface="Halant"/>
            </a:endParaRPr>
          </a:p>
        </p:txBody>
      </p:sp>
      <p:pic>
        <p:nvPicPr>
          <p:cNvPr id="189" name="Google Shape;189;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0" name="Google Shape;190;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1" name="Google Shape;191;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2" name="Google Shape;192;p31"/>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193" name="Google Shape;193;p31"/>
          <p:cNvSpPr txBox="1"/>
          <p:nvPr/>
        </p:nvSpPr>
        <p:spPr>
          <a:xfrm>
            <a:off x="359100" y="618575"/>
            <a:ext cx="6625800" cy="42651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2- Phases of War</a:t>
            </a:r>
            <a:endParaRPr b="1"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The Korean War is commonly divided into five phases. </a:t>
            </a:r>
            <a:endParaRPr sz="11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Defensive (June-September 1950): After North Korea invaded, UN and South Korean forces were pushed South</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Offensive (September-October 1950): A major counterattack drove North Korean forces back.</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Chinese Intervention (October-December 1950): China entered the war and pushed UN forces back to the 38th parallel.</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United Nations Counteroffensive/Chinese Communist Forces Offensive (January-July 1951): UN forces pushed north again, but were met by a Chinese spring offensive that drove them back.</a:t>
            </a:r>
            <a:endParaRPr sz="1000">
              <a:solidFill>
                <a:schemeClr val="dk1"/>
              </a:solidFill>
              <a:latin typeface="Inter"/>
              <a:ea typeface="Inter"/>
              <a:cs typeface="Inter"/>
              <a:sym typeface="Inter"/>
            </a:endParaRPr>
          </a:p>
          <a:p>
            <a:pPr indent="-292100" lvl="0" marL="457200" rtl="0" algn="l">
              <a:lnSpc>
                <a:spcPct val="115000"/>
              </a:lnSpc>
              <a:spcBef>
                <a:spcPts val="0"/>
              </a:spcBef>
              <a:spcAft>
                <a:spcPts val="0"/>
              </a:spcAft>
              <a:buClr>
                <a:schemeClr val="dk1"/>
              </a:buClr>
              <a:buSzPts val="1000"/>
              <a:buFont typeface="Inter"/>
              <a:buAutoNum type="arabicParenR"/>
            </a:pPr>
            <a:r>
              <a:rPr lang="en" sz="1000">
                <a:solidFill>
                  <a:schemeClr val="dk1"/>
                </a:solidFill>
                <a:latin typeface="Inter"/>
                <a:ea typeface="Inter"/>
                <a:cs typeface="Inter"/>
                <a:sym typeface="Inter"/>
              </a:rPr>
              <a:t>Stabilization (July 1951-July 1953): Negotiations take place to procure an armistice and ceasefire.</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Phases of War Interactive Map:</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Begin by reading about how to use the navigational tools. Open the Legend to identify what each symbol represents.</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Click “play.” Watch the events of the war from start to finish. What do you notice about the course of war?</a:t>
            </a:r>
            <a:endParaRPr sz="1100">
              <a:solidFill>
                <a:schemeClr val="dk1"/>
              </a:solidFill>
              <a:latin typeface="Inter"/>
              <a:ea typeface="Inter"/>
              <a:cs typeface="Inter"/>
              <a:sym typeface="Inter"/>
            </a:endParaRPr>
          </a:p>
          <a:p>
            <a:pPr indent="0" lvl="0" marL="863600" rtl="0" algn="l">
              <a:lnSpc>
                <a:spcPct val="100000"/>
              </a:lnSpc>
              <a:spcBef>
                <a:spcPts val="0"/>
              </a:spcBef>
              <a:spcAft>
                <a:spcPts val="0"/>
              </a:spcAft>
              <a:buNone/>
            </a:pPr>
            <a:r>
              <a:rPr b="1" lang="en" sz="1100">
                <a:solidFill>
                  <a:srgbClr val="E95C3D"/>
                </a:solidFill>
                <a:latin typeface="Inter"/>
                <a:ea typeface="Inter"/>
                <a:cs typeface="Inter"/>
                <a:sym typeface="Inter"/>
              </a:rPr>
              <a:t>At the beginning, there were mostly Chinese and DRPK victories in the south. But then there were a series of UN victories in the north. However, over the course of the war, the majority of the conflicts took place very near to the 38th parallel.</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Choose an event from each phase of the war and complete the table below.</a:t>
            </a:r>
            <a:endParaRPr sz="1100">
              <a:solidFill>
                <a:schemeClr val="dk1"/>
              </a:solidFill>
              <a:latin typeface="Inter"/>
              <a:ea typeface="Inter"/>
              <a:cs typeface="Inter"/>
              <a:sym typeface="Inter"/>
            </a:endParaRPr>
          </a:p>
        </p:txBody>
      </p:sp>
      <p:graphicFrame>
        <p:nvGraphicFramePr>
          <p:cNvPr id="194" name="Google Shape;194;p31"/>
          <p:cNvGraphicFramePr/>
          <p:nvPr/>
        </p:nvGraphicFramePr>
        <p:xfrm>
          <a:off x="359100" y="4800600"/>
          <a:ext cx="3000000" cy="3000000"/>
        </p:xfrm>
        <a:graphic>
          <a:graphicData uri="http://schemas.openxmlformats.org/drawingml/2006/table">
            <a:tbl>
              <a:tblPr>
                <a:noFill/>
                <a:tableStyleId>{CAC7F728-7648-4D95-823F-C2C7222D48A7}</a:tableStyleId>
              </a:tblPr>
              <a:tblGrid>
                <a:gridCol w="1644825"/>
                <a:gridCol w="1586775"/>
                <a:gridCol w="2597325"/>
                <a:gridCol w="796875"/>
              </a:tblGrid>
              <a:tr h="381000">
                <a:tc>
                  <a:txBody>
                    <a:bodyPr/>
                    <a:lstStyle/>
                    <a:p>
                      <a:pPr indent="0" lvl="0" marL="0" rtl="0" algn="ctr">
                        <a:spcBef>
                          <a:spcPts val="0"/>
                        </a:spcBef>
                        <a:spcAft>
                          <a:spcPts val="0"/>
                        </a:spcAft>
                        <a:buNone/>
                      </a:pPr>
                      <a:r>
                        <a:rPr b="1" lang="en" sz="1100">
                          <a:latin typeface="Inter"/>
                          <a:ea typeface="Inter"/>
                          <a:cs typeface="Inter"/>
                          <a:sym typeface="Inter"/>
                        </a:rPr>
                        <a:t>BATTLE NAME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START &amp; END DATES</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SIGNIFICANCE</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VICTOR</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latin typeface="Inter"/>
                          <a:ea typeface="Inter"/>
                          <a:cs typeface="Inter"/>
                          <a:sym typeface="Inter"/>
                        </a:rPr>
                        <a:t>Phase 1: June-Sept 1950</a:t>
                      </a:r>
                      <a:endParaRPr sz="8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Battle of Ongjinpeninsula</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June 25-26, 1950</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Part of series marking beginning of Korean War</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DPRK</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2: Sept-Oct 1950</a:t>
                      </a:r>
                      <a:endParaRPr sz="8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Battle of Pyeongyang</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October 17-20, 1950</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 captures DPRK capital</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3: Oct-Dec 1950</a:t>
                      </a:r>
                      <a:endParaRPr sz="8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Battle of Dongducheon- Uijeongbu</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December 31, 1950 - Jan 3, 1951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United Nations slows Chinese Offensive in a tactical victory.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4: Jan-Jul 1951</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Battle of Yuldong</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April 22-23, 1951</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Filipino soldier victory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Phase 5: July 1951-July 1953</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Battle of Capitol Hill / Battle of Geumseong</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July 13-19, 1953</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Chinese attack the bulge in the united Nations line. One of the last major engagements before Armistice.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Chinese</a:t>
                      </a:r>
                      <a:endParaRPr b="1" sz="10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32"/>
          <p:cNvSpPr txBox="1"/>
          <p:nvPr/>
        </p:nvSpPr>
        <p:spPr>
          <a:xfrm>
            <a:off x="0" y="0"/>
            <a:ext cx="7315200" cy="625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800">
                <a:solidFill>
                  <a:schemeClr val="dk1"/>
                </a:solidFill>
                <a:latin typeface="Halant"/>
                <a:ea typeface="Halant"/>
                <a:cs typeface="Halant"/>
                <a:sym typeface="Halant"/>
              </a:rPr>
              <a:t>The Forgotten War Webquest (Exemplar)</a:t>
            </a:r>
            <a:endParaRPr sz="1800">
              <a:solidFill>
                <a:schemeClr val="dk1"/>
              </a:solidFill>
              <a:latin typeface="Halant"/>
              <a:ea typeface="Halant"/>
              <a:cs typeface="Halant"/>
              <a:sym typeface="Halant"/>
            </a:endParaRPr>
          </a:p>
        </p:txBody>
      </p:sp>
      <p:pic>
        <p:nvPicPr>
          <p:cNvPr id="200" name="Google Shape;200;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1" name="Google Shape;201;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2" name="Google Shape;202;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03" name="Google Shape;203;p32"/>
          <p:cNvPicPr preferRelativeResize="0"/>
          <p:nvPr/>
        </p:nvPicPr>
        <p:blipFill>
          <a:blip r:embed="rId4">
            <a:alphaModFix/>
          </a:blip>
          <a:stretch>
            <a:fillRect/>
          </a:stretch>
        </p:blipFill>
        <p:spPr>
          <a:xfrm>
            <a:off x="213159" y="73235"/>
            <a:ext cx="768389" cy="318629"/>
          </a:xfrm>
          <a:prstGeom prst="rect">
            <a:avLst/>
          </a:prstGeom>
          <a:noFill/>
          <a:ln>
            <a:noFill/>
          </a:ln>
        </p:spPr>
      </p:pic>
      <p:sp>
        <p:nvSpPr>
          <p:cNvPr id="204" name="Google Shape;204;p32"/>
          <p:cNvSpPr txBox="1"/>
          <p:nvPr/>
        </p:nvSpPr>
        <p:spPr>
          <a:xfrm>
            <a:off x="359100" y="618575"/>
            <a:ext cx="6625800" cy="83781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Instructions:</a:t>
            </a:r>
            <a:r>
              <a:rPr lang="en" sz="1100">
                <a:solidFill>
                  <a:schemeClr val="dk1"/>
                </a:solidFill>
                <a:latin typeface="Halant"/>
                <a:ea typeface="Halant"/>
                <a:cs typeface="Halant"/>
                <a:sym typeface="Halant"/>
              </a:rPr>
              <a:t> Answer the questions as you view the topic materials. </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100">
                <a:solidFill>
                  <a:schemeClr val="dk1"/>
                </a:solidFill>
                <a:latin typeface="Inter"/>
                <a:ea typeface="Inter"/>
                <a:cs typeface="Inter"/>
                <a:sym typeface="Inter"/>
              </a:rPr>
              <a:t>Topic 3- Oral Histories</a:t>
            </a:r>
            <a:endParaRPr i="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5"/>
              </a:rPr>
              <a:t>Jun Huyn Han:</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Read the transcript for Jun Huyn Han’s from his interview with the Korean War Legacy Foundation.</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Han experience the start of the war?</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He was a student when the war began and was later mobilized as a student soldier. He initially fled south during the early chaos of the war and eventually joined the military, serving near the Nakdong River front and later participating in battles across Korea.</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How did Han describe his experiences in combat?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He recalled the hardships of fighting in cold weather with limited resources. He described being assigned to communication duties and moving through dangerous areas. He emphasized the confusion, constant movement, and the toll it took on soldiers like him.</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perspective does Han share about the importance of the war?</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As a South Korean soldier, he saw the war as a fight to defend the nation. He expressed pride in helping preserve freedom and wanted younger generations to understand the sacrifices made, often saying they should live responsibly because of the hardships endured by his generation.</a:t>
            </a:r>
            <a:endParaRPr b="1" sz="1100">
              <a:solidFill>
                <a:srgbClr val="E95C3D"/>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Hypothetical Interview: </a:t>
            </a:r>
            <a:r>
              <a:rPr lang="en" sz="1100">
                <a:solidFill>
                  <a:schemeClr val="dk1"/>
                </a:solidFill>
                <a:latin typeface="Inter"/>
                <a:ea typeface="Inter"/>
                <a:cs typeface="Inter"/>
                <a:sym typeface="Inter"/>
              </a:rPr>
              <a:t>Imagine you had an opportunity to interview a Korean War veteran. Generate two questions you would want to ask.</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How do your experiences during the war shape the way you view your country and its future?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What do you think younger generations should remember or understand about the Korean War?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b="1" lang="en" sz="1100" u="sng">
                <a:solidFill>
                  <a:schemeClr val="hlink"/>
                </a:solidFill>
                <a:latin typeface="Inter"/>
                <a:ea typeface="Inter"/>
                <a:cs typeface="Inter"/>
                <a:sym typeface="Inter"/>
                <a:hlinkClick r:id="rId6"/>
              </a:rPr>
              <a:t>Oral History Choice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Using the filters on the left, find another veteran. Listen to and/or read the transcript of their interview.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Who did you select? Why?</a:t>
            </a:r>
            <a:endParaRPr sz="1100">
              <a:solidFill>
                <a:schemeClr val="dk1"/>
              </a:solidFill>
              <a:latin typeface="Inter"/>
              <a:ea typeface="Inter"/>
              <a:cs typeface="Inter"/>
              <a:sym typeface="Inter"/>
            </a:endParaRPr>
          </a:p>
          <a:p>
            <a:pPr indent="0" lvl="0" marL="914400" rtl="0" algn="l">
              <a:spcBef>
                <a:spcPts val="0"/>
              </a:spcBef>
              <a:spcAft>
                <a:spcPts val="0"/>
              </a:spcAft>
              <a:buNone/>
            </a:pPr>
            <a:r>
              <a:rPr b="1" lang="en" sz="1100">
                <a:solidFill>
                  <a:srgbClr val="E95C3D"/>
                </a:solidFill>
                <a:latin typeface="Inter"/>
                <a:ea typeface="Inter"/>
                <a:cs typeface="Inter"/>
                <a:sym typeface="Inter"/>
              </a:rPr>
              <a:t>Answers will vary, but should mirror answers given to the questions about the Han interview.</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Describe their wartime role and experience.</a:t>
            </a:r>
            <a:endParaRPr sz="1100">
              <a:solidFill>
                <a:schemeClr val="dk1"/>
              </a:solidFill>
              <a:latin typeface="Inter"/>
              <a:ea typeface="Inter"/>
              <a:cs typeface="Inter"/>
              <a:sym typeface="Inter"/>
            </a:endParaRPr>
          </a:p>
          <a:p>
            <a:pPr indent="0" lvl="0" marL="914400" rtl="0" algn="l">
              <a:spcBef>
                <a:spcPts val="0"/>
              </a:spcBef>
              <a:spcAft>
                <a:spcPts val="0"/>
              </a:spcAft>
              <a:buNone/>
            </a:pPr>
            <a:r>
              <a:rPr b="1" lang="en" sz="1100">
                <a:solidFill>
                  <a:srgbClr val="E95C3D"/>
                </a:solidFill>
                <a:latin typeface="Inter"/>
                <a:ea typeface="Inter"/>
                <a:cs typeface="Inter"/>
                <a:sym typeface="Inter"/>
              </a:rPr>
              <a:t>Answers will vary, but should mirror answers given to the questions about the Han interview.</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863600" rtl="0" algn="l">
              <a:spcBef>
                <a:spcPts val="0"/>
              </a:spcBef>
              <a:spcAft>
                <a:spcPts val="0"/>
              </a:spcAft>
              <a:buNone/>
            </a:pPr>
            <a:r>
              <a:t/>
            </a:r>
            <a:endParaRPr sz="1100">
              <a:solidFill>
                <a:schemeClr val="dk1"/>
              </a:solidFill>
              <a:latin typeface="Inter"/>
              <a:ea typeface="Inter"/>
              <a:cs typeface="Inter"/>
              <a:sym typeface="Inter"/>
            </a:endParaRPr>
          </a:p>
          <a:p>
            <a:pPr indent="-285750" lvl="1" marL="863600" rtl="0" algn="l">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What perspective does the veteran share about the importance of the war?</a:t>
            </a:r>
            <a:endParaRPr sz="1100">
              <a:solidFill>
                <a:schemeClr val="dk1"/>
              </a:solidFill>
              <a:latin typeface="Inter"/>
              <a:ea typeface="Inter"/>
              <a:cs typeface="Inter"/>
              <a:sym typeface="Inter"/>
            </a:endParaRPr>
          </a:p>
          <a:p>
            <a:pPr indent="0" lvl="0" marL="914400" rtl="0" algn="l">
              <a:spcBef>
                <a:spcPts val="0"/>
              </a:spcBef>
              <a:spcAft>
                <a:spcPts val="0"/>
              </a:spcAft>
              <a:buNone/>
            </a:pPr>
            <a:r>
              <a:rPr b="1" lang="en" sz="1100">
                <a:solidFill>
                  <a:srgbClr val="E95C3D"/>
                </a:solidFill>
                <a:latin typeface="Inter"/>
                <a:ea typeface="Inter"/>
                <a:cs typeface="Inter"/>
                <a:sym typeface="Inter"/>
              </a:rPr>
              <a:t>Answers will vary, but should mirror answers given to the questions about the Han interview.</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