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3AD8E74-D8ED-4463-92C0-4A3A10CBA7F1}">
  <a:tblStyle styleId="{C3AD8E74-D8ED-4463-92C0-4A3A10CBA7F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b482e3d5b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b482e3d5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5b482e3d5b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5b482e3d5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b482e3d5b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b482e3d5b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DERc7t3ikQNB-87e0OoC7zCYWSRSMmP1nNwEIHS3yXQ/view" TargetMode="External"/><Relationship Id="rId10" Type="http://schemas.openxmlformats.org/officeDocument/2006/relationships/hyperlink" Target="https://docs.google.com/presentation/d/1K04djyp92EtflzfLb3R6QkzIPhIClVBBZid6lx9DsmA/view" TargetMode="External"/><Relationship Id="rId13" Type="http://schemas.openxmlformats.org/officeDocument/2006/relationships/hyperlink" Target="https://docs.google.com/presentation/d/1pmpVdGOnBczg9OXh2AE0bvLJQLbFM39UVYrUBPvR358/cuba" TargetMode="External"/><Relationship Id="rId12" Type="http://schemas.openxmlformats.org/officeDocument/2006/relationships/hyperlink" Target="https://docs.google.com/presentation/d/1_TeKHrPnc6ZcUGGj2fl7LTD2uTizZxfte9L0JqxcTUk/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9" Type="http://schemas.openxmlformats.org/officeDocument/2006/relationships/hyperlink" Target="https://docs.google.com/presentation/d/1VXHO6v8oqCrbPCdta3EiJUG41CPiXGLn3IzkHLn2hfw/view" TargetMode="External"/><Relationship Id="rId14" Type="http://schemas.openxmlformats.org/officeDocument/2006/relationships/hyperlink" Target="https://www.youtube.com/watch?v=CQFc4ZKzmjg&amp;list=PL8p1_ubNPTRlF8OgtbM4VAFDWudwrcDLt&amp;index=11" TargetMode="External"/><Relationship Id="rId5" Type="http://schemas.openxmlformats.org/officeDocument/2006/relationships/hyperlink" Target="https://docs.google.com/presentation/d/1DERc7t3ikQNB-87e0OoC7zCYWSRSMmP1nNwEIHS3yXQ/view" TargetMode="External"/><Relationship Id="rId6" Type="http://schemas.openxmlformats.org/officeDocument/2006/relationships/hyperlink" Target="https://docs.google.com/presentation/d/1_TeKHrPnc6ZcUGGj2fl7LTD2uTizZxfte9L0JqxcTUk/view" TargetMode="External"/><Relationship Id="rId7" Type="http://schemas.openxmlformats.org/officeDocument/2006/relationships/hyperlink" Target="https://docs.google.com/presentation/d/1pmpVdGOnBczg9OXh2AE0bvLJQLbFM39UVYrUBPvR358/view" TargetMode="External"/><Relationship Id="rId8" Type="http://schemas.openxmlformats.org/officeDocument/2006/relationships/hyperlink" Target="https://docs.google.com/presentation/d/1jVDWxTunYYBUoa7RUuJ_Ueg_DZqKDUjfveWFLZLhrZE/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docs.google.com/presentation/d/1jVDWxTunYYBUoa7RUuJ_Ueg_DZqKDUjfveWFLZLhrZE/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{C3AD8E74-D8ED-4463-92C0-4A3A10CBA7F1}</a:tableStyleId>
              </a:tblPr>
              <a:tblGrid>
                <a:gridCol w="1633350"/>
                <a:gridCol w="4045800"/>
                <a:gridCol w="3669725"/>
              </a:tblGrid>
              <a:tr h="302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9: Crises in Cuba</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02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In what ways did Cuba become a site of Cold War conflict?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27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and Change Over Time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67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Crises in Cuba Presentation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Crises in Cuba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Crises in Cuba Classroom Mingle Sources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Materials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6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a:t>
                      </a:r>
                      <a:r>
                        <a:rPr lang="en" sz="1200">
                          <a:latin typeface="Inter"/>
                          <a:ea typeface="Inter"/>
                          <a:cs typeface="Inter"/>
                          <a:sym typeface="Inter"/>
                        </a:rPr>
                        <a:t>r</a:t>
                      </a:r>
                      <a:r>
                        <a:rPr lang="en" sz="1200">
                          <a:solidFill>
                            <a:srgbClr val="000000"/>
                          </a:solidFill>
                          <a:latin typeface="Inter"/>
                          <a:ea typeface="Inter"/>
                          <a:cs typeface="Inter"/>
                          <a:sym typeface="Inter"/>
                        </a:rPr>
                        <a:t>:</a:t>
                      </a:r>
                      <a:r>
                        <a:rPr lang="en" sz="1200">
                          <a:latin typeface="Inter"/>
                          <a:ea typeface="Inter"/>
                          <a:cs typeface="Inter"/>
                          <a:sym typeface="Inter"/>
                        </a:rPr>
                        <a:t> Containment</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Anticipatory Guide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2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73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content using slides 1-4 of </a:t>
                      </a:r>
                      <a:r>
                        <a:rPr lang="en" sz="1200" u="sng">
                          <a:solidFill>
                            <a:schemeClr val="hlink"/>
                          </a:solidFill>
                          <a:latin typeface="Inter"/>
                          <a:ea typeface="Inter"/>
                          <a:cs typeface="Inter"/>
                          <a:sym typeface="Inter"/>
                          <a:hlinkClick r:id="rId12"/>
                        </a:rPr>
                        <a:t>Crises in Cuba Presentation</a:t>
                      </a:r>
                      <a:r>
                        <a:rPr lang="en" sz="1200">
                          <a:solidFill>
                            <a:schemeClr val="dk1"/>
                          </a:solidFill>
                          <a:latin typeface="Inter"/>
                          <a:ea typeface="Inter"/>
                          <a:cs typeface="Inter"/>
                          <a:sym typeface="Inter"/>
                        </a:rPr>
                        <a:t>. Students will complete the guided notes (page 1) in the </a:t>
                      </a:r>
                      <a:r>
                        <a:rPr lang="en" sz="1200" u="sng">
                          <a:solidFill>
                            <a:schemeClr val="hlink"/>
                          </a:solidFill>
                          <a:latin typeface="Inter"/>
                          <a:ea typeface="Inter"/>
                          <a:cs typeface="Inter"/>
                          <a:sym typeface="Inter"/>
                          <a:hlinkClick r:id="rId13"/>
                        </a:rPr>
                        <a:t>Crises in Cuba Student Worksheet</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13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Distribute worksheet to the students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Go over slides 1-</a:t>
                      </a:r>
                      <a:r>
                        <a:rPr lang="en" sz="1200">
                          <a:latin typeface="Inter"/>
                          <a:ea typeface="Inter"/>
                          <a:cs typeface="Inter"/>
                          <a:sym typeface="Inter"/>
                        </a:rPr>
                        <a:t>4</a:t>
                      </a:r>
                      <a:r>
                        <a:rPr lang="en" sz="1200">
                          <a:solidFill>
                            <a:srgbClr val="000000"/>
                          </a:solidFill>
                          <a:latin typeface="Inter"/>
                          <a:ea typeface="Inter"/>
                          <a:cs typeface="Inter"/>
                          <a:sym typeface="Inter"/>
                        </a:rPr>
                        <a:t> of the presentation</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Play </a:t>
                      </a:r>
                      <a:r>
                        <a:rPr lang="en" sz="1200" u="sng">
                          <a:solidFill>
                            <a:schemeClr val="hlink"/>
                          </a:solidFill>
                          <a:latin typeface="Inter"/>
                          <a:ea typeface="Inter"/>
                          <a:cs typeface="Inter"/>
                          <a:sym typeface="Inter"/>
                          <a:hlinkClick r:id="rId14"/>
                        </a:rPr>
                        <a:t>video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guided notes and participate in class discussions during the introduction lecture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21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{C3AD8E74-D8ED-4463-92C0-4A3A10CBA7F1}</a:tableStyleId>
              </a:tblPr>
              <a:tblGrid>
                <a:gridCol w="1611200"/>
                <a:gridCol w="4067950"/>
                <a:gridCol w="3669725"/>
              </a:tblGrid>
              <a:tr h="258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Crises in Cuba</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73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further </a:t>
                      </a:r>
                      <a:r>
                        <a:rPr lang="en" sz="1200">
                          <a:solidFill>
                            <a:schemeClr val="dk1"/>
                          </a:solidFill>
                          <a:latin typeface="Inter"/>
                          <a:ea typeface="Inter"/>
                          <a:cs typeface="Inter"/>
                          <a:sym typeface="Inter"/>
                        </a:rPr>
                        <a:t>investigate</a:t>
                      </a:r>
                      <a:r>
                        <a:rPr lang="en" sz="1200">
                          <a:solidFill>
                            <a:schemeClr val="dk1"/>
                          </a:solidFill>
                          <a:latin typeface="Inter"/>
                          <a:ea typeface="Inter"/>
                          <a:cs typeface="Inter"/>
                          <a:sym typeface="Inter"/>
                        </a:rPr>
                        <a:t> the continuities and changes in Cuba with a classroom mingle. In groups of 2-4, students will analyze a particular source. They will complete questions related to their source on page 2 of the student worksheet. Then, students will mingle with their classmates to gather information about all 7 events. (For a more organized approach, use an inside/outside circle or mini presentations). As they meet with their classmates, students will fill in details on the timeline portion of the Continuity and Time Graphic Organizer. After gathering information on all 7 events, they will return to their original partners and complete the summary section.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174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partners or small groups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each group 1 out of the </a:t>
                      </a:r>
                      <a:r>
                        <a:rPr lang="en" sz="1200" u="sng">
                          <a:solidFill>
                            <a:schemeClr val="hlink"/>
                          </a:solidFill>
                          <a:latin typeface="Inter"/>
                          <a:ea typeface="Inter"/>
                          <a:cs typeface="Inter"/>
                          <a:sym typeface="Inter"/>
                          <a:hlinkClick r:id="rId5"/>
                        </a:rPr>
                        <a:t>7 sources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answer questions on page 2</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and expectations for classroom mingle and graphic organizer</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timing and support student movement</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Redirect students to groups to complete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Meet with partner or small group</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Answer source questions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Mingle with classmates, share and record learnings on </a:t>
                      </a:r>
                      <a:r>
                        <a:rPr lang="en" sz="1200">
                          <a:latin typeface="Inter"/>
                          <a:ea typeface="Inter"/>
                          <a:cs typeface="Inter"/>
                          <a:sym typeface="Inter"/>
                        </a:rPr>
                        <a:t>graphic</a:t>
                      </a:r>
                      <a:r>
                        <a:rPr lang="en" sz="1200">
                          <a:latin typeface="Inter"/>
                          <a:ea typeface="Inter"/>
                          <a:cs typeface="Inter"/>
                          <a:sym typeface="Inter"/>
                        </a:rPr>
                        <a:t> organizer</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Return to original partner or group and complete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5808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(OPTIONAL)</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you had students complete the “Anticipatory Guide” for the “Do First,” have them return to it to review their initial opinions. In the final column, students should evaluate the statement again and write an explanation for their final opinion.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03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back to “Do First”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instructions and support as necessary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Reconsider each statement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whether they agree or disagree</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an explanation for their opinion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582125"/>
          <a:ext cx="3000000" cy="3000000"/>
        </p:xfrm>
        <a:graphic>
          <a:graphicData uri="http://schemas.openxmlformats.org/drawingml/2006/table">
            <a:tbl>
              <a:tblPr>
                <a:noFill/>
                <a:tableStyleId>{C3AD8E74-D8ED-4463-92C0-4A3A10CBA7F1}</a:tableStyleId>
              </a:tblPr>
              <a:tblGrid>
                <a:gridCol w="1611200"/>
                <a:gridCol w="4067950"/>
                <a:gridCol w="3669725"/>
              </a:tblGrid>
              <a:tr h="33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Crises in Cuba</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lesson will end by having students analyze a primary source about the Cuban Missile Crisis and consider the causes of the event.This will be completed with a formative assessment.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4-6 (or guide to Thinking Nation platform)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 - </a:t>
                      </a:r>
                      <a:r>
                        <a:rPr lang="en" sz="1200">
                          <a:latin typeface="Inter"/>
                          <a:ea typeface="Inter"/>
                          <a:cs typeface="Inter"/>
                          <a:sym typeface="Inter"/>
                        </a:rPr>
                        <a:t>Cuban Missile Crisis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949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2.70 Analyze the short- and long-term economic, political, environmental and social consequences of World War II.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2.71 Compare the ideologies of socialism, communism, fascism and liberal democracy, and explain the reasons for their growth and decline around the world in the 20th century.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2.72 Evaluate the shift in global power dynamics after World War II and the reasons for the start of the Cold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2.78 Analyze the impact of the struggle for economic autonomy, political sovereignty and social justice that led to revolutions in Guatemala, Cuba or Nicaragua.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2.85 Analyze economic exploitation during the Cold War and decolonization eras, and evaluate the efficacy of different forms of resistance.</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