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10287000" cx="18288000"/>
  <p:notesSz cx="6858000" cy="9144000"/>
  <p:embeddedFontLst>
    <p:embeddedFont>
      <p:font typeface="Halant"/>
      <p:bold r:id="rId17"/>
    </p:embeddedFont>
    <p:embeddedFont>
      <p:font typeface="Inter"/>
      <p:regular r:id="rId18"/>
      <p:bold r:id="rId19"/>
      <p:italic r:id="rId20"/>
      <p:boldItalic r:id="rId21"/>
    </p:embeddedFont>
    <p:embeddedFont>
      <p:font typeface="Helvetica Neue"/>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22" Type="http://schemas.openxmlformats.org/officeDocument/2006/relationships/font" Target="fonts/HelveticaNeue-regular.fntdata"/><Relationship Id="rId21" Type="http://schemas.openxmlformats.org/officeDocument/2006/relationships/font" Target="fonts/Inter-boldItalic.fntdata"/><Relationship Id="rId24" Type="http://schemas.openxmlformats.org/officeDocument/2006/relationships/font" Target="fonts/HelveticaNeue-italic.fntdata"/><Relationship Id="rId23" Type="http://schemas.openxmlformats.org/officeDocument/2006/relationships/font" Target="fonts/HelveticaNeue-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HelveticaNeue-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Halant-bold.fntdata"/><Relationship Id="rId16" Type="http://schemas.openxmlformats.org/officeDocument/2006/relationships/slide" Target="slides/slide11.xml"/><Relationship Id="rId19" Type="http://schemas.openxmlformats.org/officeDocument/2006/relationships/font" Target="fonts/Inter-bold.fntdata"/><Relationship Id="rId18" Type="http://schemas.openxmlformats.org/officeDocument/2006/relationships/font" Target="fonts/Inter-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32e1b7a53f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g32e1b7a53fc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32e1b7a53fc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g32e1b7a53fc_0_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32a947aec9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g32a947aec92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2ade2938a9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g32ade2938a9_0_11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27887a6bb3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g27887a6bb36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3291dd81060_0_18: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3291dd81060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2dfe99bc14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g32dfe99bc14_0_4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32dfe99bc14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g32dfe99bc14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3291dd8106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g3291dd81060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2e1b7a53f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g32e1b7a53fc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ndard Slide 2 Lines">
  <p:cSld name="Standard Slide 2 Lines">
    <p:spTree>
      <p:nvGrpSpPr>
        <p:cNvPr id="80" name="Shape 80"/>
        <p:cNvGrpSpPr/>
        <p:nvPr/>
      </p:nvGrpSpPr>
      <p:grpSpPr>
        <a:xfrm>
          <a:off x="0" y="0"/>
          <a:ext cx="0" cy="0"/>
          <a:chOff x="0" y="0"/>
          <a:chExt cx="0" cy="0"/>
        </a:xfrm>
      </p:grpSpPr>
      <p:sp>
        <p:nvSpPr>
          <p:cNvPr id="81" name="Google Shape;81;p13"/>
          <p:cNvSpPr txBox="1"/>
          <p:nvPr/>
        </p:nvSpPr>
        <p:spPr>
          <a:xfrm>
            <a:off x="15535276" y="9205913"/>
            <a:ext cx="1676400" cy="507900"/>
          </a:xfrm>
          <a:prstGeom prst="rect">
            <a:avLst/>
          </a:prstGeom>
          <a:noFill/>
          <a:ln>
            <a:noFill/>
          </a:ln>
        </p:spPr>
        <p:txBody>
          <a:bodyPr anchorCtr="0" anchor="t" bIns="83775" lIns="167625" spcFirstLastPara="1" rIns="167625" wrap="square" tIns="83775">
            <a:spAutoFit/>
          </a:bodyPr>
          <a:lstStyle/>
          <a:p>
            <a:pPr indent="0" lvl="0" marL="0" marR="0" rtl="0" algn="r">
              <a:spcBef>
                <a:spcPts val="0"/>
              </a:spcBef>
              <a:spcAft>
                <a:spcPts val="0"/>
              </a:spcAft>
              <a:buNone/>
            </a:pPr>
            <a:fld id="{00000000-1234-1234-1234-123412341234}" type="slidenum">
              <a:rPr lang="en-US" sz="2200">
                <a:solidFill>
                  <a:srgbClr val="000000"/>
                </a:solidFill>
                <a:latin typeface="Lucida Sans"/>
                <a:ea typeface="Lucida Sans"/>
                <a:cs typeface="Lucida Sans"/>
                <a:sym typeface="Lucida Sans"/>
              </a:rPr>
              <a:t>‹#›</a:t>
            </a:fld>
            <a:endParaRPr sz="4400">
              <a:solidFill>
                <a:srgbClr val="000000"/>
              </a:solidFill>
              <a:latin typeface="Times"/>
              <a:ea typeface="Times"/>
              <a:cs typeface="Times"/>
              <a:sym typeface="Times"/>
            </a:endParaRPr>
          </a:p>
        </p:txBody>
      </p:sp>
      <p:cxnSp>
        <p:nvCxnSpPr>
          <p:cNvPr id="82" name="Google Shape;82;p13"/>
          <p:cNvCxnSpPr/>
          <p:nvPr/>
        </p:nvCxnSpPr>
        <p:spPr>
          <a:xfrm>
            <a:off x="1530350" y="2769395"/>
            <a:ext cx="14859000" cy="0"/>
          </a:xfrm>
          <a:prstGeom prst="straightConnector1">
            <a:avLst/>
          </a:prstGeom>
          <a:noFill/>
          <a:ln cap="flat" cmpd="sng" w="28575">
            <a:solidFill>
              <a:srgbClr val="7C0423"/>
            </a:solidFill>
            <a:prstDash val="solid"/>
            <a:round/>
            <a:headEnd len="sm" w="sm" type="none"/>
            <a:tailEnd len="sm" w="sm" type="none"/>
          </a:ln>
        </p:spPr>
      </p:cxnSp>
      <p:sp>
        <p:nvSpPr>
          <p:cNvPr id="83" name="Google Shape;83;p13"/>
          <p:cNvSpPr txBox="1"/>
          <p:nvPr>
            <p:ph type="title"/>
          </p:nvPr>
        </p:nvSpPr>
        <p:spPr>
          <a:xfrm>
            <a:off x="1402080" y="808928"/>
            <a:ext cx="15316200" cy="1893300"/>
          </a:xfrm>
          <a:prstGeom prst="rect">
            <a:avLst/>
          </a:prstGeom>
          <a:noFill/>
          <a:ln>
            <a:noFill/>
          </a:ln>
        </p:spPr>
        <p:txBody>
          <a:bodyPr anchorCtr="0" anchor="t" bIns="83775" lIns="167625" spcFirstLastPara="1" rIns="167625" wrap="square" tIns="83775">
            <a:normAutofit/>
          </a:bodyPr>
          <a:lstStyle>
            <a:lvl1pPr lvl="0" marR="0" algn="l">
              <a:spcBef>
                <a:spcPts val="0"/>
              </a:spcBef>
              <a:spcAft>
                <a:spcPts val="0"/>
              </a:spcAft>
              <a:buSzPts val="4400"/>
              <a:buNone/>
              <a:defRPr b="1" i="0" sz="7000" u="none" cap="none" strike="noStrike">
                <a:solidFill>
                  <a:schemeClr val="dk1"/>
                </a:solidFill>
                <a:latin typeface="Helvetica Neue"/>
                <a:ea typeface="Helvetica Neue"/>
                <a:cs typeface="Helvetica Neue"/>
                <a:sym typeface="Helvetica Neue"/>
              </a:defRPr>
            </a:lvl1pPr>
            <a:lvl2pPr lvl="1" marR="0" algn="ctr">
              <a:spcBef>
                <a:spcPts val="0"/>
              </a:spcBef>
              <a:spcAft>
                <a:spcPts val="0"/>
              </a:spcAft>
              <a:buSzPts val="1400"/>
              <a:buNone/>
              <a:defRPr b="0" i="0" sz="8100" u="none" cap="none" strike="noStrike">
                <a:solidFill>
                  <a:schemeClr val="dk1"/>
                </a:solidFill>
                <a:latin typeface="Calibri"/>
                <a:ea typeface="Calibri"/>
                <a:cs typeface="Calibri"/>
                <a:sym typeface="Calibri"/>
              </a:defRPr>
            </a:lvl2pPr>
            <a:lvl3pPr lvl="2" marR="0" algn="ctr">
              <a:spcBef>
                <a:spcPts val="0"/>
              </a:spcBef>
              <a:spcAft>
                <a:spcPts val="0"/>
              </a:spcAft>
              <a:buSzPts val="1400"/>
              <a:buNone/>
              <a:defRPr b="0" i="0" sz="8100" u="none" cap="none" strike="noStrike">
                <a:solidFill>
                  <a:schemeClr val="dk1"/>
                </a:solidFill>
                <a:latin typeface="Calibri"/>
                <a:ea typeface="Calibri"/>
                <a:cs typeface="Calibri"/>
                <a:sym typeface="Calibri"/>
              </a:defRPr>
            </a:lvl3pPr>
            <a:lvl4pPr lvl="3" marR="0" algn="ctr">
              <a:spcBef>
                <a:spcPts val="0"/>
              </a:spcBef>
              <a:spcAft>
                <a:spcPts val="0"/>
              </a:spcAft>
              <a:buSzPts val="1400"/>
              <a:buNone/>
              <a:defRPr b="0" i="0" sz="8100" u="none" cap="none" strike="noStrike">
                <a:solidFill>
                  <a:schemeClr val="dk1"/>
                </a:solidFill>
                <a:latin typeface="Calibri"/>
                <a:ea typeface="Calibri"/>
                <a:cs typeface="Calibri"/>
                <a:sym typeface="Calibri"/>
              </a:defRPr>
            </a:lvl4pPr>
            <a:lvl5pPr lvl="4" marR="0" algn="ctr">
              <a:spcBef>
                <a:spcPts val="0"/>
              </a:spcBef>
              <a:spcAft>
                <a:spcPts val="0"/>
              </a:spcAft>
              <a:buSzPts val="1400"/>
              <a:buNone/>
              <a:defRPr b="0" i="0" sz="8100" u="none" cap="none" strike="noStrike">
                <a:solidFill>
                  <a:schemeClr val="dk1"/>
                </a:solidFill>
                <a:latin typeface="Calibri"/>
                <a:ea typeface="Calibri"/>
                <a:cs typeface="Calibri"/>
                <a:sym typeface="Calibri"/>
              </a:defRPr>
            </a:lvl5pPr>
            <a:lvl6pPr lvl="5" marR="0" algn="ctr">
              <a:spcBef>
                <a:spcPts val="0"/>
              </a:spcBef>
              <a:spcAft>
                <a:spcPts val="0"/>
              </a:spcAft>
              <a:buSzPts val="1400"/>
              <a:buNone/>
              <a:defRPr b="0" i="0" sz="8100" u="none" cap="none" strike="noStrike">
                <a:solidFill>
                  <a:schemeClr val="dk1"/>
                </a:solidFill>
                <a:latin typeface="Calibri"/>
                <a:ea typeface="Calibri"/>
                <a:cs typeface="Calibri"/>
                <a:sym typeface="Calibri"/>
              </a:defRPr>
            </a:lvl6pPr>
            <a:lvl7pPr lvl="6" marR="0" algn="ctr">
              <a:spcBef>
                <a:spcPts val="0"/>
              </a:spcBef>
              <a:spcAft>
                <a:spcPts val="0"/>
              </a:spcAft>
              <a:buSzPts val="1400"/>
              <a:buNone/>
              <a:defRPr b="0" i="0" sz="8100" u="none" cap="none" strike="noStrike">
                <a:solidFill>
                  <a:schemeClr val="dk1"/>
                </a:solidFill>
                <a:latin typeface="Calibri"/>
                <a:ea typeface="Calibri"/>
                <a:cs typeface="Calibri"/>
                <a:sym typeface="Calibri"/>
              </a:defRPr>
            </a:lvl7pPr>
            <a:lvl8pPr lvl="7" marR="0" algn="ctr">
              <a:spcBef>
                <a:spcPts val="0"/>
              </a:spcBef>
              <a:spcAft>
                <a:spcPts val="0"/>
              </a:spcAft>
              <a:buSzPts val="1400"/>
              <a:buNone/>
              <a:defRPr b="0" i="0" sz="8100" u="none" cap="none" strike="noStrike">
                <a:solidFill>
                  <a:schemeClr val="dk1"/>
                </a:solidFill>
                <a:latin typeface="Calibri"/>
                <a:ea typeface="Calibri"/>
                <a:cs typeface="Calibri"/>
                <a:sym typeface="Calibri"/>
              </a:defRPr>
            </a:lvl8pPr>
            <a:lvl9pPr lvl="8" marR="0" algn="ctr">
              <a:spcBef>
                <a:spcPts val="0"/>
              </a:spcBef>
              <a:spcAft>
                <a:spcPts val="0"/>
              </a:spcAft>
              <a:buSzPts val="1400"/>
              <a:buNone/>
              <a:defRPr b="0" i="0" sz="81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4" name="Shape 84"/>
        <p:cNvGrpSpPr/>
        <p:nvPr/>
      </p:nvGrpSpPr>
      <p:grpSpPr>
        <a:xfrm>
          <a:off x="0" y="0"/>
          <a:ext cx="0" cy="0"/>
          <a:chOff x="0" y="0"/>
          <a:chExt cx="0" cy="0"/>
        </a:xfrm>
      </p:grpSpPr>
      <p:sp>
        <p:nvSpPr>
          <p:cNvPr id="85" name="Google Shape;85;p14"/>
          <p:cNvSpPr txBox="1"/>
          <p:nvPr>
            <p:ph type="title"/>
          </p:nvPr>
        </p:nvSpPr>
        <p:spPr>
          <a:xfrm>
            <a:off x="623400" y="890050"/>
            <a:ext cx="17041200" cy="1145400"/>
          </a:xfrm>
          <a:prstGeom prst="rect">
            <a:avLst/>
          </a:prstGeom>
        </p:spPr>
        <p:txBody>
          <a:bodyPr anchorCtr="0" anchor="ctr" bIns="45700" lIns="91425" spcFirstLastPara="1" rIns="91425" wrap="square" tIns="45700">
            <a:normAutofit/>
          </a:bodyPr>
          <a:lstStyle>
            <a:lvl1pPr lvl="0">
              <a:spcBef>
                <a:spcPts val="0"/>
              </a:spcBef>
              <a:spcAft>
                <a:spcPts val="0"/>
              </a:spcAft>
              <a:buSzPts val="4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6" name="Google Shape;86;p14"/>
          <p:cNvSpPr txBox="1"/>
          <p:nvPr>
            <p:ph idx="1" type="body"/>
          </p:nvPr>
        </p:nvSpPr>
        <p:spPr>
          <a:xfrm>
            <a:off x="623400" y="2304950"/>
            <a:ext cx="17041200" cy="6832800"/>
          </a:xfrm>
          <a:prstGeom prst="rect">
            <a:avLst/>
          </a:prstGeom>
        </p:spPr>
        <p:txBody>
          <a:bodyPr anchorCtr="0" anchor="t" bIns="45700" lIns="91425" spcFirstLastPara="1" rIns="91425" wrap="square" tIns="45700">
            <a:normAutofit/>
          </a:bodyPr>
          <a:lstStyle>
            <a:lvl1pPr indent="-431800" lvl="0" marL="457200">
              <a:spcBef>
                <a:spcPts val="640"/>
              </a:spcBef>
              <a:spcAft>
                <a:spcPts val="0"/>
              </a:spcAft>
              <a:buSzPts val="3200"/>
              <a:buChar char="•"/>
              <a:defRPr/>
            </a:lvl1pPr>
            <a:lvl2pPr indent="-406400" lvl="1" marL="914400">
              <a:spcBef>
                <a:spcPts val="560"/>
              </a:spcBef>
              <a:spcAft>
                <a:spcPts val="0"/>
              </a:spcAft>
              <a:buSzPts val="2800"/>
              <a:buChar char="–"/>
              <a:defRPr/>
            </a:lvl2pPr>
            <a:lvl3pPr indent="-381000" lvl="2" marL="1371600">
              <a:spcBef>
                <a:spcPts val="480"/>
              </a:spcBef>
              <a:spcAft>
                <a:spcPts val="0"/>
              </a:spcAft>
              <a:buSzPts val="2400"/>
              <a:buChar char="•"/>
              <a:defRPr/>
            </a:lvl3pPr>
            <a:lvl4pPr indent="-355600" lvl="3" marL="1828800">
              <a:spcBef>
                <a:spcPts val="400"/>
              </a:spcBef>
              <a:spcAft>
                <a:spcPts val="0"/>
              </a:spcAft>
              <a:buSzPts val="2000"/>
              <a:buChar char="–"/>
              <a:defRPr/>
            </a:lvl4pPr>
            <a:lvl5pPr indent="-355600" lvl="4" marL="2286000">
              <a:spcBef>
                <a:spcPts val="400"/>
              </a:spcBef>
              <a:spcAft>
                <a:spcPts val="0"/>
              </a:spcAft>
              <a:buSzPts val="2000"/>
              <a:buChar char="»"/>
              <a:defRPr/>
            </a:lvl5pPr>
            <a:lvl6pPr indent="-355600" lvl="5" marL="2743200">
              <a:spcBef>
                <a:spcPts val="400"/>
              </a:spcBef>
              <a:spcAft>
                <a:spcPts val="0"/>
              </a:spcAft>
              <a:buSzPts val="2000"/>
              <a:buChar char="•"/>
              <a:defRPr/>
            </a:lvl6pPr>
            <a:lvl7pPr indent="-355600" lvl="6" marL="3200400">
              <a:spcBef>
                <a:spcPts val="400"/>
              </a:spcBef>
              <a:spcAft>
                <a:spcPts val="0"/>
              </a:spcAft>
              <a:buSzPts val="2000"/>
              <a:buChar char="•"/>
              <a:defRPr/>
            </a:lvl7pPr>
            <a:lvl8pPr indent="-355600" lvl="7" marL="3657600">
              <a:spcBef>
                <a:spcPts val="400"/>
              </a:spcBef>
              <a:spcAft>
                <a:spcPts val="0"/>
              </a:spcAft>
              <a:buSzPts val="2000"/>
              <a:buChar char="•"/>
              <a:defRPr/>
            </a:lvl8pPr>
            <a:lvl9pPr indent="-355600" lvl="8" marL="4114800">
              <a:spcBef>
                <a:spcPts val="400"/>
              </a:spcBef>
              <a:spcAft>
                <a:spcPts val="0"/>
              </a:spcAft>
              <a:buSzPts val="2000"/>
              <a:buChar char="•"/>
              <a:defRPr/>
            </a:lvl9pPr>
          </a:lstStyle>
          <a:p/>
        </p:txBody>
      </p:sp>
      <p:sp>
        <p:nvSpPr>
          <p:cNvPr id="87" name="Google Shape;87;p14"/>
          <p:cNvSpPr txBox="1"/>
          <p:nvPr>
            <p:ph idx="12" type="sldNum"/>
          </p:nvPr>
        </p:nvSpPr>
        <p:spPr>
          <a:xfrm>
            <a:off x="16944916" y="9326434"/>
            <a:ext cx="1097400" cy="786900"/>
          </a:xfrm>
          <a:prstGeom prst="rect">
            <a:avLst/>
          </a:prstGeom>
        </p:spPr>
        <p:txBody>
          <a:bodyPr anchorCtr="0" anchor="ctr" bIns="45700" lIns="91425" spcFirstLastPara="1" rIns="91425"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7.jpg"/><Relationship Id="rId4" Type="http://schemas.openxmlformats.org/officeDocument/2006/relationships/image" Target="../media/image4.png"/><Relationship Id="rId5" Type="http://schemas.openxmlformats.org/officeDocument/2006/relationships/image" Target="../media/image1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3.jp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grpSp>
        <p:nvGrpSpPr>
          <p:cNvPr id="92" name="Google Shape;92;p15"/>
          <p:cNvGrpSpPr/>
          <p:nvPr/>
        </p:nvGrpSpPr>
        <p:grpSpPr>
          <a:xfrm>
            <a:off x="-31071" y="-180826"/>
            <a:ext cx="4239084" cy="10467826"/>
            <a:chOff x="0" y="-241102"/>
            <a:chExt cx="5652112" cy="13957102"/>
          </a:xfrm>
        </p:grpSpPr>
        <p:grpSp>
          <p:nvGrpSpPr>
            <p:cNvPr id="93" name="Google Shape;93;p15"/>
            <p:cNvGrpSpPr/>
            <p:nvPr/>
          </p:nvGrpSpPr>
          <p:grpSpPr>
            <a:xfrm>
              <a:off x="2826056" y="-241102"/>
              <a:ext cx="2826056" cy="13957102"/>
              <a:chOff x="0" y="-47625"/>
              <a:chExt cx="558233" cy="2756958"/>
            </a:xfrm>
          </p:grpSpPr>
          <p:sp>
            <p:nvSpPr>
              <p:cNvPr id="94" name="Google Shape;94;p1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95" name="Google Shape;95;p15"/>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6" name="Google Shape;96;p15"/>
            <p:cNvGrpSpPr/>
            <p:nvPr/>
          </p:nvGrpSpPr>
          <p:grpSpPr>
            <a:xfrm>
              <a:off x="1413028" y="-241102"/>
              <a:ext cx="2826056" cy="13957102"/>
              <a:chOff x="0" y="-47625"/>
              <a:chExt cx="558233" cy="2756958"/>
            </a:xfrm>
          </p:grpSpPr>
          <p:sp>
            <p:nvSpPr>
              <p:cNvPr id="97" name="Google Shape;97;p1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98" name="Google Shape;98;p15"/>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9" name="Google Shape;99;p15"/>
            <p:cNvGrpSpPr/>
            <p:nvPr/>
          </p:nvGrpSpPr>
          <p:grpSpPr>
            <a:xfrm>
              <a:off x="0" y="-241102"/>
              <a:ext cx="2826056" cy="13957102"/>
              <a:chOff x="0" y="-47625"/>
              <a:chExt cx="558233" cy="2756958"/>
            </a:xfrm>
          </p:grpSpPr>
          <p:sp>
            <p:nvSpPr>
              <p:cNvPr id="100" name="Google Shape;100;p1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01" name="Google Shape;101;p15"/>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102" name="Google Shape;102;p15"/>
          <p:cNvSpPr txBox="1"/>
          <p:nvPr/>
        </p:nvSpPr>
        <p:spPr>
          <a:xfrm>
            <a:off x="4353388" y="1154203"/>
            <a:ext cx="14079900" cy="57630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14499">
                <a:solidFill>
                  <a:srgbClr val="231F20"/>
                </a:solidFill>
                <a:latin typeface="Halant"/>
                <a:ea typeface="Halant"/>
                <a:cs typeface="Halant"/>
                <a:sym typeface="Halant"/>
              </a:rPr>
              <a:t>SOVIET- AFGHAN WAR</a:t>
            </a:r>
            <a:endParaRPr b="1" sz="14499">
              <a:solidFill>
                <a:srgbClr val="231F20"/>
              </a:solidFill>
              <a:latin typeface="Halant"/>
              <a:ea typeface="Halant"/>
              <a:cs typeface="Halant"/>
              <a:sym typeface="Halant"/>
            </a:endParaRPr>
          </a:p>
          <a:p>
            <a:pPr indent="0" lvl="0" marL="0" marR="0" rtl="0" algn="ctr">
              <a:lnSpc>
                <a:spcPct val="96999"/>
              </a:lnSpc>
              <a:spcBef>
                <a:spcPts val="0"/>
              </a:spcBef>
              <a:spcAft>
                <a:spcPts val="0"/>
              </a:spcAft>
              <a:buNone/>
            </a:pPr>
            <a:r>
              <a:rPr b="1" lang="en-US" sz="9600">
                <a:solidFill>
                  <a:srgbClr val="231F20"/>
                </a:solidFill>
                <a:latin typeface="Halant"/>
                <a:ea typeface="Halant"/>
                <a:cs typeface="Halant"/>
                <a:sym typeface="Halant"/>
              </a:rPr>
              <a:t>NATIVE EXPERIENCE</a:t>
            </a:r>
            <a:endParaRPr b="1" sz="9600">
              <a:solidFill>
                <a:srgbClr val="231F20"/>
              </a:solidFill>
              <a:latin typeface="Halant"/>
              <a:ea typeface="Halant"/>
              <a:cs typeface="Halant"/>
              <a:sym typeface="Halant"/>
            </a:endParaRPr>
          </a:p>
        </p:txBody>
      </p:sp>
      <p:sp>
        <p:nvSpPr>
          <p:cNvPr id="103" name="Google Shape;103;p15"/>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04" name="Google Shape;104;p15"/>
          <p:cNvSpPr txBox="1"/>
          <p:nvPr/>
        </p:nvSpPr>
        <p:spPr>
          <a:xfrm>
            <a:off x="4633952" y="6917208"/>
            <a:ext cx="12625200" cy="1924800"/>
          </a:xfrm>
          <a:prstGeom prst="rect">
            <a:avLst/>
          </a:prstGeom>
          <a:noFill/>
          <a:ln>
            <a:noFill/>
          </a:ln>
        </p:spPr>
        <p:txBody>
          <a:bodyPr anchorCtr="0" anchor="t" bIns="0" lIns="0" spcFirstLastPara="1" rIns="0" wrap="square" tIns="0">
            <a:spAutoFit/>
          </a:bodyPr>
          <a:lstStyle/>
          <a:p>
            <a:pPr indent="0" lvl="0" marL="0" rtl="0" algn="ctr">
              <a:lnSpc>
                <a:spcPct val="140000"/>
              </a:lnSpc>
              <a:spcBef>
                <a:spcPts val="0"/>
              </a:spcBef>
              <a:spcAft>
                <a:spcPts val="0"/>
              </a:spcAft>
              <a:buClr>
                <a:schemeClr val="dk1"/>
              </a:buClr>
              <a:buFont typeface="Arial"/>
              <a:buNone/>
            </a:pPr>
            <a:r>
              <a:rPr lang="en-US" sz="4835">
                <a:solidFill>
                  <a:srgbClr val="231F20"/>
                </a:solidFill>
                <a:latin typeface="Inter"/>
                <a:ea typeface="Inter"/>
                <a:cs typeface="Inter"/>
                <a:sym typeface="Inter"/>
              </a:rPr>
              <a:t>Unit 9: Cold War &amp; Global Transformations</a:t>
            </a:r>
            <a:endParaRPr sz="500">
              <a:solidFill>
                <a:schemeClr val="dk1"/>
              </a:solidFill>
            </a:endParaRPr>
          </a:p>
          <a:p>
            <a:pPr indent="0" lvl="0" marL="0" marR="0" rtl="0" algn="l">
              <a:lnSpc>
                <a:spcPct val="140000"/>
              </a:lnSpc>
              <a:spcBef>
                <a:spcPts val="0"/>
              </a:spcBef>
              <a:spcAft>
                <a:spcPts val="0"/>
              </a:spcAft>
              <a:buNone/>
            </a:pPr>
            <a:r>
              <a:t/>
            </a:r>
            <a:endParaRPr sz="5735">
              <a:solidFill>
                <a:srgbClr val="231F20"/>
              </a:solidFill>
              <a:latin typeface="Inter"/>
              <a:ea typeface="Inter"/>
              <a:cs typeface="Inter"/>
              <a:sym typeface="Inter"/>
            </a:endParaRPr>
          </a:p>
        </p:txBody>
      </p:sp>
      <p:sp>
        <p:nvSpPr>
          <p:cNvPr id="105" name="Google Shape;105;p15"/>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06" name="Google Shape;106;p15"/>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07" name="Google Shape;107;p15"/>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108" name="Google Shape;108;p15"/>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24"/>
          <p:cNvSpPr txBox="1"/>
          <p:nvPr/>
        </p:nvSpPr>
        <p:spPr>
          <a:xfrm>
            <a:off x="886125" y="3686550"/>
            <a:ext cx="13985700" cy="5541300"/>
          </a:xfrm>
          <a:prstGeom prst="rect">
            <a:avLst/>
          </a:prstGeom>
          <a:noFill/>
          <a:ln>
            <a:noFill/>
          </a:ln>
        </p:spPr>
        <p:txBody>
          <a:bodyPr anchorCtr="0" anchor="t" bIns="0" lIns="0" spcFirstLastPara="1" rIns="0" wrap="square" tIns="0">
            <a:spAutoFit/>
          </a:bodyPr>
          <a:lstStyle/>
          <a:p>
            <a:pPr indent="-482600" lvl="0" marL="457200" marR="0" rtl="0" algn="l">
              <a:lnSpc>
                <a:spcPct val="100000"/>
              </a:lnSpc>
              <a:spcBef>
                <a:spcPts val="0"/>
              </a:spcBef>
              <a:spcAft>
                <a:spcPts val="0"/>
              </a:spcAft>
              <a:buClr>
                <a:srgbClr val="231F20"/>
              </a:buClr>
              <a:buSzPts val="4000"/>
              <a:buFont typeface="Inter"/>
              <a:buAutoNum type="arabicPeriod"/>
            </a:pPr>
            <a:r>
              <a:rPr lang="en-US" sz="4000">
                <a:solidFill>
                  <a:srgbClr val="231F20"/>
                </a:solidFill>
                <a:latin typeface="Inter"/>
                <a:ea typeface="Inter"/>
                <a:cs typeface="Inter"/>
                <a:sym typeface="Inter"/>
              </a:rPr>
              <a:t>Move quietly to your first station</a:t>
            </a:r>
            <a:endParaRPr sz="4000">
              <a:solidFill>
                <a:srgbClr val="231F20"/>
              </a:solidFill>
              <a:latin typeface="Inter"/>
              <a:ea typeface="Inter"/>
              <a:cs typeface="Inter"/>
              <a:sym typeface="Inter"/>
            </a:endParaRPr>
          </a:p>
          <a:p>
            <a:pPr indent="-482600" lvl="0" marL="457200" marR="0" rtl="0" algn="l">
              <a:lnSpc>
                <a:spcPct val="100000"/>
              </a:lnSpc>
              <a:spcBef>
                <a:spcPts val="0"/>
              </a:spcBef>
              <a:spcAft>
                <a:spcPts val="0"/>
              </a:spcAft>
              <a:buClr>
                <a:srgbClr val="231F20"/>
              </a:buClr>
              <a:buSzPts val="4000"/>
              <a:buFont typeface="Inter"/>
              <a:buAutoNum type="arabicPeriod"/>
            </a:pPr>
            <a:r>
              <a:rPr lang="en-US" sz="4000">
                <a:solidFill>
                  <a:srgbClr val="231F20"/>
                </a:solidFill>
                <a:latin typeface="Inter"/>
                <a:ea typeface="Inter"/>
                <a:cs typeface="Inter"/>
                <a:sym typeface="Inter"/>
              </a:rPr>
              <a:t>Read the document carefully</a:t>
            </a:r>
            <a:endParaRPr sz="4000">
              <a:solidFill>
                <a:srgbClr val="231F20"/>
              </a:solidFill>
              <a:latin typeface="Inter"/>
              <a:ea typeface="Inter"/>
              <a:cs typeface="Inter"/>
              <a:sym typeface="Inter"/>
            </a:endParaRPr>
          </a:p>
          <a:p>
            <a:pPr indent="-482600" lvl="0" marL="457200" marR="0" rtl="0" algn="l">
              <a:lnSpc>
                <a:spcPct val="100000"/>
              </a:lnSpc>
              <a:spcBef>
                <a:spcPts val="0"/>
              </a:spcBef>
              <a:spcAft>
                <a:spcPts val="0"/>
              </a:spcAft>
              <a:buClr>
                <a:srgbClr val="231F20"/>
              </a:buClr>
              <a:buSzPts val="4000"/>
              <a:buFont typeface="Inter"/>
              <a:buAutoNum type="arabicPeriod"/>
            </a:pPr>
            <a:r>
              <a:rPr lang="en-US" sz="4000">
                <a:solidFill>
                  <a:srgbClr val="231F20"/>
                </a:solidFill>
                <a:latin typeface="Inter"/>
                <a:ea typeface="Inter"/>
                <a:cs typeface="Inter"/>
                <a:sym typeface="Inter"/>
              </a:rPr>
              <a:t>Consider the options for written discussion (next slide)</a:t>
            </a:r>
            <a:endParaRPr sz="4000">
              <a:solidFill>
                <a:srgbClr val="231F20"/>
              </a:solidFill>
              <a:latin typeface="Inter"/>
              <a:ea typeface="Inter"/>
              <a:cs typeface="Inter"/>
              <a:sym typeface="Inter"/>
            </a:endParaRPr>
          </a:p>
          <a:p>
            <a:pPr indent="-482600" lvl="0" marL="457200" marR="0" rtl="0" algn="l">
              <a:lnSpc>
                <a:spcPct val="100000"/>
              </a:lnSpc>
              <a:spcBef>
                <a:spcPts val="0"/>
              </a:spcBef>
              <a:spcAft>
                <a:spcPts val="0"/>
              </a:spcAft>
              <a:buClr>
                <a:srgbClr val="231F20"/>
              </a:buClr>
              <a:buSzPts val="4000"/>
              <a:buFont typeface="Inter"/>
              <a:buAutoNum type="arabicPeriod"/>
            </a:pPr>
            <a:r>
              <a:rPr lang="en-US" sz="4000">
                <a:solidFill>
                  <a:srgbClr val="231F20"/>
                </a:solidFill>
                <a:latin typeface="Inter"/>
                <a:ea typeface="Inter"/>
                <a:cs typeface="Inter"/>
                <a:sym typeface="Inter"/>
              </a:rPr>
              <a:t>Contribute respectfully to the discussion by answering </a:t>
            </a:r>
            <a:r>
              <a:rPr b="1" lang="en-US" sz="4000" u="sng">
                <a:solidFill>
                  <a:srgbClr val="231F20"/>
                </a:solidFill>
                <a:latin typeface="Inter"/>
                <a:ea typeface="Inter"/>
                <a:cs typeface="Inter"/>
                <a:sym typeface="Inter"/>
              </a:rPr>
              <a:t>one</a:t>
            </a:r>
            <a:r>
              <a:rPr lang="en-US" sz="4000">
                <a:solidFill>
                  <a:srgbClr val="231F20"/>
                </a:solidFill>
                <a:latin typeface="Inter"/>
                <a:ea typeface="Inter"/>
                <a:cs typeface="Inter"/>
                <a:sym typeface="Inter"/>
              </a:rPr>
              <a:t> of the writing options on the chart paper.</a:t>
            </a:r>
            <a:endParaRPr sz="4000">
              <a:solidFill>
                <a:srgbClr val="231F20"/>
              </a:solidFill>
              <a:latin typeface="Inter"/>
              <a:ea typeface="Inter"/>
              <a:cs typeface="Inter"/>
              <a:sym typeface="Inter"/>
            </a:endParaRPr>
          </a:p>
          <a:p>
            <a:pPr indent="-482600" lvl="0" marL="457200" marR="0" rtl="0" algn="l">
              <a:lnSpc>
                <a:spcPct val="100000"/>
              </a:lnSpc>
              <a:spcBef>
                <a:spcPts val="0"/>
              </a:spcBef>
              <a:spcAft>
                <a:spcPts val="0"/>
              </a:spcAft>
              <a:buClr>
                <a:srgbClr val="231F20"/>
              </a:buClr>
              <a:buSzPts val="4000"/>
              <a:buFont typeface="Inter"/>
              <a:buAutoNum type="arabicPeriod"/>
            </a:pPr>
            <a:r>
              <a:rPr lang="en-US" sz="4000">
                <a:solidFill>
                  <a:srgbClr val="231F20"/>
                </a:solidFill>
                <a:latin typeface="Inter"/>
                <a:ea typeface="Inter"/>
                <a:cs typeface="Inter"/>
                <a:sym typeface="Inter"/>
              </a:rPr>
              <a:t>When the time is up, leave the document at the station and move on to the next station</a:t>
            </a:r>
            <a:endParaRPr sz="4000">
              <a:solidFill>
                <a:srgbClr val="231F20"/>
              </a:solidFill>
              <a:latin typeface="Inter"/>
              <a:ea typeface="Inter"/>
              <a:cs typeface="Inter"/>
              <a:sym typeface="Inter"/>
            </a:endParaRPr>
          </a:p>
          <a:p>
            <a:pPr indent="-482600" lvl="0" marL="457200" marR="0" rtl="0" algn="l">
              <a:lnSpc>
                <a:spcPct val="100000"/>
              </a:lnSpc>
              <a:spcBef>
                <a:spcPts val="0"/>
              </a:spcBef>
              <a:spcAft>
                <a:spcPts val="0"/>
              </a:spcAft>
              <a:buClr>
                <a:srgbClr val="231F20"/>
              </a:buClr>
              <a:buSzPts val="4000"/>
              <a:buFont typeface="Inter"/>
              <a:buAutoNum type="arabicPeriod"/>
            </a:pPr>
            <a:r>
              <a:rPr lang="en-US" sz="4000">
                <a:solidFill>
                  <a:srgbClr val="231F20"/>
                </a:solidFill>
                <a:latin typeface="Inter"/>
                <a:ea typeface="Inter"/>
                <a:cs typeface="Inter"/>
                <a:sym typeface="Inter"/>
              </a:rPr>
              <a:t>Silently repeat the process of reading, reflecting, and writing at each station</a:t>
            </a:r>
            <a:endParaRPr sz="4000">
              <a:solidFill>
                <a:srgbClr val="231F20"/>
              </a:solidFill>
              <a:latin typeface="Inter"/>
              <a:ea typeface="Inter"/>
              <a:cs typeface="Inter"/>
              <a:sym typeface="Inter"/>
            </a:endParaRPr>
          </a:p>
        </p:txBody>
      </p:sp>
      <p:sp>
        <p:nvSpPr>
          <p:cNvPr id="264" name="Google Shape;264;p24"/>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65" name="Google Shape;265;p24"/>
          <p:cNvGrpSpPr/>
          <p:nvPr/>
        </p:nvGrpSpPr>
        <p:grpSpPr>
          <a:xfrm>
            <a:off x="-254016" y="9230009"/>
            <a:ext cx="18796043" cy="937448"/>
            <a:chOff x="204" y="0"/>
            <a:chExt cx="25061391" cy="1249931"/>
          </a:xfrm>
        </p:grpSpPr>
        <p:grpSp>
          <p:nvGrpSpPr>
            <p:cNvPr id="266" name="Google Shape;266;p24"/>
            <p:cNvGrpSpPr/>
            <p:nvPr/>
          </p:nvGrpSpPr>
          <p:grpSpPr>
            <a:xfrm rot="5400000">
              <a:off x="12002369" y="-11663474"/>
              <a:ext cx="1249931" cy="24576878"/>
              <a:chOff x="0" y="-38100"/>
              <a:chExt cx="246900" cy="4854692"/>
            </a:xfrm>
          </p:grpSpPr>
          <p:sp>
            <p:nvSpPr>
              <p:cNvPr id="267" name="Google Shape;267;p2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68" name="Google Shape;268;p2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9" name="Google Shape;269;p2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70" name="Google Shape;270;p2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71" name="Google Shape;271;p2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72" name="Google Shape;272;p24"/>
          <p:cNvSpPr txBox="1"/>
          <p:nvPr/>
        </p:nvSpPr>
        <p:spPr>
          <a:xfrm>
            <a:off x="2553980" y="876300"/>
            <a:ext cx="131799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SILENT DISCUSSION</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EXPECTATIONS</a:t>
            </a:r>
            <a:endParaRPr b="1" sz="8499">
              <a:solidFill>
                <a:srgbClr val="231F20"/>
              </a:solidFill>
              <a:latin typeface="Halant"/>
              <a:ea typeface="Halant"/>
              <a:cs typeface="Halant"/>
              <a:sym typeface="Halant"/>
            </a:endParaRPr>
          </a:p>
        </p:txBody>
      </p:sp>
      <p:grpSp>
        <p:nvGrpSpPr>
          <p:cNvPr id="273" name="Google Shape;273;p24"/>
          <p:cNvGrpSpPr/>
          <p:nvPr/>
        </p:nvGrpSpPr>
        <p:grpSpPr>
          <a:xfrm>
            <a:off x="15859155" y="-98041"/>
            <a:ext cx="1562625" cy="1771271"/>
            <a:chOff x="0" y="-130721"/>
            <a:chExt cx="2083500" cy="2361695"/>
          </a:xfrm>
        </p:grpSpPr>
        <p:grpSp>
          <p:nvGrpSpPr>
            <p:cNvPr id="274" name="Google Shape;274;p24"/>
            <p:cNvGrpSpPr/>
            <p:nvPr/>
          </p:nvGrpSpPr>
          <p:grpSpPr>
            <a:xfrm>
              <a:off x="75599" y="-130721"/>
              <a:ext cx="1932614" cy="2361695"/>
              <a:chOff x="0" y="-47625"/>
              <a:chExt cx="704100" cy="860425"/>
            </a:xfrm>
          </p:grpSpPr>
          <p:sp>
            <p:nvSpPr>
              <p:cNvPr id="275" name="Google Shape;275;p2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2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7" name="Google Shape;277;p2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10</a:t>
              </a:r>
              <a:endParaRPr>
                <a:solidFill>
                  <a:schemeClr val="lt1"/>
                </a:solidFill>
              </a:endParaRPr>
            </a:p>
          </p:txBody>
        </p:sp>
      </p:grpSp>
      <p:sp>
        <p:nvSpPr>
          <p:cNvPr id="278" name="Google Shape;278;p24"/>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25"/>
          <p:cNvSpPr txBox="1"/>
          <p:nvPr/>
        </p:nvSpPr>
        <p:spPr>
          <a:xfrm>
            <a:off x="886125" y="3534150"/>
            <a:ext cx="8785800" cy="3247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US" sz="3200">
                <a:solidFill>
                  <a:srgbClr val="231F20"/>
                </a:solidFill>
                <a:latin typeface="Inter"/>
                <a:ea typeface="Inter"/>
                <a:cs typeface="Inter"/>
                <a:sym typeface="Inter"/>
              </a:rPr>
              <a:t>Must answer this question AT LEAST TWICE:</a:t>
            </a:r>
            <a:endParaRPr b="1" sz="32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b="1" sz="2700">
              <a:solidFill>
                <a:srgbClr val="231F20"/>
              </a:solidFill>
              <a:latin typeface="Inter"/>
              <a:ea typeface="Inter"/>
              <a:cs typeface="Inter"/>
              <a:sym typeface="Inter"/>
            </a:endParaRPr>
          </a:p>
          <a:p>
            <a:pPr indent="-425450" lvl="0" marL="457200" marR="0" rtl="0" algn="l">
              <a:lnSpc>
                <a:spcPct val="100000"/>
              </a:lnSpc>
              <a:spcBef>
                <a:spcPts val="0"/>
              </a:spcBef>
              <a:spcAft>
                <a:spcPts val="0"/>
              </a:spcAft>
              <a:buClr>
                <a:srgbClr val="231F20"/>
              </a:buClr>
              <a:buSzPts val="3100"/>
              <a:buFont typeface="Inter"/>
              <a:buAutoNum type="arabicPeriod"/>
            </a:pPr>
            <a:r>
              <a:rPr lang="en-US" sz="3100">
                <a:solidFill>
                  <a:srgbClr val="231F20"/>
                </a:solidFill>
                <a:latin typeface="Inter"/>
                <a:ea typeface="Inter"/>
                <a:cs typeface="Inter"/>
                <a:sym typeface="Inter"/>
              </a:rPr>
              <a:t>According to the source, how was the Soviet-Afghan War perceived by the native population?</a:t>
            </a:r>
            <a:endParaRPr sz="3100">
              <a:solidFill>
                <a:srgbClr val="231F20"/>
              </a:solidFill>
              <a:latin typeface="Inter"/>
              <a:ea typeface="Inter"/>
              <a:cs typeface="Inter"/>
              <a:sym typeface="Inter"/>
            </a:endParaRPr>
          </a:p>
          <a:p>
            <a:pPr indent="0" lvl="0" marL="457200" marR="0" rtl="0" algn="l">
              <a:lnSpc>
                <a:spcPct val="100000"/>
              </a:lnSpc>
              <a:spcBef>
                <a:spcPts val="0"/>
              </a:spcBef>
              <a:spcAft>
                <a:spcPts val="0"/>
              </a:spcAft>
              <a:buNone/>
            </a:pPr>
            <a:r>
              <a:t/>
            </a:r>
            <a:endParaRPr sz="2700">
              <a:solidFill>
                <a:srgbClr val="231F20"/>
              </a:solidFill>
              <a:latin typeface="Inter"/>
              <a:ea typeface="Inter"/>
              <a:cs typeface="Inter"/>
              <a:sym typeface="Inter"/>
            </a:endParaRPr>
          </a:p>
        </p:txBody>
      </p:sp>
      <p:sp>
        <p:nvSpPr>
          <p:cNvPr id="284" name="Google Shape;284;p25"/>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85" name="Google Shape;285;p25"/>
          <p:cNvGrpSpPr/>
          <p:nvPr/>
        </p:nvGrpSpPr>
        <p:grpSpPr>
          <a:xfrm>
            <a:off x="-254016" y="9230009"/>
            <a:ext cx="18796043" cy="937448"/>
            <a:chOff x="204" y="0"/>
            <a:chExt cx="25061391" cy="1249931"/>
          </a:xfrm>
        </p:grpSpPr>
        <p:grpSp>
          <p:nvGrpSpPr>
            <p:cNvPr id="286" name="Google Shape;286;p25"/>
            <p:cNvGrpSpPr/>
            <p:nvPr/>
          </p:nvGrpSpPr>
          <p:grpSpPr>
            <a:xfrm rot="5400000">
              <a:off x="12002369" y="-11663474"/>
              <a:ext cx="1249931" cy="24576878"/>
              <a:chOff x="0" y="-38100"/>
              <a:chExt cx="246900" cy="4854692"/>
            </a:xfrm>
          </p:grpSpPr>
          <p:sp>
            <p:nvSpPr>
              <p:cNvPr id="287" name="Google Shape;287;p2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88" name="Google Shape;288;p2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89" name="Google Shape;289;p2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90" name="Google Shape;290;p2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91" name="Google Shape;291;p2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92" name="Google Shape;292;p25"/>
          <p:cNvSpPr txBox="1"/>
          <p:nvPr/>
        </p:nvSpPr>
        <p:spPr>
          <a:xfrm>
            <a:off x="2553980" y="876300"/>
            <a:ext cx="131799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SILENT DISCUSSION</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WRITING OPTIONS</a:t>
            </a:r>
            <a:endParaRPr b="1" sz="8499">
              <a:solidFill>
                <a:srgbClr val="231F20"/>
              </a:solidFill>
              <a:latin typeface="Halant"/>
              <a:ea typeface="Halant"/>
              <a:cs typeface="Halant"/>
              <a:sym typeface="Halant"/>
            </a:endParaRPr>
          </a:p>
        </p:txBody>
      </p:sp>
      <p:grpSp>
        <p:nvGrpSpPr>
          <p:cNvPr id="293" name="Google Shape;293;p25"/>
          <p:cNvGrpSpPr/>
          <p:nvPr/>
        </p:nvGrpSpPr>
        <p:grpSpPr>
          <a:xfrm>
            <a:off x="15859155" y="-98041"/>
            <a:ext cx="1562625" cy="1771271"/>
            <a:chOff x="0" y="-130721"/>
            <a:chExt cx="2083500" cy="2361695"/>
          </a:xfrm>
        </p:grpSpPr>
        <p:grpSp>
          <p:nvGrpSpPr>
            <p:cNvPr id="294" name="Google Shape;294;p25"/>
            <p:cNvGrpSpPr/>
            <p:nvPr/>
          </p:nvGrpSpPr>
          <p:grpSpPr>
            <a:xfrm>
              <a:off x="75599" y="-130721"/>
              <a:ext cx="1932614" cy="2361695"/>
              <a:chOff x="0" y="-47625"/>
              <a:chExt cx="704100" cy="860425"/>
            </a:xfrm>
          </p:grpSpPr>
          <p:sp>
            <p:nvSpPr>
              <p:cNvPr id="295" name="Google Shape;295;p2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2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7" name="Google Shape;297;p2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11</a:t>
              </a:r>
              <a:endParaRPr>
                <a:solidFill>
                  <a:schemeClr val="lt1"/>
                </a:solidFill>
              </a:endParaRPr>
            </a:p>
          </p:txBody>
        </p:sp>
      </p:grpSp>
      <p:sp>
        <p:nvSpPr>
          <p:cNvPr id="298" name="Google Shape;298;p25"/>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99" name="Google Shape;299;p25"/>
          <p:cNvSpPr txBox="1"/>
          <p:nvPr/>
        </p:nvSpPr>
        <p:spPr>
          <a:xfrm>
            <a:off x="10362950" y="3774900"/>
            <a:ext cx="6228000" cy="4832700"/>
          </a:xfrm>
          <a:prstGeom prst="rect">
            <a:avLst/>
          </a:prstGeom>
          <a:noFill/>
          <a:ln cap="flat" cmpd="sng" w="19050">
            <a:solidFill>
              <a:srgbClr val="6484F3"/>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US" sz="2500">
                <a:solidFill>
                  <a:srgbClr val="231F20"/>
                </a:solidFill>
                <a:latin typeface="Inter"/>
                <a:ea typeface="Inter"/>
                <a:cs typeface="Inter"/>
                <a:sym typeface="Inter"/>
              </a:rPr>
              <a:t>Additional Writing Options:</a:t>
            </a:r>
            <a:endParaRPr b="1" sz="2500">
              <a:solidFill>
                <a:srgbClr val="231F20"/>
              </a:solidFill>
              <a:latin typeface="Inter"/>
              <a:ea typeface="Inter"/>
              <a:cs typeface="Inter"/>
              <a:sym typeface="Inter"/>
            </a:endParaRPr>
          </a:p>
          <a:p>
            <a:pPr indent="0" lvl="0" marL="0" rtl="0" algn="l">
              <a:spcBef>
                <a:spcPts val="0"/>
              </a:spcBef>
              <a:spcAft>
                <a:spcPts val="0"/>
              </a:spcAft>
              <a:buNone/>
            </a:pPr>
            <a:r>
              <a:t/>
            </a:r>
            <a:endParaRPr b="1" sz="2500">
              <a:solidFill>
                <a:srgbClr val="231F20"/>
              </a:solidFill>
              <a:latin typeface="Inter"/>
              <a:ea typeface="Inter"/>
              <a:cs typeface="Inter"/>
              <a:sym typeface="Inter"/>
            </a:endParaRPr>
          </a:p>
          <a:p>
            <a:pPr indent="-381000" lvl="0" marL="457200" rtl="0" algn="l">
              <a:spcBef>
                <a:spcPts val="0"/>
              </a:spcBef>
              <a:spcAft>
                <a:spcPts val="0"/>
              </a:spcAft>
              <a:buClr>
                <a:srgbClr val="000000"/>
              </a:buClr>
              <a:buSzPts val="2400"/>
              <a:buFont typeface="Inter"/>
              <a:buChar char="●"/>
            </a:pPr>
            <a:r>
              <a:rPr lang="en-US" sz="2400">
                <a:latin typeface="Inter"/>
                <a:ea typeface="Inter"/>
                <a:cs typeface="Inter"/>
                <a:sym typeface="Inter"/>
              </a:rPr>
              <a:t>What vocabulary is unclear?</a:t>
            </a:r>
            <a:endParaRPr sz="2400">
              <a:latin typeface="Inter"/>
              <a:ea typeface="Inter"/>
              <a:cs typeface="Inter"/>
              <a:sym typeface="Inter"/>
            </a:endParaRPr>
          </a:p>
          <a:p>
            <a:pPr indent="-381000" lvl="0" marL="457200" rtl="0" algn="l">
              <a:spcBef>
                <a:spcPts val="0"/>
              </a:spcBef>
              <a:spcAft>
                <a:spcPts val="0"/>
              </a:spcAft>
              <a:buClr>
                <a:srgbClr val="000000"/>
              </a:buClr>
              <a:buSzPts val="2400"/>
              <a:buFont typeface="Inter"/>
              <a:buChar char="●"/>
            </a:pPr>
            <a:r>
              <a:rPr lang="en-US" sz="2400">
                <a:latin typeface="Inter"/>
                <a:ea typeface="Inter"/>
                <a:cs typeface="Inter"/>
                <a:sym typeface="Inter"/>
              </a:rPr>
              <a:t>Ask a question about the source</a:t>
            </a:r>
            <a:endParaRPr sz="2400">
              <a:latin typeface="Inter"/>
              <a:ea typeface="Inter"/>
              <a:cs typeface="Inter"/>
              <a:sym typeface="Inter"/>
            </a:endParaRPr>
          </a:p>
          <a:p>
            <a:pPr indent="-381000" lvl="0" marL="457200" rtl="0" algn="l">
              <a:spcBef>
                <a:spcPts val="0"/>
              </a:spcBef>
              <a:spcAft>
                <a:spcPts val="0"/>
              </a:spcAft>
              <a:buClr>
                <a:srgbClr val="000000"/>
              </a:buClr>
              <a:buSzPts val="2400"/>
              <a:buFont typeface="Inter"/>
              <a:buChar char="●"/>
            </a:pPr>
            <a:r>
              <a:rPr lang="en-US" sz="2400">
                <a:latin typeface="Inter"/>
                <a:ea typeface="Inter"/>
                <a:cs typeface="Inter"/>
                <a:sym typeface="Inter"/>
              </a:rPr>
              <a:t>Answer a question</a:t>
            </a:r>
            <a:endParaRPr sz="2400">
              <a:latin typeface="Inter"/>
              <a:ea typeface="Inter"/>
              <a:cs typeface="Inter"/>
              <a:sym typeface="Inter"/>
            </a:endParaRPr>
          </a:p>
          <a:p>
            <a:pPr indent="-381000" lvl="0" marL="457200" rtl="0" algn="l">
              <a:spcBef>
                <a:spcPts val="0"/>
              </a:spcBef>
              <a:spcAft>
                <a:spcPts val="0"/>
              </a:spcAft>
              <a:buClr>
                <a:srgbClr val="000000"/>
              </a:buClr>
              <a:buSzPts val="2400"/>
              <a:buFont typeface="Inter"/>
              <a:buChar char="●"/>
            </a:pPr>
            <a:r>
              <a:rPr lang="en-US" sz="2400">
                <a:latin typeface="Inter"/>
                <a:ea typeface="Inter"/>
                <a:cs typeface="Inter"/>
                <a:sym typeface="Inter"/>
              </a:rPr>
              <a:t>Connect to something you know</a:t>
            </a:r>
            <a:endParaRPr sz="2400">
              <a:latin typeface="Inter"/>
              <a:ea typeface="Inter"/>
              <a:cs typeface="Inter"/>
              <a:sym typeface="Inter"/>
            </a:endParaRPr>
          </a:p>
          <a:p>
            <a:pPr indent="-381000" lvl="0" marL="457200" rtl="0" algn="l">
              <a:spcBef>
                <a:spcPts val="0"/>
              </a:spcBef>
              <a:spcAft>
                <a:spcPts val="0"/>
              </a:spcAft>
              <a:buClr>
                <a:srgbClr val="000000"/>
              </a:buClr>
              <a:buSzPts val="2400"/>
              <a:buFont typeface="Inter"/>
              <a:buChar char="●"/>
            </a:pPr>
            <a:r>
              <a:rPr lang="en-US" sz="2400">
                <a:latin typeface="Inter"/>
                <a:ea typeface="Inter"/>
                <a:cs typeface="Inter"/>
                <a:sym typeface="Inter"/>
              </a:rPr>
              <a:t>Draw a visual representation</a:t>
            </a:r>
            <a:endParaRPr sz="2400">
              <a:latin typeface="Inter"/>
              <a:ea typeface="Inter"/>
              <a:cs typeface="Inter"/>
              <a:sym typeface="Inter"/>
            </a:endParaRPr>
          </a:p>
          <a:p>
            <a:pPr indent="-381000" lvl="0" marL="457200" rtl="0" algn="l">
              <a:spcBef>
                <a:spcPts val="0"/>
              </a:spcBef>
              <a:spcAft>
                <a:spcPts val="0"/>
              </a:spcAft>
              <a:buClr>
                <a:srgbClr val="000000"/>
              </a:buClr>
              <a:buSzPts val="2400"/>
              <a:buFont typeface="Inter"/>
              <a:buChar char="●"/>
            </a:pPr>
            <a:r>
              <a:rPr lang="en-US" sz="2400">
                <a:latin typeface="Inter"/>
                <a:ea typeface="Inter"/>
                <a:cs typeface="Inter"/>
                <a:sym typeface="Inter"/>
              </a:rPr>
              <a:t>Predict what happened next</a:t>
            </a:r>
            <a:endParaRPr sz="2400">
              <a:latin typeface="Inter"/>
              <a:ea typeface="Inter"/>
              <a:cs typeface="Inter"/>
              <a:sym typeface="Inter"/>
            </a:endParaRPr>
          </a:p>
          <a:p>
            <a:pPr indent="-381000" lvl="0" marL="457200" rtl="0" algn="l">
              <a:spcBef>
                <a:spcPts val="0"/>
              </a:spcBef>
              <a:spcAft>
                <a:spcPts val="0"/>
              </a:spcAft>
              <a:buClr>
                <a:srgbClr val="000000"/>
              </a:buClr>
              <a:buSzPts val="2400"/>
              <a:buFont typeface="Inter"/>
              <a:buChar char="●"/>
            </a:pPr>
            <a:r>
              <a:rPr lang="en-US" sz="2400">
                <a:latin typeface="Inter"/>
                <a:ea typeface="Inter"/>
                <a:cs typeface="Inter"/>
                <a:sym typeface="Inter"/>
              </a:rPr>
              <a:t>Build on a peer’s comment</a:t>
            </a:r>
            <a:endParaRPr sz="2400">
              <a:latin typeface="Inter"/>
              <a:ea typeface="Inter"/>
              <a:cs typeface="Inter"/>
              <a:sym typeface="Inter"/>
            </a:endParaRPr>
          </a:p>
          <a:p>
            <a:pPr indent="-381000" lvl="0" marL="457200" rtl="0" algn="l">
              <a:spcBef>
                <a:spcPts val="0"/>
              </a:spcBef>
              <a:spcAft>
                <a:spcPts val="0"/>
              </a:spcAft>
              <a:buClr>
                <a:srgbClr val="000000"/>
              </a:buClr>
              <a:buSzPts val="2400"/>
              <a:buFont typeface="Inter"/>
              <a:buChar char="●"/>
            </a:pPr>
            <a:r>
              <a:rPr lang="en-US" sz="2400">
                <a:latin typeface="Inter"/>
                <a:ea typeface="Inter"/>
                <a:cs typeface="Inter"/>
                <a:sym typeface="Inter"/>
              </a:rPr>
              <a:t>Challenge a peer’s comment</a:t>
            </a:r>
            <a:endParaRPr sz="2400">
              <a:latin typeface="Inter"/>
              <a:ea typeface="Inter"/>
              <a:cs typeface="Inter"/>
              <a:sym typeface="Inter"/>
            </a:endParaRPr>
          </a:p>
          <a:p>
            <a:pPr indent="0" lvl="0" marL="0" rtl="0" algn="l">
              <a:spcBef>
                <a:spcPts val="0"/>
              </a:spcBef>
              <a:spcAft>
                <a:spcPts val="0"/>
              </a:spcAft>
              <a:buNone/>
            </a:pPr>
            <a:r>
              <a:t/>
            </a:r>
            <a:endParaRPr sz="1600">
              <a:latin typeface="Inter"/>
              <a:ea typeface="Inter"/>
              <a:cs typeface="Inter"/>
              <a:sym typeface="Inter"/>
            </a:endParaRPr>
          </a:p>
          <a:p>
            <a:pPr indent="0" lvl="0" marL="0" rtl="0" algn="l">
              <a:spcBef>
                <a:spcPts val="0"/>
              </a:spcBef>
              <a:spcAft>
                <a:spcPts val="0"/>
              </a:spcAft>
              <a:buNone/>
            </a:pPr>
            <a:r>
              <a:t/>
            </a:r>
            <a:endParaRPr sz="1800">
              <a:solidFill>
                <a:srgbClr val="595959"/>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16"/>
          <p:cNvSpPr txBox="1"/>
          <p:nvPr/>
        </p:nvSpPr>
        <p:spPr>
          <a:xfrm>
            <a:off x="4404825" y="2805550"/>
            <a:ext cx="12748500" cy="5387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1100"/>
              <a:buFont typeface="Arial"/>
              <a:buNone/>
            </a:pPr>
            <a:r>
              <a:rPr b="1" lang="en-US" sz="5000">
                <a:solidFill>
                  <a:schemeClr val="dk1"/>
                </a:solidFill>
                <a:latin typeface="Inter"/>
                <a:ea typeface="Inter"/>
                <a:cs typeface="Inter"/>
                <a:sym typeface="Inter"/>
              </a:rPr>
              <a:t>Causation - </a:t>
            </a:r>
            <a:r>
              <a:rPr lang="en-US" sz="5000">
                <a:solidFill>
                  <a:schemeClr val="dk1"/>
                </a:solidFill>
                <a:latin typeface="Inter"/>
                <a:ea typeface="Inter"/>
                <a:cs typeface="Inter"/>
                <a:sym typeface="Inter"/>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sz="5000">
              <a:solidFill>
                <a:srgbClr val="231F20"/>
              </a:solidFill>
              <a:latin typeface="Inter"/>
              <a:ea typeface="Inter"/>
              <a:cs typeface="Inter"/>
              <a:sym typeface="Inter"/>
            </a:endParaRPr>
          </a:p>
        </p:txBody>
      </p:sp>
      <p:sp>
        <p:nvSpPr>
          <p:cNvPr id="114" name="Google Shape;114;p16"/>
          <p:cNvSpPr/>
          <p:nvPr/>
        </p:nvSpPr>
        <p:spPr>
          <a:xfrm>
            <a:off x="14840742" y="780922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15" name="Google Shape;115;p16"/>
          <p:cNvGrpSpPr/>
          <p:nvPr/>
        </p:nvGrpSpPr>
        <p:grpSpPr>
          <a:xfrm>
            <a:off x="-254016" y="9230009"/>
            <a:ext cx="18796043" cy="937448"/>
            <a:chOff x="204" y="0"/>
            <a:chExt cx="25061391" cy="1249931"/>
          </a:xfrm>
        </p:grpSpPr>
        <p:grpSp>
          <p:nvGrpSpPr>
            <p:cNvPr id="116" name="Google Shape;116;p16"/>
            <p:cNvGrpSpPr/>
            <p:nvPr/>
          </p:nvGrpSpPr>
          <p:grpSpPr>
            <a:xfrm rot="5400000">
              <a:off x="12002369" y="-11663474"/>
              <a:ext cx="1249931" cy="24576878"/>
              <a:chOff x="0" y="-38100"/>
              <a:chExt cx="246900" cy="4854692"/>
            </a:xfrm>
          </p:grpSpPr>
          <p:sp>
            <p:nvSpPr>
              <p:cNvPr id="117" name="Google Shape;117;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18" name="Google Shape;118;p1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9" name="Google Shape;119;p1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20" name="Google Shape;120;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21" name="Google Shape;121;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22" name="Google Shape;122;p16"/>
          <p:cNvSpPr txBox="1"/>
          <p:nvPr/>
        </p:nvSpPr>
        <p:spPr>
          <a:xfrm>
            <a:off x="724649" y="1673225"/>
            <a:ext cx="16838700" cy="1200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799">
                <a:solidFill>
                  <a:srgbClr val="231F20"/>
                </a:solidFill>
                <a:latin typeface="Halant"/>
                <a:ea typeface="Halant"/>
                <a:cs typeface="Halant"/>
                <a:sym typeface="Halant"/>
              </a:rPr>
              <a:t>HISTORICAL THINKING SKILL</a:t>
            </a:r>
            <a:endParaRPr sz="700"/>
          </a:p>
        </p:txBody>
      </p:sp>
      <p:grpSp>
        <p:nvGrpSpPr>
          <p:cNvPr id="123" name="Google Shape;123;p16"/>
          <p:cNvGrpSpPr/>
          <p:nvPr/>
        </p:nvGrpSpPr>
        <p:grpSpPr>
          <a:xfrm>
            <a:off x="15859155" y="-98041"/>
            <a:ext cx="1562625" cy="1771271"/>
            <a:chOff x="0" y="-130721"/>
            <a:chExt cx="2083500" cy="2361695"/>
          </a:xfrm>
        </p:grpSpPr>
        <p:grpSp>
          <p:nvGrpSpPr>
            <p:cNvPr id="124" name="Google Shape;124;p16"/>
            <p:cNvGrpSpPr/>
            <p:nvPr/>
          </p:nvGrpSpPr>
          <p:grpSpPr>
            <a:xfrm>
              <a:off x="75599" y="-130721"/>
              <a:ext cx="1932614" cy="2361695"/>
              <a:chOff x="0" y="-47625"/>
              <a:chExt cx="704100" cy="860425"/>
            </a:xfrm>
          </p:grpSpPr>
          <p:sp>
            <p:nvSpPr>
              <p:cNvPr id="125" name="Google Shape;125;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1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27" name="Google Shape;127;p1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128" name="Google Shape;128;p16"/>
          <p:cNvSpPr/>
          <p:nvPr/>
        </p:nvSpPr>
        <p:spPr>
          <a:xfrm>
            <a:off x="-2627572" y="-804561"/>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29" name="Google Shape;129;p16"/>
          <p:cNvPicPr preferRelativeResize="0"/>
          <p:nvPr/>
        </p:nvPicPr>
        <p:blipFill>
          <a:blip r:embed="rId4">
            <a:alphaModFix/>
          </a:blip>
          <a:stretch>
            <a:fillRect/>
          </a:stretch>
        </p:blipFill>
        <p:spPr>
          <a:xfrm>
            <a:off x="823177" y="4041786"/>
            <a:ext cx="2819650" cy="28196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17"/>
          <p:cNvSpPr txBox="1"/>
          <p:nvPr/>
        </p:nvSpPr>
        <p:spPr>
          <a:xfrm>
            <a:off x="4572000" y="3295950"/>
            <a:ext cx="12748500" cy="64341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SzPts val="1100"/>
              <a:buFont typeface="Arial"/>
              <a:buNone/>
            </a:pPr>
            <a:r>
              <a:rPr b="1" lang="en-US" sz="4600">
                <a:solidFill>
                  <a:schemeClr val="dk1"/>
                </a:solidFill>
                <a:latin typeface="Inter"/>
                <a:ea typeface="Inter"/>
                <a:cs typeface="Inter"/>
                <a:sym typeface="Inter"/>
              </a:rPr>
              <a:t>Perspective - </a:t>
            </a:r>
            <a:r>
              <a:rPr lang="en-US" sz="4600">
                <a:solidFill>
                  <a:schemeClr val="dk1"/>
                </a:solidFill>
                <a:latin typeface="Inter"/>
                <a:ea typeface="Inter"/>
                <a:cs typeface="Inter"/>
                <a:sym typeface="Inter"/>
              </a:rPr>
              <a:t>Thinking historically means considering how one's personhood has influenced their perspective. It also means recognizing how diverse viewpoints and experiences shape the understanding of historical events. This allows students of history to cultivate empathy for the people of the past that are studied.</a:t>
            </a:r>
            <a:endParaRPr sz="4600">
              <a:solidFill>
                <a:schemeClr val="dk1"/>
              </a:solidFill>
              <a:latin typeface="Inter"/>
              <a:ea typeface="Inter"/>
              <a:cs typeface="Inter"/>
              <a:sym typeface="Inter"/>
            </a:endParaRPr>
          </a:p>
          <a:p>
            <a:pPr indent="0" lvl="0" marL="0" rtl="0" algn="ctr">
              <a:spcBef>
                <a:spcPts val="0"/>
              </a:spcBef>
              <a:spcAft>
                <a:spcPts val="0"/>
              </a:spcAft>
              <a:buClr>
                <a:srgbClr val="000000"/>
              </a:buClr>
              <a:buSzPts val="1100"/>
              <a:buFont typeface="Arial"/>
              <a:buNone/>
            </a:pPr>
            <a:r>
              <a:t/>
            </a:r>
            <a:endParaRPr b="1" sz="5000">
              <a:solidFill>
                <a:schemeClr val="dk1"/>
              </a:solidFill>
              <a:latin typeface="Inter"/>
              <a:ea typeface="Inter"/>
              <a:cs typeface="Inter"/>
              <a:sym typeface="Inter"/>
            </a:endParaRPr>
          </a:p>
        </p:txBody>
      </p:sp>
      <p:sp>
        <p:nvSpPr>
          <p:cNvPr id="135" name="Google Shape;135;p17"/>
          <p:cNvSpPr/>
          <p:nvPr/>
        </p:nvSpPr>
        <p:spPr>
          <a:xfrm>
            <a:off x="14840742" y="780922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36" name="Google Shape;136;p17"/>
          <p:cNvGrpSpPr/>
          <p:nvPr/>
        </p:nvGrpSpPr>
        <p:grpSpPr>
          <a:xfrm>
            <a:off x="-254016" y="9230009"/>
            <a:ext cx="18796043" cy="937448"/>
            <a:chOff x="204" y="0"/>
            <a:chExt cx="25061391" cy="1249931"/>
          </a:xfrm>
        </p:grpSpPr>
        <p:grpSp>
          <p:nvGrpSpPr>
            <p:cNvPr id="137" name="Google Shape;137;p17"/>
            <p:cNvGrpSpPr/>
            <p:nvPr/>
          </p:nvGrpSpPr>
          <p:grpSpPr>
            <a:xfrm rot="5400000">
              <a:off x="12002369" y="-11663474"/>
              <a:ext cx="1249931" cy="24576878"/>
              <a:chOff x="0" y="-38100"/>
              <a:chExt cx="246900" cy="4854692"/>
            </a:xfrm>
          </p:grpSpPr>
          <p:sp>
            <p:nvSpPr>
              <p:cNvPr id="138" name="Google Shape;138;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39" name="Google Shape;139;p1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40" name="Google Shape;140;p1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41" name="Google Shape;141;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42" name="Google Shape;142;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43" name="Google Shape;143;p17"/>
          <p:cNvSpPr txBox="1"/>
          <p:nvPr/>
        </p:nvSpPr>
        <p:spPr>
          <a:xfrm>
            <a:off x="724649" y="1673225"/>
            <a:ext cx="16838700" cy="1200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799">
                <a:solidFill>
                  <a:srgbClr val="231F20"/>
                </a:solidFill>
                <a:latin typeface="Halant"/>
                <a:ea typeface="Halant"/>
                <a:cs typeface="Halant"/>
                <a:sym typeface="Halant"/>
              </a:rPr>
              <a:t>HISTORICAL THINKING SKILL</a:t>
            </a:r>
            <a:endParaRPr sz="700"/>
          </a:p>
        </p:txBody>
      </p:sp>
      <p:grpSp>
        <p:nvGrpSpPr>
          <p:cNvPr id="144" name="Google Shape;144;p17"/>
          <p:cNvGrpSpPr/>
          <p:nvPr/>
        </p:nvGrpSpPr>
        <p:grpSpPr>
          <a:xfrm>
            <a:off x="15859155" y="-98041"/>
            <a:ext cx="1562625" cy="1771271"/>
            <a:chOff x="0" y="-130721"/>
            <a:chExt cx="2083500" cy="2361695"/>
          </a:xfrm>
        </p:grpSpPr>
        <p:grpSp>
          <p:nvGrpSpPr>
            <p:cNvPr id="145" name="Google Shape;145;p17"/>
            <p:cNvGrpSpPr/>
            <p:nvPr/>
          </p:nvGrpSpPr>
          <p:grpSpPr>
            <a:xfrm>
              <a:off x="75599" y="-130721"/>
              <a:ext cx="1932614" cy="2361695"/>
              <a:chOff x="0" y="-47625"/>
              <a:chExt cx="704100" cy="860425"/>
            </a:xfrm>
          </p:grpSpPr>
          <p:sp>
            <p:nvSpPr>
              <p:cNvPr id="146" name="Google Shape;146;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48" name="Google Shape;148;p1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2</a:t>
              </a:r>
              <a:endParaRPr>
                <a:solidFill>
                  <a:schemeClr val="lt1"/>
                </a:solidFill>
              </a:endParaRPr>
            </a:p>
          </p:txBody>
        </p:sp>
      </p:grpSp>
      <p:sp>
        <p:nvSpPr>
          <p:cNvPr id="149" name="Google Shape;149;p17"/>
          <p:cNvSpPr/>
          <p:nvPr/>
        </p:nvSpPr>
        <p:spPr>
          <a:xfrm>
            <a:off x="-2627572" y="-804561"/>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50" name="Google Shape;150;p17"/>
          <p:cNvPicPr preferRelativeResize="0"/>
          <p:nvPr/>
        </p:nvPicPr>
        <p:blipFill>
          <a:blip r:embed="rId4">
            <a:alphaModFix/>
          </a:blip>
          <a:stretch>
            <a:fillRect/>
          </a:stretch>
        </p:blipFill>
        <p:spPr>
          <a:xfrm>
            <a:off x="875700" y="4148839"/>
            <a:ext cx="2943300" cy="29433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18"/>
          <p:cNvSpPr txBox="1"/>
          <p:nvPr/>
        </p:nvSpPr>
        <p:spPr>
          <a:xfrm>
            <a:off x="1791340" y="3962780"/>
            <a:ext cx="14705400" cy="23088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100"/>
              <a:buNone/>
            </a:pPr>
            <a:r>
              <a:rPr i="1" lang="en-US" sz="5000">
                <a:solidFill>
                  <a:schemeClr val="dk1"/>
                </a:solidFill>
                <a:latin typeface="Inter"/>
                <a:ea typeface="Inter"/>
                <a:cs typeface="Inter"/>
                <a:sym typeface="Inter"/>
              </a:rPr>
              <a:t>How was the Soviet-Afghan War experienced and perceived by the native population?</a:t>
            </a:r>
            <a:endParaRPr i="1" sz="5000">
              <a:solidFill>
                <a:schemeClr val="dk1"/>
              </a:solidFill>
              <a:latin typeface="Inter"/>
              <a:ea typeface="Inter"/>
              <a:cs typeface="Inter"/>
              <a:sym typeface="Inter"/>
            </a:endParaRPr>
          </a:p>
          <a:p>
            <a:pPr indent="0" lvl="0" marL="0" rtl="0" algn="l">
              <a:spcBef>
                <a:spcPts val="0"/>
              </a:spcBef>
              <a:spcAft>
                <a:spcPts val="0"/>
              </a:spcAft>
              <a:buSzPts val="1100"/>
              <a:buNone/>
            </a:pPr>
            <a:r>
              <a:t/>
            </a:r>
            <a:endParaRPr i="1" sz="5000">
              <a:solidFill>
                <a:schemeClr val="dk1"/>
              </a:solidFill>
              <a:latin typeface="Inter"/>
              <a:ea typeface="Inter"/>
              <a:cs typeface="Inter"/>
              <a:sym typeface="Inter"/>
            </a:endParaRPr>
          </a:p>
        </p:txBody>
      </p:sp>
      <p:sp>
        <p:nvSpPr>
          <p:cNvPr id="156" name="Google Shape;156;p18"/>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57" name="Google Shape;157;p18"/>
          <p:cNvGrpSpPr/>
          <p:nvPr/>
        </p:nvGrpSpPr>
        <p:grpSpPr>
          <a:xfrm>
            <a:off x="-254016" y="9230009"/>
            <a:ext cx="18796043" cy="937448"/>
            <a:chOff x="204" y="0"/>
            <a:chExt cx="25061391" cy="1249931"/>
          </a:xfrm>
        </p:grpSpPr>
        <p:grpSp>
          <p:nvGrpSpPr>
            <p:cNvPr id="158" name="Google Shape;158;p18"/>
            <p:cNvGrpSpPr/>
            <p:nvPr/>
          </p:nvGrpSpPr>
          <p:grpSpPr>
            <a:xfrm rot="5400000">
              <a:off x="12002369" y="-11663474"/>
              <a:ext cx="1249931" cy="24576878"/>
              <a:chOff x="0" y="-38100"/>
              <a:chExt cx="246900" cy="4854692"/>
            </a:xfrm>
          </p:grpSpPr>
          <p:sp>
            <p:nvSpPr>
              <p:cNvPr id="159" name="Google Shape;159;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60" name="Google Shape;160;p1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1" name="Google Shape;161;p1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62" name="Google Shape;162;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63" name="Google Shape;163;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64" name="Google Shape;164;p18"/>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grpSp>
        <p:nvGrpSpPr>
          <p:cNvPr id="165" name="Google Shape;165;p18"/>
          <p:cNvGrpSpPr/>
          <p:nvPr/>
        </p:nvGrpSpPr>
        <p:grpSpPr>
          <a:xfrm>
            <a:off x="15859155" y="-98041"/>
            <a:ext cx="1562625" cy="1771271"/>
            <a:chOff x="0" y="-130721"/>
            <a:chExt cx="2083500" cy="2361695"/>
          </a:xfrm>
        </p:grpSpPr>
        <p:grpSp>
          <p:nvGrpSpPr>
            <p:cNvPr id="166" name="Google Shape;166;p18"/>
            <p:cNvGrpSpPr/>
            <p:nvPr/>
          </p:nvGrpSpPr>
          <p:grpSpPr>
            <a:xfrm>
              <a:off x="75599" y="-130721"/>
              <a:ext cx="1932614" cy="2361695"/>
              <a:chOff x="0" y="-47625"/>
              <a:chExt cx="704100" cy="860425"/>
            </a:xfrm>
          </p:grpSpPr>
          <p:sp>
            <p:nvSpPr>
              <p:cNvPr id="167" name="Google Shape;167;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9" name="Google Shape;169;p1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3</a:t>
              </a:r>
              <a:endParaRPr>
                <a:solidFill>
                  <a:schemeClr val="lt1"/>
                </a:solidFill>
              </a:endParaRPr>
            </a:p>
          </p:txBody>
        </p:sp>
      </p:grpSp>
      <p:sp>
        <p:nvSpPr>
          <p:cNvPr id="170" name="Google Shape;170;p18"/>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9"/>
          <p:cNvSpPr txBox="1"/>
          <p:nvPr>
            <p:ph type="title"/>
          </p:nvPr>
        </p:nvSpPr>
        <p:spPr>
          <a:xfrm>
            <a:off x="623400" y="890050"/>
            <a:ext cx="17041200" cy="11454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t/>
            </a:r>
            <a:endParaRPr/>
          </a:p>
        </p:txBody>
      </p:sp>
      <p:sp>
        <p:nvSpPr>
          <p:cNvPr id="176" name="Google Shape;176;p19"/>
          <p:cNvSpPr txBox="1"/>
          <p:nvPr>
            <p:ph idx="1" type="body"/>
          </p:nvPr>
        </p:nvSpPr>
        <p:spPr>
          <a:xfrm>
            <a:off x="623400" y="2304950"/>
            <a:ext cx="17041200" cy="6832800"/>
          </a:xfrm>
          <a:prstGeom prst="rect">
            <a:avLst/>
          </a:prstGeom>
        </p:spPr>
        <p:txBody>
          <a:bodyPr anchorCtr="0" anchor="t" bIns="45700" lIns="91425" spcFirstLastPara="1" rIns="91425" wrap="square" tIns="45700">
            <a:normAutofit/>
          </a:bodyPr>
          <a:lstStyle/>
          <a:p>
            <a:pPr indent="0" lvl="0" marL="0" rtl="0" algn="l">
              <a:spcBef>
                <a:spcPts val="640"/>
              </a:spcBef>
              <a:spcAft>
                <a:spcPts val="0"/>
              </a:spcAft>
              <a:buNone/>
            </a:pPr>
            <a:r>
              <a:t/>
            </a:r>
            <a:endParaRPr/>
          </a:p>
        </p:txBody>
      </p:sp>
      <p:pic>
        <p:nvPicPr>
          <p:cNvPr id="177" name="Google Shape;177;p19"/>
          <p:cNvPicPr preferRelativeResize="0"/>
          <p:nvPr/>
        </p:nvPicPr>
        <p:blipFill>
          <a:blip r:embed="rId3">
            <a:alphaModFix/>
          </a:blip>
          <a:stretch>
            <a:fillRect/>
          </a:stretch>
        </p:blipFill>
        <p:spPr>
          <a:xfrm>
            <a:off x="0" y="0"/>
            <a:ext cx="18288000" cy="102870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pic>
        <p:nvPicPr>
          <p:cNvPr id="182" name="Google Shape;182;p20"/>
          <p:cNvPicPr preferRelativeResize="0"/>
          <p:nvPr/>
        </p:nvPicPr>
        <p:blipFill>
          <a:blip r:embed="rId3">
            <a:alphaModFix/>
          </a:blip>
          <a:stretch>
            <a:fillRect/>
          </a:stretch>
        </p:blipFill>
        <p:spPr>
          <a:xfrm>
            <a:off x="9955412" y="1856138"/>
            <a:ext cx="5080475" cy="6574730"/>
          </a:xfrm>
          <a:prstGeom prst="rect">
            <a:avLst/>
          </a:prstGeom>
          <a:noFill/>
          <a:ln cap="flat" cmpd="sng" w="28575">
            <a:solidFill>
              <a:schemeClr val="dk1"/>
            </a:solidFill>
            <a:prstDash val="solid"/>
            <a:round/>
            <a:headEnd len="sm" w="sm" type="none"/>
            <a:tailEnd len="sm" w="sm" type="none"/>
          </a:ln>
        </p:spPr>
      </p:pic>
      <p:grpSp>
        <p:nvGrpSpPr>
          <p:cNvPr id="183" name="Google Shape;183;p20"/>
          <p:cNvGrpSpPr/>
          <p:nvPr/>
        </p:nvGrpSpPr>
        <p:grpSpPr>
          <a:xfrm>
            <a:off x="15859155" y="-98041"/>
            <a:ext cx="1562625" cy="1771271"/>
            <a:chOff x="0" y="-130721"/>
            <a:chExt cx="2083500" cy="2361695"/>
          </a:xfrm>
        </p:grpSpPr>
        <p:grpSp>
          <p:nvGrpSpPr>
            <p:cNvPr id="184" name="Google Shape;184;p20"/>
            <p:cNvGrpSpPr/>
            <p:nvPr/>
          </p:nvGrpSpPr>
          <p:grpSpPr>
            <a:xfrm>
              <a:off x="75599" y="-130721"/>
              <a:ext cx="2007880" cy="2361695"/>
              <a:chOff x="0" y="-47625"/>
              <a:chExt cx="731522" cy="860425"/>
            </a:xfrm>
          </p:grpSpPr>
          <p:sp>
            <p:nvSpPr>
              <p:cNvPr id="185" name="Google Shape;185;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20"/>
              <p:cNvSpPr txBox="1"/>
              <p:nvPr/>
            </p:nvSpPr>
            <p:spPr>
              <a:xfrm>
                <a:off x="27422"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7" name="Google Shape;187;p2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5</a:t>
              </a:r>
              <a:endParaRPr>
                <a:solidFill>
                  <a:schemeClr val="lt1"/>
                </a:solidFill>
              </a:endParaRPr>
            </a:p>
          </p:txBody>
        </p:sp>
      </p:grpSp>
      <p:sp>
        <p:nvSpPr>
          <p:cNvPr id="188" name="Google Shape;188;p20"/>
          <p:cNvSpPr/>
          <p:nvPr/>
        </p:nvSpPr>
        <p:spPr>
          <a:xfrm>
            <a:off x="-5299032" y="-45130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189" name="Google Shape;189;p20"/>
          <p:cNvGrpSpPr/>
          <p:nvPr/>
        </p:nvGrpSpPr>
        <p:grpSpPr>
          <a:xfrm>
            <a:off x="-254016" y="9230009"/>
            <a:ext cx="18796043" cy="937448"/>
            <a:chOff x="204" y="0"/>
            <a:chExt cx="25061391" cy="1249931"/>
          </a:xfrm>
        </p:grpSpPr>
        <p:grpSp>
          <p:nvGrpSpPr>
            <p:cNvPr id="190" name="Google Shape;190;p20"/>
            <p:cNvGrpSpPr/>
            <p:nvPr/>
          </p:nvGrpSpPr>
          <p:grpSpPr>
            <a:xfrm rot="5400000">
              <a:off x="12002369" y="-11663474"/>
              <a:ext cx="1249931" cy="24576878"/>
              <a:chOff x="0" y="-38100"/>
              <a:chExt cx="246900" cy="4854692"/>
            </a:xfrm>
          </p:grpSpPr>
          <p:sp>
            <p:nvSpPr>
              <p:cNvPr id="191" name="Google Shape;191;p2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92" name="Google Shape;192;p2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3" name="Google Shape;193;p2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94" name="Google Shape;194;p2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95" name="Google Shape;195;p2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96" name="Google Shape;196;p20"/>
          <p:cNvSpPr txBox="1"/>
          <p:nvPr/>
        </p:nvSpPr>
        <p:spPr>
          <a:xfrm>
            <a:off x="1833075" y="549725"/>
            <a:ext cx="14461800" cy="1231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999">
                <a:solidFill>
                  <a:srgbClr val="231F20"/>
                </a:solidFill>
                <a:latin typeface="Halant"/>
                <a:ea typeface="Halant"/>
                <a:cs typeface="Halant"/>
                <a:sym typeface="Halant"/>
              </a:rPr>
              <a:t>ANNOTATION ACTIVITY</a:t>
            </a:r>
            <a:endParaRPr sz="900"/>
          </a:p>
        </p:txBody>
      </p:sp>
      <p:sp>
        <p:nvSpPr>
          <p:cNvPr id="197" name="Google Shape;197;p20"/>
          <p:cNvSpPr txBox="1"/>
          <p:nvPr/>
        </p:nvSpPr>
        <p:spPr>
          <a:xfrm>
            <a:off x="808400" y="3264350"/>
            <a:ext cx="7415700" cy="5166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US" sz="4000">
                <a:solidFill>
                  <a:srgbClr val="000000"/>
                </a:solidFill>
                <a:latin typeface="Inter"/>
                <a:ea typeface="Inter"/>
                <a:cs typeface="Inter"/>
                <a:sym typeface="Inter"/>
              </a:rPr>
              <a:t>DIRECTIONS: </a:t>
            </a:r>
            <a:r>
              <a:rPr lang="en-US" sz="4000">
                <a:latin typeface="Inter"/>
                <a:ea typeface="Inter"/>
                <a:cs typeface="Inter"/>
                <a:sym typeface="Inter"/>
              </a:rPr>
              <a:t>While reading the secondary source on the next page, use three highlighters to annotate for the questions. Then, summarize the answer to each question in 2-3 sentences. </a:t>
            </a:r>
            <a:endParaRPr sz="4000">
              <a:latin typeface="Inter"/>
              <a:ea typeface="Inter"/>
              <a:cs typeface="Inter"/>
              <a:sym typeface="Inter"/>
            </a:endParaRPr>
          </a:p>
          <a:p>
            <a:pPr indent="0" lvl="0" marL="0" rtl="0" algn="l">
              <a:lnSpc>
                <a:spcPct val="100000"/>
              </a:lnSpc>
              <a:spcBef>
                <a:spcPts val="1000"/>
              </a:spcBef>
              <a:spcAft>
                <a:spcPts val="0"/>
              </a:spcAft>
              <a:buNone/>
            </a:pPr>
            <a:r>
              <a:t/>
            </a:r>
            <a:endParaRPr sz="4000">
              <a:latin typeface="Inter"/>
              <a:ea typeface="Inter"/>
              <a:cs typeface="Inter"/>
              <a:sym typeface="Inter"/>
            </a:endParaRPr>
          </a:p>
          <a:p>
            <a:pPr indent="0" lvl="0" marL="0" rtl="0" algn="l">
              <a:spcBef>
                <a:spcPts val="1000"/>
              </a:spcBef>
              <a:spcAft>
                <a:spcPts val="0"/>
              </a:spcAft>
              <a:buNone/>
            </a:pPr>
            <a:r>
              <a:t/>
            </a:r>
            <a:endParaRPr sz="2400">
              <a:solidFill>
                <a:srgbClr val="000000"/>
              </a:solidFill>
              <a:latin typeface="Inter"/>
              <a:ea typeface="Inter"/>
              <a:cs typeface="Inter"/>
              <a:sym typeface="Inter"/>
            </a:endParaRPr>
          </a:p>
        </p:txBody>
      </p:sp>
      <p:pic>
        <p:nvPicPr>
          <p:cNvPr id="198" name="Google Shape;198;p20"/>
          <p:cNvPicPr preferRelativeResize="0"/>
          <p:nvPr/>
        </p:nvPicPr>
        <p:blipFill>
          <a:blip r:embed="rId5">
            <a:alphaModFix/>
          </a:blip>
          <a:stretch>
            <a:fillRect/>
          </a:stretch>
        </p:blipFill>
        <p:spPr>
          <a:xfrm>
            <a:off x="12530925" y="2969900"/>
            <a:ext cx="4699974" cy="6082325"/>
          </a:xfrm>
          <a:prstGeom prst="rect">
            <a:avLst/>
          </a:prstGeom>
          <a:noFill/>
          <a:ln cap="flat" cmpd="sng" w="28575">
            <a:solidFill>
              <a:schemeClr val="dk1"/>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grpSp>
        <p:nvGrpSpPr>
          <p:cNvPr id="203" name="Google Shape;203;p21"/>
          <p:cNvGrpSpPr/>
          <p:nvPr/>
        </p:nvGrpSpPr>
        <p:grpSpPr>
          <a:xfrm>
            <a:off x="15859155" y="-98041"/>
            <a:ext cx="1562625" cy="1771271"/>
            <a:chOff x="0" y="-130721"/>
            <a:chExt cx="2083500" cy="2361695"/>
          </a:xfrm>
        </p:grpSpPr>
        <p:grpSp>
          <p:nvGrpSpPr>
            <p:cNvPr id="204" name="Google Shape;204;p21"/>
            <p:cNvGrpSpPr/>
            <p:nvPr/>
          </p:nvGrpSpPr>
          <p:grpSpPr>
            <a:xfrm>
              <a:off x="75599" y="-130721"/>
              <a:ext cx="1932614" cy="2361695"/>
              <a:chOff x="0" y="-47625"/>
              <a:chExt cx="704100" cy="860425"/>
            </a:xfrm>
          </p:grpSpPr>
          <p:sp>
            <p:nvSpPr>
              <p:cNvPr id="205" name="Google Shape;205;p2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2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7" name="Google Shape;207;p2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6</a:t>
              </a:r>
              <a:endParaRPr>
                <a:solidFill>
                  <a:schemeClr val="lt1"/>
                </a:solidFill>
              </a:endParaRPr>
            </a:p>
          </p:txBody>
        </p:sp>
      </p:grpSp>
      <p:sp>
        <p:nvSpPr>
          <p:cNvPr id="208" name="Google Shape;208;p21"/>
          <p:cNvSpPr/>
          <p:nvPr/>
        </p:nvSpPr>
        <p:spPr>
          <a:xfrm>
            <a:off x="-4196832" y="-65152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09" name="Google Shape;209;p21"/>
          <p:cNvGrpSpPr/>
          <p:nvPr/>
        </p:nvGrpSpPr>
        <p:grpSpPr>
          <a:xfrm>
            <a:off x="-254016" y="9230009"/>
            <a:ext cx="18796043" cy="937448"/>
            <a:chOff x="204" y="0"/>
            <a:chExt cx="25061391" cy="1249931"/>
          </a:xfrm>
        </p:grpSpPr>
        <p:grpSp>
          <p:nvGrpSpPr>
            <p:cNvPr id="210" name="Google Shape;210;p21"/>
            <p:cNvGrpSpPr/>
            <p:nvPr/>
          </p:nvGrpSpPr>
          <p:grpSpPr>
            <a:xfrm rot="5400000">
              <a:off x="12002369" y="-11663474"/>
              <a:ext cx="1249931" cy="24576878"/>
              <a:chOff x="0" y="-38100"/>
              <a:chExt cx="246900" cy="4854692"/>
            </a:xfrm>
          </p:grpSpPr>
          <p:sp>
            <p:nvSpPr>
              <p:cNvPr id="211" name="Google Shape;211;p2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12" name="Google Shape;212;p2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3" name="Google Shape;213;p2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14" name="Google Shape;214;p2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15" name="Google Shape;215;p2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16" name="Google Shape;216;p21"/>
          <p:cNvSpPr txBox="1"/>
          <p:nvPr/>
        </p:nvSpPr>
        <p:spPr>
          <a:xfrm>
            <a:off x="1820100" y="395200"/>
            <a:ext cx="14461800" cy="1185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699">
                <a:solidFill>
                  <a:srgbClr val="231F20"/>
                </a:solidFill>
                <a:latin typeface="Halant"/>
                <a:ea typeface="Halant"/>
                <a:cs typeface="Halant"/>
                <a:sym typeface="Halant"/>
              </a:rPr>
              <a:t>SOVIET-AFGHAN WAR</a:t>
            </a:r>
            <a:endParaRPr sz="600"/>
          </a:p>
        </p:txBody>
      </p:sp>
      <p:sp>
        <p:nvSpPr>
          <p:cNvPr id="217" name="Google Shape;217;p21"/>
          <p:cNvSpPr txBox="1"/>
          <p:nvPr/>
        </p:nvSpPr>
        <p:spPr>
          <a:xfrm>
            <a:off x="654375" y="1914725"/>
            <a:ext cx="8756400" cy="7095900"/>
          </a:xfrm>
          <a:prstGeom prst="rect">
            <a:avLst/>
          </a:prstGeom>
          <a:noFill/>
          <a:ln>
            <a:noFill/>
          </a:ln>
        </p:spPr>
        <p:txBody>
          <a:bodyPr anchorCtr="0" anchor="t" bIns="91425" lIns="91425" spcFirstLastPara="1" rIns="91425" wrap="square" tIns="91425">
            <a:noAutofit/>
          </a:bodyPr>
          <a:lstStyle/>
          <a:p>
            <a:pPr indent="-393700" lvl="0" marL="457200" rtl="0" algn="l">
              <a:spcBef>
                <a:spcPts val="0"/>
              </a:spcBef>
              <a:spcAft>
                <a:spcPts val="0"/>
              </a:spcAft>
              <a:buClr>
                <a:schemeClr val="dk1"/>
              </a:buClr>
              <a:buSzPts val="2600"/>
              <a:buFont typeface="Inter"/>
              <a:buChar char="●"/>
            </a:pPr>
            <a:r>
              <a:rPr lang="en-US" sz="2600">
                <a:solidFill>
                  <a:schemeClr val="dk1"/>
                </a:solidFill>
                <a:latin typeface="Inter"/>
                <a:ea typeface="Inter"/>
                <a:cs typeface="Inter"/>
                <a:sym typeface="Inter"/>
              </a:rPr>
              <a:t>For 9 years, the USSR occupied Afghanistan in the hope of ending civil war and creating a stable pro-Soviet client state.</a:t>
            </a:r>
            <a:endParaRPr sz="2600">
              <a:solidFill>
                <a:schemeClr val="dk1"/>
              </a:solidFill>
              <a:latin typeface="Inter"/>
              <a:ea typeface="Inter"/>
              <a:cs typeface="Inter"/>
              <a:sym typeface="Inter"/>
            </a:endParaRPr>
          </a:p>
          <a:p>
            <a:pPr indent="0" lvl="0" marL="457200" rtl="0" algn="l">
              <a:spcBef>
                <a:spcPts val="0"/>
              </a:spcBef>
              <a:spcAft>
                <a:spcPts val="0"/>
              </a:spcAft>
              <a:buNone/>
            </a:pPr>
            <a:r>
              <a:t/>
            </a:r>
            <a:endParaRPr sz="2600">
              <a:solidFill>
                <a:schemeClr val="dk1"/>
              </a:solidFill>
              <a:latin typeface="Inter"/>
              <a:ea typeface="Inter"/>
              <a:cs typeface="Inter"/>
              <a:sym typeface="Inter"/>
            </a:endParaRPr>
          </a:p>
          <a:p>
            <a:pPr indent="-393700" lvl="0" marL="457200" rtl="0" algn="l">
              <a:spcBef>
                <a:spcPts val="0"/>
              </a:spcBef>
              <a:spcAft>
                <a:spcPts val="0"/>
              </a:spcAft>
              <a:buClr>
                <a:schemeClr val="dk1"/>
              </a:buClr>
              <a:buSzPts val="2600"/>
              <a:buFont typeface="Century Gothic"/>
              <a:buChar char="●"/>
            </a:pPr>
            <a:r>
              <a:rPr lang="en-US" sz="2600">
                <a:solidFill>
                  <a:schemeClr val="dk1"/>
                </a:solidFill>
                <a:highlight>
                  <a:schemeClr val="lt1"/>
                </a:highlight>
                <a:latin typeface="Inter"/>
                <a:ea typeface="Inter"/>
                <a:cs typeface="Inter"/>
                <a:sym typeface="Inter"/>
              </a:rPr>
              <a:t>Instead, insurgent groups known as the </a:t>
            </a:r>
            <a:r>
              <a:rPr b="1" lang="en-US" sz="2600">
                <a:solidFill>
                  <a:schemeClr val="dk1"/>
                </a:solidFill>
                <a:highlight>
                  <a:schemeClr val="lt1"/>
                </a:highlight>
                <a:latin typeface="Inter"/>
                <a:ea typeface="Inter"/>
                <a:cs typeface="Inter"/>
                <a:sym typeface="Inter"/>
              </a:rPr>
              <a:t>Mujahideen </a:t>
            </a:r>
            <a:r>
              <a:rPr lang="en-US" sz="2600">
                <a:solidFill>
                  <a:schemeClr val="dk1"/>
                </a:solidFill>
                <a:highlight>
                  <a:schemeClr val="lt1"/>
                </a:highlight>
                <a:latin typeface="Inter"/>
                <a:ea typeface="Inter"/>
                <a:cs typeface="Inter"/>
                <a:sym typeface="Inter"/>
              </a:rPr>
              <a:t>conducted </a:t>
            </a:r>
            <a:r>
              <a:rPr b="1" lang="en-US" sz="2600">
                <a:solidFill>
                  <a:schemeClr val="dk1"/>
                </a:solidFill>
                <a:highlight>
                  <a:schemeClr val="lt1"/>
                </a:highlight>
                <a:latin typeface="Inter"/>
                <a:ea typeface="Inter"/>
                <a:cs typeface="Inter"/>
                <a:sym typeface="Inter"/>
              </a:rPr>
              <a:t>guerilla warfare</a:t>
            </a:r>
            <a:r>
              <a:rPr lang="en-US" sz="2600">
                <a:solidFill>
                  <a:schemeClr val="dk1"/>
                </a:solidFill>
                <a:highlight>
                  <a:schemeClr val="lt1"/>
                </a:highlight>
                <a:latin typeface="Inter"/>
                <a:ea typeface="Inter"/>
                <a:cs typeface="Inter"/>
                <a:sym typeface="Inter"/>
              </a:rPr>
              <a:t> against the deeply unpopular occupying forces. </a:t>
            </a:r>
            <a:endParaRPr sz="2600">
              <a:solidFill>
                <a:schemeClr val="dk1"/>
              </a:solidFill>
              <a:highlight>
                <a:schemeClr val="lt1"/>
              </a:highlight>
              <a:latin typeface="Inter"/>
              <a:ea typeface="Inter"/>
              <a:cs typeface="Inter"/>
              <a:sym typeface="Inter"/>
            </a:endParaRPr>
          </a:p>
          <a:p>
            <a:pPr indent="-393700" lvl="1" marL="914400" rtl="0" algn="l">
              <a:spcBef>
                <a:spcPts val="0"/>
              </a:spcBef>
              <a:spcAft>
                <a:spcPts val="0"/>
              </a:spcAft>
              <a:buClr>
                <a:schemeClr val="dk1"/>
              </a:buClr>
              <a:buSzPts val="2600"/>
              <a:buFont typeface="Century Gothic"/>
              <a:buChar char="○"/>
            </a:pPr>
            <a:r>
              <a:rPr lang="en-US" sz="2600">
                <a:solidFill>
                  <a:schemeClr val="dk1"/>
                </a:solidFill>
                <a:highlight>
                  <a:schemeClr val="lt1"/>
                </a:highlight>
                <a:latin typeface="Inter"/>
                <a:ea typeface="Inter"/>
                <a:cs typeface="Inter"/>
                <a:sym typeface="Inter"/>
              </a:rPr>
              <a:t>An estimated 500,000-2,000,000 civilians were killed in the fighting and millions fled as </a:t>
            </a:r>
            <a:r>
              <a:rPr b="1" lang="en-US" sz="2600">
                <a:solidFill>
                  <a:schemeClr val="dk1"/>
                </a:solidFill>
                <a:highlight>
                  <a:schemeClr val="lt1"/>
                </a:highlight>
                <a:latin typeface="Inter"/>
                <a:ea typeface="Inter"/>
                <a:cs typeface="Inter"/>
                <a:sym typeface="Inter"/>
              </a:rPr>
              <a:t>refugees</a:t>
            </a:r>
            <a:r>
              <a:rPr lang="en-US" sz="2600">
                <a:solidFill>
                  <a:schemeClr val="dk1"/>
                </a:solidFill>
                <a:highlight>
                  <a:schemeClr val="lt1"/>
                </a:highlight>
                <a:latin typeface="Inter"/>
                <a:ea typeface="Inter"/>
                <a:cs typeface="Inter"/>
                <a:sym typeface="Inter"/>
              </a:rPr>
              <a:t>.</a:t>
            </a:r>
            <a:endParaRPr sz="26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2600">
              <a:solidFill>
                <a:schemeClr val="dk1"/>
              </a:solidFill>
              <a:highlight>
                <a:schemeClr val="lt1"/>
              </a:highlight>
              <a:latin typeface="Inter"/>
              <a:ea typeface="Inter"/>
              <a:cs typeface="Inter"/>
              <a:sym typeface="Inter"/>
            </a:endParaRPr>
          </a:p>
          <a:p>
            <a:pPr indent="-393700" lvl="0" marL="457200" rtl="0" algn="l">
              <a:spcBef>
                <a:spcPts val="0"/>
              </a:spcBef>
              <a:spcAft>
                <a:spcPts val="0"/>
              </a:spcAft>
              <a:buClr>
                <a:schemeClr val="dk1"/>
              </a:buClr>
              <a:buSzPts val="2600"/>
              <a:buFont typeface="Century Gothic"/>
              <a:buChar char="●"/>
            </a:pPr>
            <a:r>
              <a:rPr lang="en-US" sz="2600">
                <a:solidFill>
                  <a:schemeClr val="dk1"/>
                </a:solidFill>
                <a:highlight>
                  <a:schemeClr val="lt1"/>
                </a:highlight>
                <a:latin typeface="Inter"/>
                <a:ea typeface="Inter"/>
                <a:cs typeface="Inter"/>
                <a:sym typeface="Inter"/>
              </a:rPr>
              <a:t>The conflict sapped Soviet resources, leading to growing discontent within the USSR which contributed to the</a:t>
            </a:r>
            <a:r>
              <a:rPr b="1" lang="en-US" sz="2600">
                <a:solidFill>
                  <a:schemeClr val="dk1"/>
                </a:solidFill>
                <a:highlight>
                  <a:schemeClr val="lt1"/>
                </a:highlight>
                <a:latin typeface="Inter"/>
                <a:ea typeface="Inter"/>
                <a:cs typeface="Inter"/>
                <a:sym typeface="Inter"/>
              </a:rPr>
              <a:t> collapse of Soviet power</a:t>
            </a:r>
            <a:r>
              <a:rPr lang="en-US" sz="2600">
                <a:solidFill>
                  <a:schemeClr val="dk1"/>
                </a:solidFill>
                <a:highlight>
                  <a:schemeClr val="lt1"/>
                </a:highlight>
                <a:latin typeface="Inter"/>
                <a:ea typeface="Inter"/>
                <a:cs typeface="Inter"/>
                <a:sym typeface="Inter"/>
              </a:rPr>
              <a:t>. </a:t>
            </a:r>
            <a:endParaRPr sz="26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2600">
              <a:solidFill>
                <a:schemeClr val="dk1"/>
              </a:solidFill>
              <a:highlight>
                <a:schemeClr val="lt1"/>
              </a:highlight>
              <a:latin typeface="Inter"/>
              <a:ea typeface="Inter"/>
              <a:cs typeface="Inter"/>
              <a:sym typeface="Inter"/>
            </a:endParaRPr>
          </a:p>
          <a:p>
            <a:pPr indent="-393700" lvl="0" marL="457200" rtl="0" algn="l">
              <a:spcBef>
                <a:spcPts val="0"/>
              </a:spcBef>
              <a:spcAft>
                <a:spcPts val="0"/>
              </a:spcAft>
              <a:buClr>
                <a:schemeClr val="dk1"/>
              </a:buClr>
              <a:buSzPts val="2600"/>
              <a:buFont typeface="Century Gothic"/>
              <a:buChar char="●"/>
            </a:pPr>
            <a:r>
              <a:rPr lang="en-US" sz="2600">
                <a:solidFill>
                  <a:schemeClr val="dk1"/>
                </a:solidFill>
                <a:highlight>
                  <a:schemeClr val="lt1"/>
                </a:highlight>
                <a:latin typeface="Inter"/>
                <a:ea typeface="Inter"/>
                <a:cs typeface="Inter"/>
                <a:sym typeface="Inter"/>
              </a:rPr>
              <a:t>With Soviet withdrawal in 1989, civil war resumed resulting in the victory of the </a:t>
            </a:r>
            <a:r>
              <a:rPr b="1" lang="en-US" sz="2600">
                <a:solidFill>
                  <a:schemeClr val="dk1"/>
                </a:solidFill>
                <a:highlight>
                  <a:schemeClr val="lt1"/>
                </a:highlight>
                <a:latin typeface="Inter"/>
                <a:ea typeface="Inter"/>
                <a:cs typeface="Inter"/>
                <a:sym typeface="Inter"/>
              </a:rPr>
              <a:t>Taliban</a:t>
            </a:r>
            <a:r>
              <a:rPr lang="en-US" sz="2600">
                <a:solidFill>
                  <a:schemeClr val="dk1"/>
                </a:solidFill>
                <a:highlight>
                  <a:schemeClr val="lt1"/>
                </a:highlight>
                <a:latin typeface="Inter"/>
                <a:ea typeface="Inter"/>
                <a:cs typeface="Inter"/>
                <a:sym typeface="Inter"/>
              </a:rPr>
              <a:t> in 1996.</a:t>
            </a:r>
            <a:endParaRPr sz="26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3200">
              <a:solidFill>
                <a:schemeClr val="dk1"/>
              </a:solidFill>
              <a:latin typeface="Inter"/>
              <a:ea typeface="Inter"/>
              <a:cs typeface="Inter"/>
              <a:sym typeface="Inter"/>
            </a:endParaRPr>
          </a:p>
        </p:txBody>
      </p:sp>
      <p:pic>
        <p:nvPicPr>
          <p:cNvPr id="218" name="Google Shape;218;p21"/>
          <p:cNvPicPr preferRelativeResize="0"/>
          <p:nvPr/>
        </p:nvPicPr>
        <p:blipFill>
          <a:blip r:embed="rId4">
            <a:alphaModFix/>
          </a:blip>
          <a:stretch>
            <a:fillRect/>
          </a:stretch>
        </p:blipFill>
        <p:spPr>
          <a:xfrm>
            <a:off x="9619000" y="2179080"/>
            <a:ext cx="8572426" cy="5562842"/>
          </a:xfrm>
          <a:prstGeom prst="rect">
            <a:avLst/>
          </a:prstGeom>
          <a:noFill/>
          <a:ln>
            <a:noFill/>
          </a:ln>
        </p:spPr>
      </p:pic>
      <p:sp>
        <p:nvSpPr>
          <p:cNvPr id="219" name="Google Shape;219;p21"/>
          <p:cNvSpPr txBox="1"/>
          <p:nvPr/>
        </p:nvSpPr>
        <p:spPr>
          <a:xfrm>
            <a:off x="9675200" y="7959650"/>
            <a:ext cx="8426700" cy="55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500">
                <a:solidFill>
                  <a:schemeClr val="dk1"/>
                </a:solidFill>
                <a:latin typeface="Inter"/>
                <a:ea typeface="Inter"/>
                <a:cs typeface="Inter"/>
                <a:sym typeface="Inter"/>
              </a:rPr>
              <a:t>Source: </a:t>
            </a:r>
            <a:r>
              <a:rPr lang="en-US" sz="1500">
                <a:solidFill>
                  <a:srgbClr val="202122"/>
                </a:solidFill>
                <a:highlight>
                  <a:srgbClr val="FFFFFF"/>
                </a:highlight>
                <a:latin typeface="Inter"/>
                <a:ea typeface="Inter"/>
                <a:cs typeface="Inter"/>
                <a:sym typeface="Inter"/>
              </a:rPr>
              <a:t>Mujahideen in Kunar, Afghanistan, 1987. Wikimedia Commons</a:t>
            </a:r>
            <a:endParaRPr sz="15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grpSp>
        <p:nvGrpSpPr>
          <p:cNvPr id="224" name="Google Shape;224;p22"/>
          <p:cNvGrpSpPr/>
          <p:nvPr/>
        </p:nvGrpSpPr>
        <p:grpSpPr>
          <a:xfrm>
            <a:off x="15859155" y="-98041"/>
            <a:ext cx="1562625" cy="1771271"/>
            <a:chOff x="0" y="-130721"/>
            <a:chExt cx="2083500" cy="2361695"/>
          </a:xfrm>
        </p:grpSpPr>
        <p:grpSp>
          <p:nvGrpSpPr>
            <p:cNvPr id="225" name="Google Shape;225;p22"/>
            <p:cNvGrpSpPr/>
            <p:nvPr/>
          </p:nvGrpSpPr>
          <p:grpSpPr>
            <a:xfrm>
              <a:off x="75599" y="-130721"/>
              <a:ext cx="1932614" cy="2361695"/>
              <a:chOff x="0" y="-47625"/>
              <a:chExt cx="704100" cy="860425"/>
            </a:xfrm>
          </p:grpSpPr>
          <p:sp>
            <p:nvSpPr>
              <p:cNvPr id="226" name="Google Shape;226;p2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2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8" name="Google Shape;228;p22"/>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7</a:t>
              </a:r>
              <a:endParaRPr>
                <a:solidFill>
                  <a:schemeClr val="lt1"/>
                </a:solidFill>
              </a:endParaRPr>
            </a:p>
          </p:txBody>
        </p:sp>
      </p:grpSp>
      <p:grpSp>
        <p:nvGrpSpPr>
          <p:cNvPr id="229" name="Google Shape;229;p22"/>
          <p:cNvGrpSpPr/>
          <p:nvPr/>
        </p:nvGrpSpPr>
        <p:grpSpPr>
          <a:xfrm>
            <a:off x="-254016" y="9230009"/>
            <a:ext cx="18796043" cy="937448"/>
            <a:chOff x="204" y="0"/>
            <a:chExt cx="25061391" cy="1249931"/>
          </a:xfrm>
        </p:grpSpPr>
        <p:grpSp>
          <p:nvGrpSpPr>
            <p:cNvPr id="230" name="Google Shape;230;p22"/>
            <p:cNvGrpSpPr/>
            <p:nvPr/>
          </p:nvGrpSpPr>
          <p:grpSpPr>
            <a:xfrm rot="5400000">
              <a:off x="12002369" y="-11663474"/>
              <a:ext cx="1249931" cy="24576878"/>
              <a:chOff x="0" y="-38100"/>
              <a:chExt cx="246900" cy="4854692"/>
            </a:xfrm>
          </p:grpSpPr>
          <p:sp>
            <p:nvSpPr>
              <p:cNvPr id="231" name="Google Shape;231;p2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2" name="Google Shape;232;p2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3" name="Google Shape;233;p22"/>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34" name="Google Shape;234;p2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5" name="Google Shape;235;p2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pic>
        <p:nvPicPr>
          <p:cNvPr id="236" name="Google Shape;236;p22"/>
          <p:cNvPicPr preferRelativeResize="0"/>
          <p:nvPr/>
        </p:nvPicPr>
        <p:blipFill>
          <a:blip r:embed="rId3">
            <a:alphaModFix/>
          </a:blip>
          <a:stretch>
            <a:fillRect/>
          </a:stretch>
        </p:blipFill>
        <p:spPr>
          <a:xfrm>
            <a:off x="2166500" y="76727"/>
            <a:ext cx="13108750" cy="8352149"/>
          </a:xfrm>
          <a:prstGeom prst="rect">
            <a:avLst/>
          </a:prstGeom>
          <a:noFill/>
          <a:ln>
            <a:noFill/>
          </a:ln>
        </p:spPr>
      </p:pic>
      <p:sp>
        <p:nvSpPr>
          <p:cNvPr id="237" name="Google Shape;237;p22"/>
          <p:cNvSpPr txBox="1"/>
          <p:nvPr/>
        </p:nvSpPr>
        <p:spPr>
          <a:xfrm>
            <a:off x="4507525" y="8550438"/>
            <a:ext cx="8426700" cy="55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500">
                <a:solidFill>
                  <a:schemeClr val="dk1"/>
                </a:solidFill>
                <a:latin typeface="Inter"/>
                <a:ea typeface="Inter"/>
                <a:cs typeface="Inter"/>
                <a:sym typeface="Inter"/>
              </a:rPr>
              <a:t>Source: </a:t>
            </a:r>
            <a:r>
              <a:rPr lang="en-US" sz="1500">
                <a:solidFill>
                  <a:srgbClr val="202122"/>
                </a:solidFill>
                <a:highlight>
                  <a:srgbClr val="FFFFFF"/>
                </a:highlight>
                <a:latin typeface="Inter"/>
                <a:ea typeface="Inter"/>
                <a:cs typeface="Inter"/>
                <a:sym typeface="Inter"/>
              </a:rPr>
              <a:t>Map of the Soviet invasion, December 1979. Wikimedia Commons.</a:t>
            </a:r>
            <a:endParaRPr sz="15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pic>
        <p:nvPicPr>
          <p:cNvPr id="242" name="Google Shape;242;p23"/>
          <p:cNvPicPr preferRelativeResize="0"/>
          <p:nvPr/>
        </p:nvPicPr>
        <p:blipFill>
          <a:blip r:embed="rId3">
            <a:alphaModFix/>
          </a:blip>
          <a:stretch>
            <a:fillRect/>
          </a:stretch>
        </p:blipFill>
        <p:spPr>
          <a:xfrm>
            <a:off x="363400" y="3645000"/>
            <a:ext cx="8602848" cy="4839110"/>
          </a:xfrm>
          <a:prstGeom prst="rect">
            <a:avLst/>
          </a:prstGeom>
          <a:noFill/>
          <a:ln>
            <a:noFill/>
          </a:ln>
        </p:spPr>
      </p:pic>
      <p:sp>
        <p:nvSpPr>
          <p:cNvPr id="243" name="Google Shape;243;p23"/>
          <p:cNvSpPr txBox="1"/>
          <p:nvPr/>
        </p:nvSpPr>
        <p:spPr>
          <a:xfrm>
            <a:off x="9622774" y="4219950"/>
            <a:ext cx="8003400" cy="1847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4000">
                <a:solidFill>
                  <a:srgbClr val="231F20"/>
                </a:solidFill>
                <a:latin typeface="Inter"/>
                <a:ea typeface="Inter"/>
                <a:cs typeface="Inter"/>
                <a:sym typeface="Inter"/>
              </a:rPr>
              <a:t>Dialogue about a specific topic or set of documents without verbal communication. </a:t>
            </a:r>
            <a:endParaRPr sz="4000">
              <a:solidFill>
                <a:srgbClr val="231F20"/>
              </a:solidFill>
              <a:latin typeface="Inter"/>
              <a:ea typeface="Inter"/>
              <a:cs typeface="Inter"/>
              <a:sym typeface="Inter"/>
            </a:endParaRPr>
          </a:p>
        </p:txBody>
      </p:sp>
      <p:sp>
        <p:nvSpPr>
          <p:cNvPr id="244" name="Google Shape;244;p23"/>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245" name="Google Shape;245;p23"/>
          <p:cNvGrpSpPr/>
          <p:nvPr/>
        </p:nvGrpSpPr>
        <p:grpSpPr>
          <a:xfrm>
            <a:off x="-254016" y="9230009"/>
            <a:ext cx="18796043" cy="937448"/>
            <a:chOff x="204" y="0"/>
            <a:chExt cx="25061391" cy="1249931"/>
          </a:xfrm>
        </p:grpSpPr>
        <p:grpSp>
          <p:nvGrpSpPr>
            <p:cNvPr id="246" name="Google Shape;246;p23"/>
            <p:cNvGrpSpPr/>
            <p:nvPr/>
          </p:nvGrpSpPr>
          <p:grpSpPr>
            <a:xfrm rot="5400000">
              <a:off x="12002369" y="-11663474"/>
              <a:ext cx="1249931" cy="24576878"/>
              <a:chOff x="0" y="-38100"/>
              <a:chExt cx="246900" cy="4854692"/>
            </a:xfrm>
          </p:grpSpPr>
          <p:sp>
            <p:nvSpPr>
              <p:cNvPr id="247" name="Google Shape;247;p2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48" name="Google Shape;248;p23"/>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9" name="Google Shape;249;p23"/>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50" name="Google Shape;250;p2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51" name="Google Shape;251;p2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52" name="Google Shape;252;p23"/>
          <p:cNvSpPr txBox="1"/>
          <p:nvPr/>
        </p:nvSpPr>
        <p:spPr>
          <a:xfrm>
            <a:off x="2553980" y="876300"/>
            <a:ext cx="131799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WHAT IS A SILENT DISCUSSION?</a:t>
            </a:r>
            <a:endParaRPr/>
          </a:p>
        </p:txBody>
      </p:sp>
      <p:grpSp>
        <p:nvGrpSpPr>
          <p:cNvPr id="253" name="Google Shape;253;p23"/>
          <p:cNvGrpSpPr/>
          <p:nvPr/>
        </p:nvGrpSpPr>
        <p:grpSpPr>
          <a:xfrm>
            <a:off x="15859155" y="-98041"/>
            <a:ext cx="1562625" cy="1771271"/>
            <a:chOff x="0" y="-130721"/>
            <a:chExt cx="2083500" cy="2361695"/>
          </a:xfrm>
        </p:grpSpPr>
        <p:grpSp>
          <p:nvGrpSpPr>
            <p:cNvPr id="254" name="Google Shape;254;p23"/>
            <p:cNvGrpSpPr/>
            <p:nvPr/>
          </p:nvGrpSpPr>
          <p:grpSpPr>
            <a:xfrm>
              <a:off x="75599" y="-130721"/>
              <a:ext cx="1932614" cy="2361695"/>
              <a:chOff x="0" y="-47625"/>
              <a:chExt cx="704100" cy="860425"/>
            </a:xfrm>
          </p:grpSpPr>
          <p:sp>
            <p:nvSpPr>
              <p:cNvPr id="255" name="Google Shape;255;p2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23"/>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7" name="Google Shape;257;p23"/>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9</a:t>
              </a:r>
              <a:endParaRPr>
                <a:solidFill>
                  <a:schemeClr val="lt1"/>
                </a:solidFill>
              </a:endParaRPr>
            </a:p>
          </p:txBody>
        </p:sp>
      </p:grpSp>
      <p:sp>
        <p:nvSpPr>
          <p:cNvPr id="258" name="Google Shape;258;p23"/>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