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Lst>
  <p:sldSz cy="10058400" cx="7772400"/>
  <p:notesSz cx="6858000" cy="9144000"/>
  <p:embeddedFontLst>
    <p:embeddedFont>
      <p:font typeface="Halant"/>
      <p:regular r:id="rId16"/>
      <p:bold r:id="rId17"/>
    </p:embeddedFont>
    <p:embeddedFont>
      <p:font typeface="Inter"/>
      <p:regular r:id="rId18"/>
      <p:bold r:id="rId19"/>
      <p:italic r:id="rId20"/>
      <p:boldItalic r:id="rId21"/>
    </p:embeddedFont>
    <p:embeddedFont>
      <p:font typeface="Lato"/>
      <p:regular r:id="rId22"/>
      <p:bold r:id="rId23"/>
      <p:italic r:id="rId24"/>
      <p:boldItalic r:id="rId25"/>
    </p:embeddedFont>
    <p:embeddedFont>
      <p:font typeface="Plus Jakarta Sans Medium"/>
      <p:regular r:id="rId26"/>
      <p:bold r:id="rId27"/>
      <p:italic r:id="rId28"/>
      <p:boldItalic r:id="rId29"/>
    </p:embeddedFont>
    <p:embeddedFont>
      <p:font typeface="Inter Medium"/>
      <p:regular r:id="rId30"/>
      <p:bold r:id="rId31"/>
      <p:italic r:id="rId32"/>
      <p:boldItalic r:id="rId33"/>
    </p:embeddedFont>
    <p:embeddedFont>
      <p:font typeface="Sanchez"/>
      <p:regular r:id="rId34"/>
      <p: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486F94B-89C4-4A96-9646-5A5F18A51C11}">
  <a:tblStyle styleId="{0486F94B-89C4-4A96-9646-5A5F18A51C11}"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0696F5AC-7DD8-4A48-B053-26313242D8AA}"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22" Type="http://schemas.openxmlformats.org/officeDocument/2006/relationships/font" Target="fonts/Lato-regular.fntdata"/><Relationship Id="rId21" Type="http://schemas.openxmlformats.org/officeDocument/2006/relationships/font" Target="fonts/Inter-boldItalic.fntdata"/><Relationship Id="rId24" Type="http://schemas.openxmlformats.org/officeDocument/2006/relationships/font" Target="fonts/Lato-italic.fntdata"/><Relationship Id="rId23" Type="http://schemas.openxmlformats.org/officeDocument/2006/relationships/font" Target="fonts/Lato-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Medium-regular.fntdata"/><Relationship Id="rId25" Type="http://schemas.openxmlformats.org/officeDocument/2006/relationships/font" Target="fonts/Lato-boldItalic.fntdata"/><Relationship Id="rId28" Type="http://schemas.openxmlformats.org/officeDocument/2006/relationships/font" Target="fonts/PlusJakartaSansMedium-italic.fntdata"/><Relationship Id="rId27"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PlusJakartaSansMedium-boldItalic.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InterMedium-bold.fntdata"/><Relationship Id="rId30" Type="http://schemas.openxmlformats.org/officeDocument/2006/relationships/font" Target="fonts/InterMedium-regular.fntdata"/><Relationship Id="rId11" Type="http://schemas.openxmlformats.org/officeDocument/2006/relationships/slide" Target="slides/slide5.xml"/><Relationship Id="rId33" Type="http://schemas.openxmlformats.org/officeDocument/2006/relationships/font" Target="fonts/InterMedium-boldItalic.fntdata"/><Relationship Id="rId10" Type="http://schemas.openxmlformats.org/officeDocument/2006/relationships/slide" Target="slides/slide4.xml"/><Relationship Id="rId32" Type="http://schemas.openxmlformats.org/officeDocument/2006/relationships/font" Target="fonts/InterMedium-italic.fntdata"/><Relationship Id="rId13" Type="http://schemas.openxmlformats.org/officeDocument/2006/relationships/slide" Target="slides/slide7.xml"/><Relationship Id="rId35" Type="http://schemas.openxmlformats.org/officeDocument/2006/relationships/font" Target="fonts/Sanchez-italic.fntdata"/><Relationship Id="rId12" Type="http://schemas.openxmlformats.org/officeDocument/2006/relationships/slide" Target="slides/slide6.xml"/><Relationship Id="rId34" Type="http://schemas.openxmlformats.org/officeDocument/2006/relationships/font" Target="fonts/Sanchez-regular.fntdata"/><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font" Target="fonts/Halant-bold.fntdata"/><Relationship Id="rId16" Type="http://schemas.openxmlformats.org/officeDocument/2006/relationships/font" Target="fonts/Halant-regular.fntdata"/><Relationship Id="rId19" Type="http://schemas.openxmlformats.org/officeDocument/2006/relationships/font" Target="fonts/Inter-bold.fntdata"/><Relationship Id="rId18" Type="http://schemas.openxmlformats.org/officeDocument/2006/relationships/font" Target="fonts/Int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286801a4a5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286801a4a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3223bd174eb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3223bd174e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3223bd174eb_0_5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3223bd174eb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3223b2f023f_0_1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3223b2f023f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3223b2f023f_0_2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3223b2f023f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3223b2f023f_0_4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3223b2f023f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3223b2f023f_0_6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3223b2f023f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3223b2f023f_0_7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3223b2f023f_0_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g3223bd1740e_0_0: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3223bd1740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9.png"/><Relationship Id="rId4" Type="http://schemas.openxmlformats.org/officeDocument/2006/relationships/image" Target="../media/image1.png"/><Relationship Id="rId5" Type="http://schemas.openxmlformats.org/officeDocument/2006/relationships/image" Target="../media/image8.png"/><Relationship Id="rId6"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9.png"/><Relationship Id="rId4" Type="http://schemas.openxmlformats.org/officeDocument/2006/relationships/image" Target="../media/image1.png"/><Relationship Id="rId5" Type="http://schemas.openxmlformats.org/officeDocument/2006/relationships/hyperlink" Target="https://learninglink.oup.com/access/content/schaller-3e-dashboard-resources/document-ho-chi-minh-declaration-of-independence-of-the-democratic-republican-of-vietnam-1945"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9.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9.png"/><Relationship Id="rId4" Type="http://schemas.openxmlformats.org/officeDocument/2006/relationships/image" Target="../media/image1.png"/><Relationship Id="rId5" Type="http://schemas.openxmlformats.org/officeDocument/2006/relationships/image" Target="../media/image1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9.png"/><Relationship Id="rId4" Type="http://schemas.openxmlformats.org/officeDocument/2006/relationships/image" Target="../media/image1.png"/><Relationship Id="rId5" Type="http://schemas.openxmlformats.org/officeDocument/2006/relationships/image" Target="../media/image10.png"/><Relationship Id="rId6" Type="http://schemas.openxmlformats.org/officeDocument/2006/relationships/hyperlink" Target="https://www.thenmusa.org/articles/tunnel-rats-of-the-vietnam-war/"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9.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9.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9.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0" y="0"/>
            <a:ext cx="7772400" cy="750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Contextualization</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800">
                <a:latin typeface="Inter Medium"/>
                <a:ea typeface="Inter Medium"/>
                <a:cs typeface="Inter Medium"/>
                <a:sym typeface="Inter Medium"/>
              </a:rPr>
              <a:t>Timeline Overview </a:t>
            </a:r>
            <a:endParaRPr sz="1800">
              <a:latin typeface="Inter Medium"/>
              <a:ea typeface="Inter Medium"/>
              <a:cs typeface="Inter Medium"/>
              <a:sym typeface="Inter Medium"/>
            </a:endParaRPr>
          </a:p>
        </p:txBody>
      </p:sp>
      <p:pic>
        <p:nvPicPr>
          <p:cNvPr id="56" name="Google Shape;56;p13"/>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57" name="Google Shape;57;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8" name="Google Shape;58;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9" name="Google Shape;59;p13"/>
          <p:cNvPicPr preferRelativeResize="0"/>
          <p:nvPr/>
        </p:nvPicPr>
        <p:blipFill rotWithShape="1">
          <a:blip r:embed="rId5">
            <a:alphaModFix/>
          </a:blip>
          <a:srcRect b="30466" l="0" r="0" t="30277"/>
          <a:stretch/>
        </p:blipFill>
        <p:spPr>
          <a:xfrm>
            <a:off x="50" y="1228563"/>
            <a:ext cx="7772400" cy="2428325"/>
          </a:xfrm>
          <a:prstGeom prst="rect">
            <a:avLst/>
          </a:prstGeom>
          <a:noFill/>
          <a:ln>
            <a:noFill/>
          </a:ln>
        </p:spPr>
      </p:pic>
      <p:pic>
        <p:nvPicPr>
          <p:cNvPr id="60" name="Google Shape;60;p13"/>
          <p:cNvPicPr preferRelativeResize="0"/>
          <p:nvPr/>
        </p:nvPicPr>
        <p:blipFill rotWithShape="1">
          <a:blip r:embed="rId6">
            <a:alphaModFix/>
          </a:blip>
          <a:srcRect b="26516" l="0" r="0" t="26403"/>
          <a:stretch/>
        </p:blipFill>
        <p:spPr>
          <a:xfrm>
            <a:off x="50" y="4135150"/>
            <a:ext cx="7772400" cy="2752383"/>
          </a:xfrm>
          <a:prstGeom prst="rect">
            <a:avLst/>
          </a:prstGeom>
          <a:noFill/>
          <a:ln>
            <a:noFill/>
          </a:ln>
        </p:spPr>
      </p:pic>
      <p:sp>
        <p:nvSpPr>
          <p:cNvPr id="61" name="Google Shape;61;p13"/>
          <p:cNvSpPr txBox="1"/>
          <p:nvPr/>
        </p:nvSpPr>
        <p:spPr>
          <a:xfrm>
            <a:off x="216275" y="776063"/>
            <a:ext cx="7534200" cy="342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Examine the timeline below and answer the questions that follow. </a:t>
            </a:r>
            <a:endParaRPr sz="1200">
              <a:solidFill>
                <a:schemeClr val="dk1"/>
              </a:solidFill>
              <a:latin typeface="Inter"/>
              <a:ea typeface="Inter"/>
              <a:cs typeface="Inter"/>
              <a:sym typeface="Inter"/>
            </a:endParaRPr>
          </a:p>
        </p:txBody>
      </p:sp>
      <p:graphicFrame>
        <p:nvGraphicFramePr>
          <p:cNvPr id="62" name="Google Shape;62;p13"/>
          <p:cNvGraphicFramePr/>
          <p:nvPr/>
        </p:nvGraphicFramePr>
        <p:xfrm>
          <a:off x="216275" y="7083525"/>
          <a:ext cx="3000000" cy="3000000"/>
        </p:xfrm>
        <a:graphic>
          <a:graphicData uri="http://schemas.openxmlformats.org/drawingml/2006/table">
            <a:tbl>
              <a:tblPr>
                <a:noFill/>
                <a:tableStyleId>{0486F94B-89C4-4A96-9646-5A5F18A51C11}</a:tableStyleId>
              </a:tblPr>
              <a:tblGrid>
                <a:gridCol w="3578700"/>
                <a:gridCol w="3578700"/>
              </a:tblGrid>
              <a:tr h="333275">
                <a:tc>
                  <a:txBody>
                    <a:bodyPr/>
                    <a:lstStyle/>
                    <a:p>
                      <a:pPr indent="0" lvl="0" marL="0" rtl="0" algn="ctr">
                        <a:spcBef>
                          <a:spcPts val="0"/>
                        </a:spcBef>
                        <a:spcAft>
                          <a:spcPts val="0"/>
                        </a:spcAft>
                        <a:buNone/>
                      </a:pPr>
                      <a:r>
                        <a:rPr b="1" lang="en" sz="1200">
                          <a:latin typeface="Inter"/>
                          <a:ea typeface="Inter"/>
                          <a:cs typeface="Inter"/>
                          <a:sym typeface="Inter"/>
                        </a:rPr>
                        <a:t>Name 2 Notices</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Name 2 Wonders</a:t>
                      </a:r>
                      <a:endParaRPr b="1" sz="1200">
                        <a:latin typeface="Inter"/>
                        <a:ea typeface="Inter"/>
                        <a:cs typeface="Inter"/>
                        <a:sym typeface="Inter"/>
                      </a:endParaRPr>
                    </a:p>
                  </a:txBody>
                  <a:tcPr marT="91425" marB="91425" marR="91425" marL="91425"/>
                </a:tc>
              </a:tr>
              <a:tr h="1132375">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6" name="Shape 66"/>
        <p:cNvGrpSpPr/>
        <p:nvPr/>
      </p:nvGrpSpPr>
      <p:grpSpPr>
        <a:xfrm>
          <a:off x="0" y="0"/>
          <a:ext cx="0" cy="0"/>
          <a:chOff x="0" y="0"/>
          <a:chExt cx="0" cy="0"/>
        </a:xfrm>
      </p:grpSpPr>
      <p:pic>
        <p:nvPicPr>
          <p:cNvPr id="67" name="Google Shape;67;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8" name="Google Shape;68;p14"/>
          <p:cNvSpPr txBox="1"/>
          <p:nvPr/>
        </p:nvSpPr>
        <p:spPr>
          <a:xfrm>
            <a:off x="0" y="0"/>
            <a:ext cx="7772400" cy="750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Contextualization &amp; Sourcing</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000">
                <a:latin typeface="Inter Medium"/>
                <a:ea typeface="Inter Medium"/>
                <a:cs typeface="Inter Medium"/>
                <a:sym typeface="Inter Medium"/>
              </a:rPr>
              <a:t>Doc A: Vietnamese Independence</a:t>
            </a:r>
            <a:endParaRPr sz="2000">
              <a:latin typeface="Inter Medium"/>
              <a:ea typeface="Inter Medium"/>
              <a:cs typeface="Inter Medium"/>
              <a:sym typeface="Inter Medium"/>
            </a:endParaRPr>
          </a:p>
        </p:txBody>
      </p:sp>
      <p:pic>
        <p:nvPicPr>
          <p:cNvPr id="69" name="Google Shape;69;p14"/>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70" name="Google Shape;70;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1" name="Google Shape;71;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2" name="Google Shape;72;p14"/>
          <p:cNvGraphicFramePr/>
          <p:nvPr/>
        </p:nvGraphicFramePr>
        <p:xfrm>
          <a:off x="385138" y="750300"/>
          <a:ext cx="3000000" cy="3000000"/>
        </p:xfrm>
        <a:graphic>
          <a:graphicData uri="http://schemas.openxmlformats.org/drawingml/2006/table">
            <a:tbl>
              <a:tblPr>
                <a:noFill/>
                <a:tableStyleId>{0696F5AC-7DD8-4A48-B053-26313242D8AA}</a:tableStyleId>
              </a:tblPr>
              <a:tblGrid>
                <a:gridCol w="6236525"/>
                <a:gridCol w="382850"/>
                <a:gridCol w="382850"/>
              </a:tblGrid>
              <a:tr h="266700">
                <a:tc gridSpan="3">
                  <a:txBody>
                    <a:bodyPr/>
                    <a:lstStyle/>
                    <a:p>
                      <a:pPr indent="0" lvl="0" marL="0" rtl="0" algn="l">
                        <a:lnSpc>
                          <a:spcPct val="115000"/>
                        </a:lnSpc>
                        <a:spcBef>
                          <a:spcPts val="0"/>
                        </a:spcBef>
                        <a:spcAft>
                          <a:spcPts val="0"/>
                        </a:spcAft>
                        <a:buNone/>
                      </a:pPr>
                      <a:r>
                        <a:rPr b="1" i="1" lang="en" sz="1200">
                          <a:solidFill>
                            <a:schemeClr val="dk1"/>
                          </a:solidFill>
                          <a:latin typeface="Inter"/>
                          <a:ea typeface="Inter"/>
                          <a:cs typeface="Inter"/>
                          <a:sym typeface="Inter"/>
                        </a:rPr>
                        <a:t>Context</a:t>
                      </a:r>
                      <a:r>
                        <a:rPr i="1" lang="en" sz="1200">
                          <a:solidFill>
                            <a:schemeClr val="dk1"/>
                          </a:solidFill>
                          <a:latin typeface="Inter"/>
                          <a:ea typeface="Inter"/>
                          <a:cs typeface="Inter"/>
                          <a:sym typeface="Inter"/>
                        </a:rPr>
                        <a:t>: Ho Chi Minh was a communist leader in Vietnam who had been organizing against colonial rule for decades. During WW2 France, which had become a puppet state of Nazi Germany, handed over their colonial claims to their ally, Imperial Japan. Japan soon invaded with no serious French resistance. Communists, nationalists, and other Vietnamese groups formed the Việt Minh to fight for an independent Vietnam from both French and Japanese rule. When WW2 ended, Indochina was to be handed back to the French. The Việt Minh declared independence for Vietnam. </a:t>
                      </a:r>
                      <a:endParaRPr b="1" i="1" sz="1200">
                        <a:solidFill>
                          <a:schemeClr val="dk1"/>
                        </a:solidFill>
                        <a:latin typeface="Inter"/>
                        <a:ea typeface="Inter"/>
                        <a:cs typeface="Inter"/>
                        <a:sym typeface="Inter"/>
                      </a:endParaRPr>
                    </a:p>
                  </a:txBody>
                  <a:tcPr marT="63500" marB="63500" marR="63500" marL="63500">
                    <a:lnL cap="flat" cmpd="sng">
                      <a:solidFill>
                        <a:srgbClr val="F3F3F3"/>
                      </a:solidFill>
                      <a:prstDash val="solid"/>
                      <a:round/>
                      <a:headEnd len="sm" w="sm" type="none"/>
                      <a:tailEnd len="sm" w="sm" type="none"/>
                    </a:lnL>
                    <a:lnR cap="flat" cmpd="sng">
                      <a:solidFill>
                        <a:srgbClr val="F3F3F3"/>
                      </a:solidFill>
                      <a:prstDash val="solid"/>
                      <a:round/>
                      <a:headEnd len="sm" w="sm" type="none"/>
                      <a:tailEnd len="sm" w="sm" type="none"/>
                    </a:lnR>
                    <a:lnT cap="flat" cmpd="sng">
                      <a:solidFill>
                        <a:srgbClr val="F3F3F3"/>
                      </a:solidFill>
                      <a:prstDash val="solid"/>
                      <a:round/>
                      <a:headEnd len="sm" w="sm" type="none"/>
                      <a:tailEnd len="sm" w="sm" type="none"/>
                    </a:lnT>
                    <a:lnB cap="flat" cmpd="sng" w="19050">
                      <a:solidFill>
                        <a:srgbClr val="EFEFEF"/>
                      </a:solidFill>
                      <a:prstDash val="solid"/>
                      <a:round/>
                      <a:headEnd len="sm" w="sm" type="none"/>
                      <a:tailEnd len="sm" w="sm" type="none"/>
                    </a:lnB>
                  </a:tcPr>
                </a:tc>
                <a:tc hMerge="1"/>
                <a:tc hMerge="1"/>
              </a:tr>
              <a:tr h="266700">
                <a:tc gridSpan="3">
                  <a:txBody>
                    <a:bodyPr/>
                    <a:lstStyle/>
                    <a:p>
                      <a:pPr indent="228600" lvl="0" marL="0" rtl="0" algn="ctr">
                        <a:lnSpc>
                          <a:spcPct val="115000"/>
                        </a:lnSpc>
                        <a:spcBef>
                          <a:spcPts val="0"/>
                        </a:spcBef>
                        <a:spcAft>
                          <a:spcPts val="0"/>
                        </a:spcAft>
                        <a:buNone/>
                      </a:pPr>
                      <a:r>
                        <a:rPr b="1" lang="en" sz="1100">
                          <a:solidFill>
                            <a:srgbClr val="0E147F"/>
                          </a:solidFill>
                          <a:latin typeface="Sanchez"/>
                          <a:ea typeface="Sanchez"/>
                          <a:cs typeface="Sanchez"/>
                          <a:sym typeface="Sanchez"/>
                        </a:rPr>
                        <a:t> </a:t>
                      </a:r>
                      <a:r>
                        <a:rPr b="1" lang="en" sz="1300">
                          <a:solidFill>
                            <a:schemeClr val="dk1"/>
                          </a:solidFill>
                          <a:latin typeface="Inter"/>
                          <a:ea typeface="Inter"/>
                          <a:cs typeface="Inter"/>
                          <a:sym typeface="Inter"/>
                        </a:rPr>
                        <a:t>Hồ Chí Minh, “Declaration of Independence of the Democratic Republic of Vietnam” (1945)</a:t>
                      </a:r>
                      <a:endParaRPr b="1" sz="1300">
                        <a:solidFill>
                          <a:schemeClr val="dk1"/>
                        </a:solidFill>
                        <a:latin typeface="Inter"/>
                        <a:ea typeface="Inter"/>
                        <a:cs typeface="Inter"/>
                        <a:sym typeface="Inter"/>
                      </a:endParaRPr>
                    </a:p>
                    <a:p>
                      <a:pPr indent="228600" lvl="0" marL="0" rtl="0" algn="l">
                        <a:lnSpc>
                          <a:spcPct val="115000"/>
                        </a:lnSpc>
                        <a:spcBef>
                          <a:spcPts val="1000"/>
                        </a:spcBef>
                        <a:spcAft>
                          <a:spcPts val="0"/>
                        </a:spcAft>
                        <a:buNone/>
                      </a:pPr>
                      <a:r>
                        <a:rPr lang="en" sz="1200">
                          <a:solidFill>
                            <a:schemeClr val="dk1"/>
                          </a:solidFill>
                          <a:latin typeface="Inter"/>
                          <a:ea typeface="Inter"/>
                          <a:cs typeface="Inter"/>
                          <a:sym typeface="Inter"/>
                        </a:rPr>
                        <a:t>All people are created equal; they are </a:t>
                      </a:r>
                      <a:r>
                        <a:rPr b="1" lang="en" sz="1200">
                          <a:solidFill>
                            <a:schemeClr val="dk1"/>
                          </a:solidFill>
                          <a:latin typeface="Inter"/>
                          <a:ea typeface="Inter"/>
                          <a:cs typeface="Inter"/>
                          <a:sym typeface="Inter"/>
                        </a:rPr>
                        <a:t>endowed </a:t>
                      </a:r>
                      <a:r>
                        <a:rPr lang="en" sz="1200">
                          <a:solidFill>
                            <a:schemeClr val="dk1"/>
                          </a:solidFill>
                          <a:latin typeface="Inter"/>
                          <a:ea typeface="Inter"/>
                          <a:cs typeface="Inter"/>
                          <a:sym typeface="Inter"/>
                        </a:rPr>
                        <a:t>by their Creator with certain </a:t>
                      </a:r>
                      <a:r>
                        <a:rPr b="1" lang="en" sz="1200">
                          <a:solidFill>
                            <a:schemeClr val="dk1"/>
                          </a:solidFill>
                          <a:latin typeface="Inter"/>
                          <a:ea typeface="Inter"/>
                          <a:cs typeface="Inter"/>
                          <a:sym typeface="Inter"/>
                        </a:rPr>
                        <a:t>unalienable </a:t>
                      </a:r>
                      <a:r>
                        <a:rPr lang="en" sz="1200">
                          <a:solidFill>
                            <a:schemeClr val="dk1"/>
                          </a:solidFill>
                          <a:latin typeface="Inter"/>
                          <a:ea typeface="Inter"/>
                          <a:cs typeface="Inter"/>
                          <a:sym typeface="Inter"/>
                        </a:rPr>
                        <a:t>Rights; among these are Life, Liberty and the pursuit of Happiness. This immortal statement was made in the Declaration of Independence of the United States of America in 1776. In a broader sense, this means: All the peoples on the earth are equal from birth, all the peoples have a right to live, to be happy and free. The Declaration of the Rights of Man and of the Citizen of the French Revolution made in 1791 also states: All men are born free and with equal rights, and must always remain free and have equal rights.</a:t>
                      </a:r>
                      <a:endParaRPr sz="1200">
                        <a:solidFill>
                          <a:schemeClr val="dk1"/>
                        </a:solidFill>
                        <a:latin typeface="Inter"/>
                        <a:ea typeface="Inter"/>
                        <a:cs typeface="Inter"/>
                        <a:sym typeface="Inter"/>
                      </a:endParaRPr>
                    </a:p>
                    <a:p>
                      <a:pPr indent="228600" lvl="0" marL="0" rtl="0" algn="l">
                        <a:lnSpc>
                          <a:spcPct val="115000"/>
                        </a:lnSpc>
                        <a:spcBef>
                          <a:spcPts val="1000"/>
                        </a:spcBef>
                        <a:spcAft>
                          <a:spcPts val="0"/>
                        </a:spcAft>
                        <a:buNone/>
                      </a:pPr>
                      <a:r>
                        <a:rPr lang="en" sz="1200">
                          <a:solidFill>
                            <a:schemeClr val="dk1"/>
                          </a:solidFill>
                          <a:latin typeface="Inter"/>
                          <a:ea typeface="Inter"/>
                          <a:cs typeface="Inter"/>
                          <a:sym typeface="Inter"/>
                        </a:rPr>
                        <a:t>Those are undeniable truths. Nevertheless, for more than eighty years, the French colonists, in the name of Liberty, Equality, and Fraternity, have violated our Fatherland and oppressed our fellow citizens. They have acted contrary to the ideals of humanity and justice. In the field of politics, they have deprived our people of every democratic liberty. They have enforced inhuman laws; they have set up three distinct political regimes in the North, Central, and South of Vietnam in order to destroy our national unity and prevent our people from being united. They have built more prisons than schools. They have mercilessly slaughtered our patriots; they have drowned our uprisings in bloodbaths… In the field of economics, they have </a:t>
                      </a:r>
                      <a:r>
                        <a:rPr b="1" lang="en" sz="1200">
                          <a:solidFill>
                            <a:schemeClr val="dk1"/>
                          </a:solidFill>
                          <a:latin typeface="Inter"/>
                          <a:ea typeface="Inter"/>
                          <a:cs typeface="Inter"/>
                          <a:sym typeface="Inter"/>
                        </a:rPr>
                        <a:t>fleeced </a:t>
                      </a:r>
                      <a:r>
                        <a:rPr lang="en" sz="1200">
                          <a:solidFill>
                            <a:schemeClr val="dk1"/>
                          </a:solidFill>
                          <a:latin typeface="Inter"/>
                          <a:ea typeface="Inter"/>
                          <a:cs typeface="Inter"/>
                          <a:sym typeface="Inter"/>
                        </a:rPr>
                        <a:t>us to the backbone, impoverished our people and devastated our land.</a:t>
                      </a:r>
                      <a:endParaRPr sz="1200">
                        <a:solidFill>
                          <a:schemeClr val="dk1"/>
                        </a:solidFill>
                        <a:latin typeface="Inter"/>
                        <a:ea typeface="Inter"/>
                        <a:cs typeface="Inter"/>
                        <a:sym typeface="Inter"/>
                      </a:endParaRPr>
                    </a:p>
                    <a:p>
                      <a:pPr indent="228600" lvl="0" marL="0" rtl="0" algn="l">
                        <a:lnSpc>
                          <a:spcPct val="115000"/>
                        </a:lnSpc>
                        <a:spcBef>
                          <a:spcPts val="1000"/>
                        </a:spcBef>
                        <a:spcAft>
                          <a:spcPts val="0"/>
                        </a:spcAft>
                        <a:buNone/>
                      </a:pPr>
                      <a:r>
                        <a:rPr lang="en" sz="1200">
                          <a:solidFill>
                            <a:schemeClr val="dk1"/>
                          </a:solidFill>
                          <a:latin typeface="Inter"/>
                          <a:ea typeface="Inter"/>
                          <a:cs typeface="Inter"/>
                          <a:sym typeface="Inter"/>
                        </a:rPr>
                        <a:t>They have robbed us of our rice fields, our mines, our forests, and our raw materials. They have </a:t>
                      </a:r>
                      <a:r>
                        <a:rPr b="1" lang="en" sz="1200">
                          <a:solidFill>
                            <a:schemeClr val="dk1"/>
                          </a:solidFill>
                          <a:latin typeface="Inter"/>
                          <a:ea typeface="Inter"/>
                          <a:cs typeface="Inter"/>
                          <a:sym typeface="Inter"/>
                        </a:rPr>
                        <a:t>monopolized </a:t>
                      </a:r>
                      <a:r>
                        <a:rPr lang="en" sz="1200">
                          <a:solidFill>
                            <a:schemeClr val="dk1"/>
                          </a:solidFill>
                          <a:latin typeface="Inter"/>
                          <a:ea typeface="Inter"/>
                          <a:cs typeface="Inter"/>
                          <a:sym typeface="Inter"/>
                        </a:rPr>
                        <a:t>the issuing of bank notes and the export trade. They have invented numerous unjustifiable taxes and reduced our people, especially our peasantry, to a state of extreme poverty. For these reasons, we, the members of the Provisional Government of the Democratic Republic of Vietnam, solemnly declare to the world that: Vietnam has the right to be a free and independent country—and in fact it is so already. And thus the entire Vietnamese people are determined to mobilize all their physical and mental strength, to sacrifice their lives and property in order to safeguard their independence and liberty.</a:t>
                      </a:r>
                      <a:endParaRPr sz="1200">
                        <a:solidFill>
                          <a:schemeClr val="dk1"/>
                        </a:solidFill>
                        <a:latin typeface="Inter"/>
                        <a:ea typeface="Inter"/>
                        <a:cs typeface="Inter"/>
                        <a:sym typeface="Inter"/>
                      </a:endParaRPr>
                    </a:p>
                    <a:p>
                      <a:pPr indent="228600" lvl="0" marL="0" rtl="0" algn="l">
                        <a:lnSpc>
                          <a:spcPct val="115000"/>
                        </a:lnSpc>
                        <a:spcBef>
                          <a:spcPts val="1000"/>
                        </a:spcBef>
                        <a:spcAft>
                          <a:spcPts val="0"/>
                        </a:spcAft>
                        <a:buNone/>
                      </a:pPr>
                      <a:r>
                        <a:rPr lang="en" sz="1200">
                          <a:solidFill>
                            <a:schemeClr val="dk1"/>
                          </a:solidFill>
                          <a:latin typeface="Inter"/>
                          <a:ea typeface="Inter"/>
                          <a:cs typeface="Inter"/>
                          <a:sym typeface="Inter"/>
                        </a:rPr>
                        <a:t>Source: </a:t>
                      </a:r>
                      <a:r>
                        <a:rPr lang="en" sz="1200" u="sng">
                          <a:solidFill>
                            <a:schemeClr val="dk1"/>
                          </a:solidFill>
                          <a:latin typeface="Inter"/>
                          <a:ea typeface="Inter"/>
                          <a:cs typeface="Inter"/>
                          <a:sym typeface="Inter"/>
                          <a:hlinkClick r:id="rId5">
                            <a:extLst>
                              <a:ext uri="{A12FA001-AC4F-418D-AE19-62706E023703}">
                                <ahyp:hlinkClr val="tx"/>
                              </a:ext>
                            </a:extLst>
                          </a:hlinkClick>
                        </a:rPr>
                        <a:t>Oxford Learning Link</a:t>
                      </a:r>
                      <a:endParaRPr sz="1200">
                        <a:solidFill>
                          <a:schemeClr val="dk1"/>
                        </a:solidFill>
                        <a:latin typeface="Inter"/>
                        <a:ea typeface="Inter"/>
                        <a:cs typeface="Inter"/>
                        <a:sym typeface="Inter"/>
                      </a:endParaRPr>
                    </a:p>
                  </a:txBody>
                  <a:tcPr marT="63500" marB="63500" marR="63500" marL="63500">
                    <a:lnL cap="flat" cmpd="sng">
                      <a:solidFill>
                        <a:srgbClr val="F3F3F3"/>
                      </a:solidFill>
                      <a:prstDash val="solid"/>
                      <a:round/>
                      <a:headEnd len="sm" w="sm" type="none"/>
                      <a:tailEnd len="sm" w="sm" type="none"/>
                    </a:lnL>
                    <a:lnR cap="flat" cmpd="sng">
                      <a:solidFill>
                        <a:srgbClr val="F3F3F3"/>
                      </a:solidFill>
                      <a:prstDash val="solid"/>
                      <a:round/>
                      <a:headEnd len="sm" w="sm" type="none"/>
                      <a:tailEnd len="sm" w="sm" type="none"/>
                    </a:lnR>
                    <a:lnT cap="flat" cmpd="sng" w="19050">
                      <a:solidFill>
                        <a:srgbClr val="EFEFEF"/>
                      </a:solidFill>
                      <a:prstDash val="solid"/>
                      <a:round/>
                      <a:headEnd len="sm" w="sm" type="none"/>
                      <a:tailEnd len="sm" w="sm" type="none"/>
                    </a:lnT>
                    <a:lnB cap="flat" cmpd="sng" w="19050">
                      <a:solidFill>
                        <a:srgbClr val="EFEFEF"/>
                      </a:solidFill>
                      <a:prstDash val="solid"/>
                      <a:round/>
                      <a:headEnd len="sm" w="sm" type="none"/>
                      <a:tailEnd len="sm" w="sm" type="none"/>
                    </a:lnB>
                  </a:tcPr>
                </a:tc>
                <a:tc hMerge="1"/>
                <a:tc hMerge="1"/>
              </a:tr>
            </a:tbl>
          </a:graphicData>
        </a:graphic>
      </p:graphicFrame>
      <p:sp>
        <p:nvSpPr>
          <p:cNvPr id="73" name="Google Shape;73;p14"/>
          <p:cNvSpPr txBox="1"/>
          <p:nvPr/>
        </p:nvSpPr>
        <p:spPr>
          <a:xfrm>
            <a:off x="499575" y="8662400"/>
            <a:ext cx="6773400" cy="685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Vocabulary</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Endowed: </a:t>
            </a:r>
            <a:r>
              <a:rPr lang="en" sz="1200">
                <a:solidFill>
                  <a:schemeClr val="dk1"/>
                </a:solidFill>
                <a:latin typeface="Inter"/>
                <a:ea typeface="Inter"/>
                <a:cs typeface="Inter"/>
                <a:sym typeface="Inter"/>
              </a:rPr>
              <a:t>provide</a:t>
            </a:r>
            <a:r>
              <a:rPr b="1" lang="en" sz="1200">
                <a:solidFill>
                  <a:schemeClr val="dk1"/>
                </a:solidFill>
                <a:latin typeface="Inter"/>
                <a:ea typeface="Inter"/>
                <a:cs typeface="Inter"/>
                <a:sym typeface="Inter"/>
              </a:rPr>
              <a:t>						fleeced: </a:t>
            </a:r>
            <a:r>
              <a:rPr lang="en" sz="1200">
                <a:solidFill>
                  <a:schemeClr val="dk1"/>
                </a:solidFill>
                <a:latin typeface="Inter"/>
                <a:ea typeface="Inter"/>
                <a:cs typeface="Inter"/>
                <a:sym typeface="Inter"/>
              </a:rPr>
              <a:t>obtained a great deal of money</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Unalienable: </a:t>
            </a:r>
            <a:r>
              <a:rPr lang="en" sz="1200">
                <a:solidFill>
                  <a:schemeClr val="dk1"/>
                </a:solidFill>
                <a:latin typeface="Inter"/>
                <a:ea typeface="Inter"/>
                <a:cs typeface="Inter"/>
                <a:sym typeface="Inter"/>
              </a:rPr>
              <a:t>unable to be taken away from		</a:t>
            </a:r>
            <a:r>
              <a:rPr b="1" lang="en" sz="1200">
                <a:solidFill>
                  <a:schemeClr val="dk1"/>
                </a:solidFill>
                <a:latin typeface="Inter"/>
                <a:ea typeface="Inter"/>
                <a:cs typeface="Inter"/>
                <a:sym typeface="Inter"/>
              </a:rPr>
              <a:t>monopolized: </a:t>
            </a:r>
            <a:r>
              <a:rPr lang="en" sz="1200">
                <a:solidFill>
                  <a:schemeClr val="dk1"/>
                </a:solidFill>
                <a:latin typeface="Inter"/>
                <a:ea typeface="Inter"/>
                <a:cs typeface="Inter"/>
                <a:sym typeface="Inter"/>
              </a:rPr>
              <a:t>obtain control of</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7" name="Shape 77"/>
        <p:cNvGrpSpPr/>
        <p:nvPr/>
      </p:nvGrpSpPr>
      <p:grpSpPr>
        <a:xfrm>
          <a:off x="0" y="0"/>
          <a:ext cx="0" cy="0"/>
          <a:chOff x="0" y="0"/>
          <a:chExt cx="0" cy="0"/>
        </a:xfrm>
      </p:grpSpPr>
      <p:pic>
        <p:nvPicPr>
          <p:cNvPr id="78" name="Google Shape;78;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9" name="Google Shape;79;p15"/>
          <p:cNvSpPr txBox="1"/>
          <p:nvPr/>
        </p:nvSpPr>
        <p:spPr>
          <a:xfrm>
            <a:off x="0" y="0"/>
            <a:ext cx="7772400" cy="750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Contextualization &amp; Sourcing</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000">
                <a:latin typeface="Inter Medium"/>
                <a:ea typeface="Inter Medium"/>
                <a:cs typeface="Inter Medium"/>
                <a:sym typeface="Inter Medium"/>
              </a:rPr>
              <a:t>Doc B: Vietnamese Resistance to Colonialism</a:t>
            </a:r>
            <a:endParaRPr sz="2000">
              <a:latin typeface="Inter Medium"/>
              <a:ea typeface="Inter Medium"/>
              <a:cs typeface="Inter Medium"/>
              <a:sym typeface="Inter Medium"/>
            </a:endParaRPr>
          </a:p>
        </p:txBody>
      </p:sp>
      <p:pic>
        <p:nvPicPr>
          <p:cNvPr id="80" name="Google Shape;80;p15"/>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81" name="Google Shape;81;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2" name="Google Shape;82;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3" name="Google Shape;83;p15"/>
          <p:cNvGraphicFramePr/>
          <p:nvPr/>
        </p:nvGraphicFramePr>
        <p:xfrm>
          <a:off x="443313" y="851775"/>
          <a:ext cx="3000000" cy="3000000"/>
        </p:xfrm>
        <a:graphic>
          <a:graphicData uri="http://schemas.openxmlformats.org/drawingml/2006/table">
            <a:tbl>
              <a:tblPr>
                <a:noFill/>
                <a:tableStyleId>{0696F5AC-7DD8-4A48-B053-26313242D8AA}</a:tableStyleId>
              </a:tblPr>
              <a:tblGrid>
                <a:gridCol w="6487500"/>
                <a:gridCol w="398250"/>
              </a:tblGrid>
              <a:tr h="266700">
                <a:tc>
                  <a:txBody>
                    <a:bodyPr/>
                    <a:lstStyle/>
                    <a:p>
                      <a:pPr indent="0" lvl="0" marL="0" rtl="0" algn="l">
                        <a:lnSpc>
                          <a:spcPct val="100000"/>
                        </a:lnSpc>
                        <a:spcBef>
                          <a:spcPts val="0"/>
                        </a:spcBef>
                        <a:spcAft>
                          <a:spcPts val="0"/>
                        </a:spcAft>
                        <a:buNone/>
                      </a:pPr>
                      <a:r>
                        <a:rPr b="1" i="1" lang="en" sz="1200">
                          <a:solidFill>
                            <a:schemeClr val="dk1"/>
                          </a:solidFill>
                          <a:latin typeface="Inter"/>
                          <a:ea typeface="Inter"/>
                          <a:cs typeface="Inter"/>
                          <a:sym typeface="Inter"/>
                        </a:rPr>
                        <a:t>Context</a:t>
                      </a:r>
                      <a:r>
                        <a:rPr i="1" lang="en" sz="1200">
                          <a:solidFill>
                            <a:schemeClr val="dk1"/>
                          </a:solidFill>
                          <a:latin typeface="Inter"/>
                          <a:ea typeface="Inter"/>
                          <a:cs typeface="Inter"/>
                          <a:sym typeface="Inter"/>
                        </a:rPr>
                        <a:t>: On December 19, 1946, Hồ Chí Minh appealed to the people of Vietnam. This appeal was the result of the failed cease-fire with France and the lack of response by French officials to Hồ Chí Minh’s appeals to negotiate.</a:t>
                      </a:r>
                      <a:endParaRPr i="1" sz="1200">
                        <a:solidFill>
                          <a:schemeClr val="dk1"/>
                        </a:solidFill>
                        <a:latin typeface="Inter"/>
                        <a:ea typeface="Inter"/>
                        <a:cs typeface="Inter"/>
                        <a:sym typeface="Inter"/>
                      </a:endParaRPr>
                    </a:p>
                  </a:txBody>
                  <a:tcPr marT="63500" marB="63500" marR="63500" marL="63500">
                    <a:lnL cap="flat" cmpd="sng">
                      <a:solidFill>
                        <a:srgbClr val="F3F3F3"/>
                      </a:solidFill>
                      <a:prstDash val="solid"/>
                      <a:round/>
                      <a:headEnd len="sm" w="sm" type="none"/>
                      <a:tailEnd len="sm" w="sm" type="none"/>
                    </a:lnL>
                    <a:lnR cap="flat" cmpd="sng">
                      <a:solidFill>
                        <a:srgbClr val="F3F3F3"/>
                      </a:solidFill>
                      <a:prstDash val="solid"/>
                      <a:round/>
                      <a:headEnd len="sm" w="sm" type="none"/>
                      <a:tailEnd len="sm" w="sm" type="none"/>
                    </a:lnR>
                    <a:lnT cap="flat" cmpd="sng">
                      <a:solidFill>
                        <a:srgbClr val="F3F3F3"/>
                      </a:solidFill>
                      <a:prstDash val="solid"/>
                      <a:round/>
                      <a:headEnd len="sm" w="sm" type="none"/>
                      <a:tailEnd len="sm" w="sm" type="none"/>
                    </a:lnT>
                    <a:lnB cap="flat" cmpd="sng" w="19050">
                      <a:solidFill>
                        <a:srgbClr val="EFEFEF"/>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t/>
                      </a:r>
                      <a:endParaRPr sz="1100">
                        <a:solidFill>
                          <a:srgbClr val="434343"/>
                        </a:solidFill>
                        <a:latin typeface="Lato"/>
                        <a:ea typeface="Lato"/>
                        <a:cs typeface="Lato"/>
                        <a:sym typeface="Lato"/>
                      </a:endParaRPr>
                    </a:p>
                  </a:txBody>
                  <a:tcPr marT="63500" marB="63500" marR="63500" marL="63500">
                    <a:lnL cap="flat" cmpd="sng">
                      <a:solidFill>
                        <a:srgbClr val="F3F3F3"/>
                      </a:solidFill>
                      <a:prstDash val="solid"/>
                      <a:round/>
                      <a:headEnd len="sm" w="sm" type="none"/>
                      <a:tailEnd len="sm" w="sm" type="none"/>
                    </a:lnL>
                    <a:lnR cap="flat" cmpd="sng">
                      <a:solidFill>
                        <a:srgbClr val="F3F3F3"/>
                      </a:solidFill>
                      <a:prstDash val="solid"/>
                      <a:round/>
                      <a:headEnd len="sm" w="sm" type="none"/>
                      <a:tailEnd len="sm" w="sm" type="none"/>
                    </a:lnR>
                    <a:lnT cap="flat" cmpd="sng">
                      <a:solidFill>
                        <a:srgbClr val="F3F3F3"/>
                      </a:solidFill>
                      <a:prstDash val="solid"/>
                      <a:round/>
                      <a:headEnd len="sm" w="sm" type="none"/>
                      <a:tailEnd len="sm" w="sm" type="none"/>
                    </a:lnT>
                    <a:lnB cap="flat" cmpd="sng" w="19050">
                      <a:solidFill>
                        <a:srgbClr val="EFEFEF"/>
                      </a:solidFill>
                      <a:prstDash val="solid"/>
                      <a:round/>
                      <a:headEnd len="sm" w="sm" type="none"/>
                      <a:tailEnd len="sm" w="sm" type="none"/>
                    </a:lnB>
                  </a:tcPr>
                </a:tc>
              </a:tr>
              <a:tr h="266700">
                <a:tc>
                  <a:txBody>
                    <a:bodyPr/>
                    <a:lstStyle/>
                    <a:p>
                      <a:pPr indent="0" lvl="0" marL="0" rtl="0" algn="ctr">
                        <a:lnSpc>
                          <a:spcPct val="115000"/>
                        </a:lnSpc>
                        <a:spcBef>
                          <a:spcPts val="0"/>
                        </a:spcBef>
                        <a:spcAft>
                          <a:spcPts val="0"/>
                        </a:spcAft>
                        <a:buNone/>
                      </a:pPr>
                      <a:r>
                        <a:rPr b="1" lang="en">
                          <a:solidFill>
                            <a:schemeClr val="dk1"/>
                          </a:solidFill>
                          <a:latin typeface="Inter"/>
                          <a:ea typeface="Inter"/>
                          <a:cs typeface="Inter"/>
                          <a:sym typeface="Inter"/>
                        </a:rPr>
                        <a:t> Hồ Chí Minh “Wage Resistance War! An Appeal to the Vietnamese People” (1946)</a:t>
                      </a:r>
                      <a:endParaRPr>
                        <a:solidFill>
                          <a:schemeClr val="dk1"/>
                        </a:solidFill>
                        <a:latin typeface="Inter"/>
                        <a:ea typeface="Inter"/>
                        <a:cs typeface="Inter"/>
                        <a:sym typeface="Inter"/>
                      </a:endParaRPr>
                    </a:p>
                    <a:p>
                      <a:pPr indent="22860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228600" lvl="0" marL="0" rtl="0" algn="l">
                        <a:lnSpc>
                          <a:spcPct val="100000"/>
                        </a:lnSpc>
                        <a:spcBef>
                          <a:spcPts val="0"/>
                        </a:spcBef>
                        <a:spcAft>
                          <a:spcPts val="0"/>
                        </a:spcAft>
                        <a:buNone/>
                      </a:pPr>
                      <a:r>
                        <a:rPr lang="en" sz="1200">
                          <a:solidFill>
                            <a:schemeClr val="dk1"/>
                          </a:solidFill>
                          <a:latin typeface="Inter"/>
                          <a:ea typeface="Inter"/>
                          <a:cs typeface="Inter"/>
                          <a:sym typeface="Inter"/>
                        </a:rPr>
                        <a:t>Compatriots throughout the country!</a:t>
                      </a:r>
                      <a:endParaRPr sz="1200">
                        <a:solidFill>
                          <a:schemeClr val="dk1"/>
                        </a:solidFill>
                        <a:latin typeface="Inter"/>
                        <a:ea typeface="Inter"/>
                        <a:cs typeface="Inter"/>
                        <a:sym typeface="Inter"/>
                      </a:endParaRPr>
                    </a:p>
                    <a:p>
                      <a:pPr indent="22860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228600" lvl="0" marL="0" rtl="0" algn="l">
                        <a:lnSpc>
                          <a:spcPct val="100000"/>
                        </a:lnSpc>
                        <a:spcBef>
                          <a:spcPts val="0"/>
                        </a:spcBef>
                        <a:spcAft>
                          <a:spcPts val="0"/>
                        </a:spcAft>
                        <a:buNone/>
                      </a:pPr>
                      <a:r>
                        <a:rPr lang="en" sz="1200">
                          <a:solidFill>
                            <a:schemeClr val="dk1"/>
                          </a:solidFill>
                          <a:latin typeface="Inter"/>
                          <a:ea typeface="Inter"/>
                          <a:cs typeface="Inter"/>
                          <a:sym typeface="Inter"/>
                        </a:rPr>
                        <a:t>Out of love for peace we have made</a:t>
                      </a:r>
                      <a:r>
                        <a:rPr b="1" lang="en" sz="1200">
                          <a:solidFill>
                            <a:schemeClr val="dk1"/>
                          </a:solidFill>
                          <a:latin typeface="Inter"/>
                          <a:ea typeface="Inter"/>
                          <a:cs typeface="Inter"/>
                          <a:sym typeface="Inter"/>
                        </a:rPr>
                        <a:t> concessions.</a:t>
                      </a:r>
                      <a:r>
                        <a:rPr lang="en" sz="1200">
                          <a:solidFill>
                            <a:schemeClr val="dk1"/>
                          </a:solidFill>
                          <a:latin typeface="Inter"/>
                          <a:ea typeface="Inter"/>
                          <a:cs typeface="Inter"/>
                          <a:sym typeface="Inter"/>
                        </a:rPr>
                        <a:t> But the more concessions we made, the further the French colonialists went because they are resolved to invade our country once again. No! We would rather sacrifice everything than lose our country, than return to slavery.</a:t>
                      </a:r>
                      <a:endParaRPr sz="1200">
                        <a:solidFill>
                          <a:schemeClr val="dk1"/>
                        </a:solidFill>
                        <a:latin typeface="Inter"/>
                        <a:ea typeface="Inter"/>
                        <a:cs typeface="Inter"/>
                        <a:sym typeface="Inter"/>
                      </a:endParaRPr>
                    </a:p>
                    <a:p>
                      <a:pPr indent="22860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228600" lvl="0" marL="0" rtl="0" algn="l">
                        <a:lnSpc>
                          <a:spcPct val="100000"/>
                        </a:lnSpc>
                        <a:spcBef>
                          <a:spcPts val="0"/>
                        </a:spcBef>
                        <a:spcAft>
                          <a:spcPts val="0"/>
                        </a:spcAft>
                        <a:buNone/>
                      </a:pPr>
                      <a:r>
                        <a:rPr b="1" lang="en" sz="1200">
                          <a:solidFill>
                            <a:schemeClr val="dk1"/>
                          </a:solidFill>
                          <a:latin typeface="Inter"/>
                          <a:ea typeface="Inter"/>
                          <a:cs typeface="Inter"/>
                          <a:sym typeface="Inter"/>
                        </a:rPr>
                        <a:t>Compatriots</a:t>
                      </a:r>
                      <a:r>
                        <a:rPr lang="en" sz="1200">
                          <a:solidFill>
                            <a:schemeClr val="dk1"/>
                          </a:solidFill>
                          <a:latin typeface="Inter"/>
                          <a:ea typeface="Inter"/>
                          <a:cs typeface="Inter"/>
                          <a:sym typeface="Inter"/>
                        </a:rPr>
                        <a:t>! Rise up!</a:t>
                      </a:r>
                      <a:endParaRPr sz="1200">
                        <a:solidFill>
                          <a:schemeClr val="dk1"/>
                        </a:solidFill>
                        <a:latin typeface="Inter"/>
                        <a:ea typeface="Inter"/>
                        <a:cs typeface="Inter"/>
                        <a:sym typeface="Inter"/>
                      </a:endParaRPr>
                    </a:p>
                    <a:p>
                      <a:pPr indent="22860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228600" lvl="0" marL="0" rtl="0" algn="l">
                        <a:lnSpc>
                          <a:spcPct val="100000"/>
                        </a:lnSpc>
                        <a:spcBef>
                          <a:spcPts val="0"/>
                        </a:spcBef>
                        <a:spcAft>
                          <a:spcPts val="0"/>
                        </a:spcAft>
                        <a:buNone/>
                      </a:pPr>
                      <a:r>
                        <a:rPr lang="en" sz="1200">
                          <a:solidFill>
                            <a:schemeClr val="dk1"/>
                          </a:solidFill>
                          <a:latin typeface="Inter"/>
                          <a:ea typeface="Inter"/>
                          <a:cs typeface="Inter"/>
                          <a:sym typeface="Inter"/>
                        </a:rPr>
                        <a:t>Men and women, old and young, regardless of creeds, political parties, or nationalities, all the Vietnamese must stand up to fight the French colonialists to save the Fatherland. Those who have rifles will use their rifles. Those who have swords will use their swords. Those who have no swords will use their spades, hoes, and sticks. Everyone must endeavor to oppose the colonialists and save his country.</a:t>
                      </a:r>
                      <a:endParaRPr sz="1200">
                        <a:solidFill>
                          <a:schemeClr val="dk1"/>
                        </a:solidFill>
                        <a:latin typeface="Inter"/>
                        <a:ea typeface="Inter"/>
                        <a:cs typeface="Inter"/>
                        <a:sym typeface="Inter"/>
                      </a:endParaRPr>
                    </a:p>
                    <a:p>
                      <a:pPr indent="22860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228600" lvl="0" marL="0" rtl="0" algn="l">
                        <a:lnSpc>
                          <a:spcPct val="100000"/>
                        </a:lnSpc>
                        <a:spcBef>
                          <a:spcPts val="0"/>
                        </a:spcBef>
                        <a:spcAft>
                          <a:spcPts val="0"/>
                        </a:spcAft>
                        <a:buNone/>
                      </a:pPr>
                      <a:r>
                        <a:rPr lang="en" sz="1200">
                          <a:solidFill>
                            <a:schemeClr val="dk1"/>
                          </a:solidFill>
                          <a:latin typeface="Inter"/>
                          <a:ea typeface="Inter"/>
                          <a:cs typeface="Inter"/>
                          <a:sym typeface="Inter"/>
                        </a:rPr>
                        <a:t>Soldiers, self-defense guards, militiamen!</a:t>
                      </a:r>
                      <a:endParaRPr sz="1200">
                        <a:solidFill>
                          <a:schemeClr val="dk1"/>
                        </a:solidFill>
                        <a:latin typeface="Inter"/>
                        <a:ea typeface="Inter"/>
                        <a:cs typeface="Inter"/>
                        <a:sym typeface="Inter"/>
                      </a:endParaRPr>
                    </a:p>
                    <a:p>
                      <a:pPr indent="22860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228600" lvl="0" marL="0" rtl="0" algn="l">
                        <a:lnSpc>
                          <a:spcPct val="100000"/>
                        </a:lnSpc>
                        <a:spcBef>
                          <a:spcPts val="0"/>
                        </a:spcBef>
                        <a:spcAft>
                          <a:spcPts val="0"/>
                        </a:spcAft>
                        <a:buNone/>
                      </a:pPr>
                      <a:r>
                        <a:rPr lang="en" sz="1200">
                          <a:solidFill>
                            <a:schemeClr val="dk1"/>
                          </a:solidFill>
                          <a:latin typeface="Inter"/>
                          <a:ea typeface="Inter"/>
                          <a:cs typeface="Inter"/>
                          <a:sym typeface="Inter"/>
                        </a:rPr>
                        <a:t>The hour of national liberation has struck! We must sacrifice to our last drop of blood to save our country. Whatever hardships we must endure, we are ready to endure them. With the determination to sacrifice, victory will be ours! </a:t>
                      </a:r>
                      <a:endParaRPr sz="1200">
                        <a:solidFill>
                          <a:schemeClr val="dk1"/>
                        </a:solidFill>
                        <a:latin typeface="Inter"/>
                        <a:ea typeface="Inter"/>
                        <a:cs typeface="Inter"/>
                        <a:sym typeface="Inter"/>
                      </a:endParaRPr>
                    </a:p>
                    <a:p>
                      <a:pPr indent="22860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228600" lvl="0" marL="0" rtl="0" algn="l">
                        <a:lnSpc>
                          <a:spcPct val="100000"/>
                        </a:lnSpc>
                        <a:spcBef>
                          <a:spcPts val="0"/>
                        </a:spcBef>
                        <a:spcAft>
                          <a:spcPts val="0"/>
                        </a:spcAft>
                        <a:buNone/>
                      </a:pPr>
                      <a:r>
                        <a:rPr lang="en" sz="1200">
                          <a:solidFill>
                            <a:schemeClr val="dk1"/>
                          </a:solidFill>
                          <a:latin typeface="Inter"/>
                          <a:ea typeface="Inter"/>
                          <a:cs typeface="Inter"/>
                          <a:sym typeface="Inter"/>
                        </a:rPr>
                        <a:t>Long live an independent and unified Vietnam!</a:t>
                      </a:r>
                      <a:endParaRPr sz="1200">
                        <a:solidFill>
                          <a:schemeClr val="dk1"/>
                        </a:solidFill>
                        <a:latin typeface="Inter"/>
                        <a:ea typeface="Inter"/>
                        <a:cs typeface="Inter"/>
                        <a:sym typeface="Inter"/>
                      </a:endParaRPr>
                    </a:p>
                    <a:p>
                      <a:pPr indent="228600" lvl="0" marL="0" rtl="0" algn="l">
                        <a:lnSpc>
                          <a:spcPct val="100000"/>
                        </a:lnSpc>
                        <a:spcBef>
                          <a:spcPts val="0"/>
                        </a:spcBef>
                        <a:spcAft>
                          <a:spcPts val="0"/>
                        </a:spcAft>
                        <a:buNone/>
                      </a:pPr>
                      <a:r>
                        <a:rPr lang="en" sz="1200">
                          <a:solidFill>
                            <a:schemeClr val="dk1"/>
                          </a:solidFill>
                          <a:latin typeface="Inter"/>
                          <a:ea typeface="Inter"/>
                          <a:cs typeface="Inter"/>
                          <a:sym typeface="Inter"/>
                        </a:rPr>
                        <a:t>Long live the victorious resistance!</a:t>
                      </a:r>
                      <a:endParaRPr sz="1200">
                        <a:solidFill>
                          <a:schemeClr val="dk1"/>
                        </a:solidFill>
                        <a:latin typeface="Inter"/>
                        <a:ea typeface="Inter"/>
                        <a:cs typeface="Inter"/>
                        <a:sym typeface="Inter"/>
                      </a:endParaRPr>
                    </a:p>
                    <a:p>
                      <a:pPr indent="22860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Source: Truong Nhu Tang, A Vietcong Memoir, Vintage Books, 1986</a:t>
                      </a:r>
                      <a:endParaRPr sz="1200">
                        <a:solidFill>
                          <a:schemeClr val="dk1"/>
                        </a:solidFill>
                        <a:latin typeface="Inter"/>
                        <a:ea typeface="Inter"/>
                        <a:cs typeface="Inter"/>
                        <a:sym typeface="Inter"/>
                      </a:endParaRPr>
                    </a:p>
                  </a:txBody>
                  <a:tcPr marT="63500" marB="63500" marR="63500" marL="63500">
                    <a:lnL cap="flat" cmpd="sng">
                      <a:solidFill>
                        <a:srgbClr val="F3F3F3"/>
                      </a:solidFill>
                      <a:prstDash val="solid"/>
                      <a:round/>
                      <a:headEnd len="sm" w="sm" type="none"/>
                      <a:tailEnd len="sm" w="sm" type="none"/>
                    </a:lnL>
                    <a:lnR cap="flat" cmpd="sng">
                      <a:solidFill>
                        <a:srgbClr val="F3F3F3"/>
                      </a:solidFill>
                      <a:prstDash val="solid"/>
                      <a:round/>
                      <a:headEnd len="sm" w="sm" type="none"/>
                      <a:tailEnd len="sm" w="sm" type="none"/>
                    </a:lnR>
                    <a:lnT cap="flat" cmpd="sng" w="19050">
                      <a:solidFill>
                        <a:srgbClr val="EFEFEF"/>
                      </a:solidFill>
                      <a:prstDash val="solid"/>
                      <a:round/>
                      <a:headEnd len="sm" w="sm" type="none"/>
                      <a:tailEnd len="sm" w="sm" type="none"/>
                    </a:lnT>
                    <a:lnB cap="flat" cmpd="sng" w="19050">
                      <a:solidFill>
                        <a:srgbClr val="EFEFEF"/>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t/>
                      </a:r>
                      <a:endParaRPr sz="1100">
                        <a:solidFill>
                          <a:srgbClr val="434343"/>
                        </a:solidFill>
                        <a:latin typeface="Lato"/>
                        <a:ea typeface="Lato"/>
                        <a:cs typeface="Lato"/>
                        <a:sym typeface="Lato"/>
                      </a:endParaRPr>
                    </a:p>
                  </a:txBody>
                  <a:tcPr marT="63500" marB="63500" marR="63500" marL="63500">
                    <a:lnL cap="flat" cmpd="sng">
                      <a:solidFill>
                        <a:srgbClr val="F3F3F3"/>
                      </a:solidFill>
                      <a:prstDash val="solid"/>
                      <a:round/>
                      <a:headEnd len="sm" w="sm" type="none"/>
                      <a:tailEnd len="sm" w="sm" type="none"/>
                    </a:lnL>
                    <a:lnR cap="flat" cmpd="sng">
                      <a:solidFill>
                        <a:srgbClr val="F3F3F3"/>
                      </a:solidFill>
                      <a:prstDash val="solid"/>
                      <a:round/>
                      <a:headEnd len="sm" w="sm" type="none"/>
                      <a:tailEnd len="sm" w="sm" type="none"/>
                    </a:lnR>
                    <a:lnT cap="flat" cmpd="sng" w="19050">
                      <a:solidFill>
                        <a:srgbClr val="EFEFEF"/>
                      </a:solidFill>
                      <a:prstDash val="solid"/>
                      <a:round/>
                      <a:headEnd len="sm" w="sm" type="none"/>
                      <a:tailEnd len="sm" w="sm" type="none"/>
                    </a:lnT>
                    <a:lnB cap="flat" cmpd="sng" w="19050">
                      <a:solidFill>
                        <a:srgbClr val="EFEFEF"/>
                      </a:solidFill>
                      <a:prstDash val="solid"/>
                      <a:round/>
                      <a:headEnd len="sm" w="sm" type="none"/>
                      <a:tailEnd len="sm" w="sm" type="none"/>
                    </a:lnB>
                  </a:tcPr>
                </a:tc>
              </a:tr>
            </a:tbl>
          </a:graphicData>
        </a:graphic>
      </p:graphicFrame>
      <p:sp>
        <p:nvSpPr>
          <p:cNvPr id="84" name="Google Shape;84;p15"/>
          <p:cNvSpPr txBox="1"/>
          <p:nvPr/>
        </p:nvSpPr>
        <p:spPr>
          <a:xfrm>
            <a:off x="499500" y="7254475"/>
            <a:ext cx="6773400" cy="685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Vocabulary</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Concessions:</a:t>
            </a:r>
            <a:r>
              <a:rPr lang="en" sz="1200">
                <a:solidFill>
                  <a:schemeClr val="dk1"/>
                </a:solidFill>
                <a:latin typeface="Inter"/>
                <a:ea typeface="Inter"/>
                <a:cs typeface="Inter"/>
                <a:sym typeface="Inter"/>
              </a:rPr>
              <a:t> something given up on or yielded.</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Compatriots: </a:t>
            </a:r>
            <a:r>
              <a:rPr lang="en" sz="1200">
                <a:solidFill>
                  <a:schemeClr val="dk1"/>
                </a:solidFill>
                <a:latin typeface="Inter"/>
                <a:ea typeface="Inter"/>
                <a:cs typeface="Inter"/>
                <a:sym typeface="Inter"/>
              </a:rPr>
              <a:t>fellow citizens of your country</a:t>
            </a: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8" name="Shape 88"/>
        <p:cNvGrpSpPr/>
        <p:nvPr/>
      </p:nvGrpSpPr>
      <p:grpSpPr>
        <a:xfrm>
          <a:off x="0" y="0"/>
          <a:ext cx="0" cy="0"/>
          <a:chOff x="0" y="0"/>
          <a:chExt cx="0" cy="0"/>
        </a:xfrm>
      </p:grpSpPr>
      <p:pic>
        <p:nvPicPr>
          <p:cNvPr id="89" name="Google Shape;89;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0" name="Google Shape;90;p16"/>
          <p:cNvSpPr txBox="1"/>
          <p:nvPr/>
        </p:nvSpPr>
        <p:spPr>
          <a:xfrm>
            <a:off x="0" y="0"/>
            <a:ext cx="7772400" cy="750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Contextualization &amp; Sourcing</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000">
                <a:latin typeface="Inter Medium"/>
                <a:ea typeface="Inter Medium"/>
                <a:cs typeface="Inter Medium"/>
                <a:sym typeface="Inter Medium"/>
              </a:rPr>
              <a:t>Doc C: Containment &amp; the Vietnam War</a:t>
            </a:r>
            <a:endParaRPr sz="2000">
              <a:latin typeface="Inter Medium"/>
              <a:ea typeface="Inter Medium"/>
              <a:cs typeface="Inter Medium"/>
              <a:sym typeface="Inter Medium"/>
            </a:endParaRPr>
          </a:p>
        </p:txBody>
      </p:sp>
      <p:pic>
        <p:nvPicPr>
          <p:cNvPr id="91" name="Google Shape;91;p16"/>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92" name="Google Shape;92;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3" name="Google Shape;93;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94" name="Google Shape;94;p16"/>
          <p:cNvGraphicFramePr/>
          <p:nvPr/>
        </p:nvGraphicFramePr>
        <p:xfrm>
          <a:off x="443313" y="851775"/>
          <a:ext cx="3000000" cy="3000000"/>
        </p:xfrm>
        <a:graphic>
          <a:graphicData uri="http://schemas.openxmlformats.org/drawingml/2006/table">
            <a:tbl>
              <a:tblPr>
                <a:noFill/>
                <a:tableStyleId>{0696F5AC-7DD8-4A48-B053-26313242D8AA}</a:tableStyleId>
              </a:tblPr>
              <a:tblGrid>
                <a:gridCol w="6487500"/>
                <a:gridCol w="398250"/>
              </a:tblGrid>
              <a:tr h="266700">
                <a:tc>
                  <a:txBody>
                    <a:bodyPr/>
                    <a:lstStyle/>
                    <a:p>
                      <a:pPr indent="0" lvl="0" marL="0" rtl="0" algn="l">
                        <a:lnSpc>
                          <a:spcPct val="100000"/>
                        </a:lnSpc>
                        <a:spcBef>
                          <a:spcPts val="0"/>
                        </a:spcBef>
                        <a:spcAft>
                          <a:spcPts val="0"/>
                        </a:spcAft>
                        <a:buNone/>
                      </a:pPr>
                      <a:r>
                        <a:rPr b="1" i="1" lang="en" sz="1200">
                          <a:solidFill>
                            <a:schemeClr val="dk1"/>
                          </a:solidFill>
                          <a:latin typeface="Inter"/>
                          <a:ea typeface="Inter"/>
                          <a:cs typeface="Inter"/>
                          <a:sym typeface="Inter"/>
                        </a:rPr>
                        <a:t>Context: </a:t>
                      </a:r>
                      <a:r>
                        <a:rPr i="1" lang="en" sz="1200">
                          <a:solidFill>
                            <a:schemeClr val="dk1"/>
                          </a:solidFill>
                          <a:latin typeface="Inter"/>
                          <a:ea typeface="Inter"/>
                          <a:cs typeface="Inter"/>
                          <a:sym typeface="Inter"/>
                        </a:rPr>
                        <a:t>After intense fighting with France, a ceasefire between the Việt Minh was declared. Vietnam’s independence was recognized but was partitioned into a communist north and capitalist south. After the South Vietnam president became more authoritarian, the Việt Cong formed as a communist guerilla force and threatened to take over South Vietnam. The United States feared that if South Vietnam fell to communism, others would follow. The US then pursued a policy of Containment, which sought to stop the spread of communism through military intervention. </a:t>
                      </a:r>
                      <a:endParaRPr b="1" i="1" sz="1200">
                        <a:solidFill>
                          <a:schemeClr val="dk1"/>
                        </a:solidFill>
                        <a:latin typeface="Inter"/>
                        <a:ea typeface="Inter"/>
                        <a:cs typeface="Inter"/>
                        <a:sym typeface="Inter"/>
                      </a:endParaRPr>
                    </a:p>
                  </a:txBody>
                  <a:tcPr marT="63500" marB="63500" marR="63500" marL="63500">
                    <a:lnL cap="flat" cmpd="sng">
                      <a:solidFill>
                        <a:srgbClr val="F3F3F3"/>
                      </a:solidFill>
                      <a:prstDash val="solid"/>
                      <a:round/>
                      <a:headEnd len="sm" w="sm" type="none"/>
                      <a:tailEnd len="sm" w="sm" type="none"/>
                    </a:lnL>
                    <a:lnR cap="flat" cmpd="sng">
                      <a:solidFill>
                        <a:srgbClr val="F3F3F3"/>
                      </a:solidFill>
                      <a:prstDash val="solid"/>
                      <a:round/>
                      <a:headEnd len="sm" w="sm" type="none"/>
                      <a:tailEnd len="sm" w="sm" type="none"/>
                    </a:lnR>
                    <a:lnT cap="flat" cmpd="sng">
                      <a:solidFill>
                        <a:srgbClr val="F3F3F3"/>
                      </a:solidFill>
                      <a:prstDash val="solid"/>
                      <a:round/>
                      <a:headEnd len="sm" w="sm" type="none"/>
                      <a:tailEnd len="sm" w="sm" type="none"/>
                    </a:lnT>
                    <a:lnB cap="flat" cmpd="sng" w="19050">
                      <a:solidFill>
                        <a:srgbClr val="EFEFEF"/>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t/>
                      </a:r>
                      <a:endParaRPr sz="1100">
                        <a:solidFill>
                          <a:srgbClr val="434343"/>
                        </a:solidFill>
                        <a:latin typeface="Lato"/>
                        <a:ea typeface="Lato"/>
                        <a:cs typeface="Lato"/>
                        <a:sym typeface="Lato"/>
                      </a:endParaRPr>
                    </a:p>
                  </a:txBody>
                  <a:tcPr marT="63500" marB="63500" marR="63500" marL="63500">
                    <a:lnL cap="flat" cmpd="sng">
                      <a:solidFill>
                        <a:srgbClr val="F3F3F3"/>
                      </a:solidFill>
                      <a:prstDash val="solid"/>
                      <a:round/>
                      <a:headEnd len="sm" w="sm" type="none"/>
                      <a:tailEnd len="sm" w="sm" type="none"/>
                    </a:lnL>
                    <a:lnR cap="flat" cmpd="sng">
                      <a:solidFill>
                        <a:srgbClr val="F3F3F3"/>
                      </a:solidFill>
                      <a:prstDash val="solid"/>
                      <a:round/>
                      <a:headEnd len="sm" w="sm" type="none"/>
                      <a:tailEnd len="sm" w="sm" type="none"/>
                    </a:lnR>
                    <a:lnT cap="flat" cmpd="sng">
                      <a:solidFill>
                        <a:srgbClr val="F3F3F3"/>
                      </a:solidFill>
                      <a:prstDash val="solid"/>
                      <a:round/>
                      <a:headEnd len="sm" w="sm" type="none"/>
                      <a:tailEnd len="sm" w="sm" type="none"/>
                    </a:lnT>
                    <a:lnB cap="flat" cmpd="sng" w="19050">
                      <a:solidFill>
                        <a:srgbClr val="EFEFEF"/>
                      </a:solidFill>
                      <a:prstDash val="solid"/>
                      <a:round/>
                      <a:headEnd len="sm" w="sm" type="none"/>
                      <a:tailEnd len="sm" w="sm" type="none"/>
                    </a:lnB>
                  </a:tcPr>
                </a:tc>
              </a:tr>
            </a:tbl>
          </a:graphicData>
        </a:graphic>
      </p:graphicFrame>
      <p:sp>
        <p:nvSpPr>
          <p:cNvPr id="95" name="Google Shape;95;p16"/>
          <p:cNvSpPr txBox="1"/>
          <p:nvPr/>
        </p:nvSpPr>
        <p:spPr>
          <a:xfrm>
            <a:off x="443325" y="2448550"/>
            <a:ext cx="3271800" cy="4987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latin typeface="Inter"/>
                <a:ea typeface="Inter"/>
                <a:cs typeface="Inter"/>
                <a:sym typeface="Inter"/>
              </a:rPr>
              <a:t>Memorandum From US Secretary of Defence to President Johnson</a:t>
            </a:r>
            <a:endParaRPr b="1"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“In the eyes of the rest of Asia and of key areas threatened by Communism in other areas as well, South Vietnam is both a test of U.S. firmness and specifically a test of U.S. capacity to deal with “wars of national liberation.”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Within Asia, there is evidence —for example, from Japan— that U.S. disengagement and the acceptance of Communist domination would have a serious effect on confidence.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More broadly, there can be little doubt that any country threatened in the future by Communist subversion would have reason to doubt whether we would really see the thing through. This would apply even in such theoretically remote areas as Latin America.”</a:t>
            </a:r>
            <a:endParaRPr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Source:</a:t>
            </a:r>
            <a:r>
              <a:rPr lang="en" sz="1200">
                <a:latin typeface="Inter"/>
                <a:ea typeface="Inter"/>
                <a:cs typeface="Inter"/>
                <a:sym typeface="Inter"/>
              </a:rPr>
              <a:t>  Memorandum from the U.S. Secretary of Defense, Robert S. McNamara to the President, 1964</a:t>
            </a:r>
            <a:endParaRPr sz="1200">
              <a:latin typeface="Inter"/>
              <a:ea typeface="Inter"/>
              <a:cs typeface="Inter"/>
              <a:sym typeface="Inter"/>
            </a:endParaRPr>
          </a:p>
        </p:txBody>
      </p:sp>
      <p:pic>
        <p:nvPicPr>
          <p:cNvPr id="96" name="Google Shape;96;p16"/>
          <p:cNvPicPr preferRelativeResize="0"/>
          <p:nvPr/>
        </p:nvPicPr>
        <p:blipFill rotWithShape="1">
          <a:blip r:embed="rId5">
            <a:alphaModFix/>
          </a:blip>
          <a:srcRect b="0" l="1146" r="0" t="0"/>
          <a:stretch/>
        </p:blipFill>
        <p:spPr>
          <a:xfrm>
            <a:off x="3715125" y="2564550"/>
            <a:ext cx="3686175" cy="4019550"/>
          </a:xfrm>
          <a:prstGeom prst="rect">
            <a:avLst/>
          </a:prstGeom>
          <a:noFill/>
          <a:ln>
            <a:noFill/>
          </a:ln>
        </p:spPr>
      </p:pic>
      <p:sp>
        <p:nvSpPr>
          <p:cNvPr id="97" name="Google Shape;97;p16"/>
          <p:cNvSpPr txBox="1"/>
          <p:nvPr/>
        </p:nvSpPr>
        <p:spPr>
          <a:xfrm>
            <a:off x="3715125" y="6735600"/>
            <a:ext cx="30000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Source: </a:t>
            </a:r>
            <a:r>
              <a:rPr lang="en" sz="1200">
                <a:solidFill>
                  <a:schemeClr val="dk1"/>
                </a:solidFill>
                <a:latin typeface="Inter"/>
                <a:ea typeface="Inter"/>
                <a:cs typeface="Inter"/>
                <a:sym typeface="Inter"/>
              </a:rPr>
              <a:t>Gib Crockett, Washington Star Syndicate, 1965</a:t>
            </a:r>
            <a:endParaRPr sz="1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1" name="Shape 101"/>
        <p:cNvGrpSpPr/>
        <p:nvPr/>
      </p:nvGrpSpPr>
      <p:grpSpPr>
        <a:xfrm>
          <a:off x="0" y="0"/>
          <a:ext cx="0" cy="0"/>
          <a:chOff x="0" y="0"/>
          <a:chExt cx="0" cy="0"/>
        </a:xfrm>
      </p:grpSpPr>
      <p:pic>
        <p:nvPicPr>
          <p:cNvPr id="102" name="Google Shape;102;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3" name="Google Shape;103;p17"/>
          <p:cNvSpPr txBox="1"/>
          <p:nvPr/>
        </p:nvSpPr>
        <p:spPr>
          <a:xfrm>
            <a:off x="0" y="0"/>
            <a:ext cx="7772400" cy="750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Contextualization &amp; Sourcing</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000">
                <a:latin typeface="Inter Medium"/>
                <a:ea typeface="Inter Medium"/>
                <a:cs typeface="Inter Medium"/>
                <a:sym typeface="Inter Medium"/>
              </a:rPr>
              <a:t>Doc D: Guerilla Tactics &amp; the Vietnam War</a:t>
            </a:r>
            <a:endParaRPr sz="2000">
              <a:latin typeface="Inter Medium"/>
              <a:ea typeface="Inter Medium"/>
              <a:cs typeface="Inter Medium"/>
              <a:sym typeface="Inter Medium"/>
            </a:endParaRPr>
          </a:p>
        </p:txBody>
      </p:sp>
      <p:pic>
        <p:nvPicPr>
          <p:cNvPr id="104" name="Google Shape;104;p17"/>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105" name="Google Shape;105;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6" name="Google Shape;106;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7" name="Google Shape;107;p17"/>
          <p:cNvGraphicFramePr/>
          <p:nvPr/>
        </p:nvGraphicFramePr>
        <p:xfrm>
          <a:off x="443313" y="851775"/>
          <a:ext cx="3000000" cy="3000000"/>
        </p:xfrm>
        <a:graphic>
          <a:graphicData uri="http://schemas.openxmlformats.org/drawingml/2006/table">
            <a:tbl>
              <a:tblPr>
                <a:noFill/>
                <a:tableStyleId>{0696F5AC-7DD8-4A48-B053-26313242D8AA}</a:tableStyleId>
              </a:tblPr>
              <a:tblGrid>
                <a:gridCol w="6487500"/>
                <a:gridCol w="398250"/>
              </a:tblGrid>
              <a:tr h="266700">
                <a:tc>
                  <a:txBody>
                    <a:bodyPr/>
                    <a:lstStyle/>
                    <a:p>
                      <a:pPr indent="0" lvl="0" marL="0" rtl="0" algn="l">
                        <a:lnSpc>
                          <a:spcPct val="100000"/>
                        </a:lnSpc>
                        <a:spcBef>
                          <a:spcPts val="0"/>
                        </a:spcBef>
                        <a:spcAft>
                          <a:spcPts val="0"/>
                        </a:spcAft>
                        <a:buNone/>
                      </a:pPr>
                      <a:r>
                        <a:rPr b="1" i="1" lang="en" sz="1200">
                          <a:solidFill>
                            <a:schemeClr val="dk1"/>
                          </a:solidFill>
                          <a:latin typeface="Inter"/>
                          <a:ea typeface="Inter"/>
                          <a:cs typeface="Inter"/>
                          <a:sym typeface="Inter"/>
                        </a:rPr>
                        <a:t>Context: </a:t>
                      </a:r>
                      <a:r>
                        <a:rPr i="1" lang="en" sz="1200">
                          <a:solidFill>
                            <a:schemeClr val="dk1"/>
                          </a:solidFill>
                          <a:latin typeface="Inter"/>
                          <a:ea typeface="Inter"/>
                          <a:cs typeface="Inter"/>
                          <a:sym typeface="Inter"/>
                        </a:rPr>
                        <a:t>Because of the United States massive army, budget, and advanced weaponry, North Vietnam and the Việt Cong had to use asymmetric warfare and guerilla fighting tactics. Traps and tunnels were often used as a way to limit the US numerical and technological advantages.  These tactics demoralized troops and dragged the war on for years. Eventually, with popular pressure back home, the United States pulled out of Vietnam and the country was unified. </a:t>
                      </a:r>
                      <a:endParaRPr i="1" sz="1200">
                        <a:solidFill>
                          <a:schemeClr val="dk1"/>
                        </a:solidFill>
                        <a:latin typeface="Inter"/>
                        <a:ea typeface="Inter"/>
                        <a:cs typeface="Inter"/>
                        <a:sym typeface="Inter"/>
                      </a:endParaRPr>
                    </a:p>
                  </a:txBody>
                  <a:tcPr marT="63500" marB="63500" marR="63500" marL="63500">
                    <a:lnL cap="flat" cmpd="sng">
                      <a:solidFill>
                        <a:srgbClr val="F3F3F3"/>
                      </a:solidFill>
                      <a:prstDash val="solid"/>
                      <a:round/>
                      <a:headEnd len="sm" w="sm" type="none"/>
                      <a:tailEnd len="sm" w="sm" type="none"/>
                    </a:lnL>
                    <a:lnR cap="flat" cmpd="sng">
                      <a:solidFill>
                        <a:srgbClr val="F3F3F3"/>
                      </a:solidFill>
                      <a:prstDash val="solid"/>
                      <a:round/>
                      <a:headEnd len="sm" w="sm" type="none"/>
                      <a:tailEnd len="sm" w="sm" type="none"/>
                    </a:lnR>
                    <a:lnT cap="flat" cmpd="sng">
                      <a:solidFill>
                        <a:srgbClr val="F3F3F3"/>
                      </a:solidFill>
                      <a:prstDash val="solid"/>
                      <a:round/>
                      <a:headEnd len="sm" w="sm" type="none"/>
                      <a:tailEnd len="sm" w="sm" type="none"/>
                    </a:lnT>
                    <a:lnB cap="flat" cmpd="sng" w="19050">
                      <a:solidFill>
                        <a:srgbClr val="EFEFEF"/>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t/>
                      </a:r>
                      <a:endParaRPr sz="1100">
                        <a:solidFill>
                          <a:srgbClr val="434343"/>
                        </a:solidFill>
                        <a:latin typeface="Lato"/>
                        <a:ea typeface="Lato"/>
                        <a:cs typeface="Lato"/>
                        <a:sym typeface="Lato"/>
                      </a:endParaRPr>
                    </a:p>
                  </a:txBody>
                  <a:tcPr marT="63500" marB="63500" marR="63500" marL="63500">
                    <a:lnL cap="flat" cmpd="sng">
                      <a:solidFill>
                        <a:srgbClr val="F3F3F3"/>
                      </a:solidFill>
                      <a:prstDash val="solid"/>
                      <a:round/>
                      <a:headEnd len="sm" w="sm" type="none"/>
                      <a:tailEnd len="sm" w="sm" type="none"/>
                    </a:lnL>
                    <a:lnR cap="flat" cmpd="sng">
                      <a:solidFill>
                        <a:srgbClr val="F3F3F3"/>
                      </a:solidFill>
                      <a:prstDash val="solid"/>
                      <a:round/>
                      <a:headEnd len="sm" w="sm" type="none"/>
                      <a:tailEnd len="sm" w="sm" type="none"/>
                    </a:lnR>
                    <a:lnT cap="flat" cmpd="sng">
                      <a:solidFill>
                        <a:srgbClr val="F3F3F3"/>
                      </a:solidFill>
                      <a:prstDash val="solid"/>
                      <a:round/>
                      <a:headEnd len="sm" w="sm" type="none"/>
                      <a:tailEnd len="sm" w="sm" type="none"/>
                    </a:lnT>
                    <a:lnB cap="flat" cmpd="sng" w="19050">
                      <a:solidFill>
                        <a:srgbClr val="EFEFEF"/>
                      </a:solidFill>
                      <a:prstDash val="solid"/>
                      <a:round/>
                      <a:headEnd len="sm" w="sm" type="none"/>
                      <a:tailEnd len="sm" w="sm" type="none"/>
                    </a:lnB>
                  </a:tcPr>
                </a:tc>
              </a:tr>
            </a:tbl>
          </a:graphicData>
        </a:graphic>
      </p:graphicFrame>
      <p:pic>
        <p:nvPicPr>
          <p:cNvPr id="108" name="Google Shape;108;p17"/>
          <p:cNvPicPr preferRelativeResize="0"/>
          <p:nvPr/>
        </p:nvPicPr>
        <p:blipFill rotWithShape="1">
          <a:blip r:embed="rId5">
            <a:alphaModFix/>
          </a:blip>
          <a:srcRect b="1215" l="882" r="0" t="0"/>
          <a:stretch/>
        </p:blipFill>
        <p:spPr>
          <a:xfrm>
            <a:off x="294875" y="2308675"/>
            <a:ext cx="7034199" cy="5187750"/>
          </a:xfrm>
          <a:prstGeom prst="rect">
            <a:avLst/>
          </a:prstGeom>
          <a:noFill/>
          <a:ln>
            <a:noFill/>
          </a:ln>
        </p:spPr>
      </p:pic>
      <p:sp>
        <p:nvSpPr>
          <p:cNvPr id="109" name="Google Shape;109;p17"/>
          <p:cNvSpPr txBox="1"/>
          <p:nvPr/>
        </p:nvSpPr>
        <p:spPr>
          <a:xfrm>
            <a:off x="294875" y="7496425"/>
            <a:ext cx="5157900" cy="581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Source: </a:t>
            </a:r>
            <a:r>
              <a:rPr lang="en" sz="1200" u="sng">
                <a:solidFill>
                  <a:schemeClr val="dk1"/>
                </a:solidFill>
                <a:latin typeface="Inter"/>
                <a:ea typeface="Inter"/>
                <a:cs typeface="Inter"/>
                <a:sym typeface="Inter"/>
                <a:hlinkClick r:id="rId6">
                  <a:extLst>
                    <a:ext uri="{A12FA001-AC4F-418D-AE19-62706E023703}">
                      <ahyp:hlinkClr val="tx"/>
                    </a:ext>
                  </a:extLst>
                </a:hlinkClick>
              </a:rPr>
              <a:t>National Museum of the United States Army</a:t>
            </a:r>
            <a:endParaRPr sz="12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3" name="Shape 113"/>
        <p:cNvGrpSpPr/>
        <p:nvPr/>
      </p:nvGrpSpPr>
      <p:grpSpPr>
        <a:xfrm>
          <a:off x="0" y="0"/>
          <a:ext cx="0" cy="0"/>
          <a:chOff x="0" y="0"/>
          <a:chExt cx="0" cy="0"/>
        </a:xfrm>
      </p:grpSpPr>
      <p:pic>
        <p:nvPicPr>
          <p:cNvPr id="114" name="Google Shape;114;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5" name="Google Shape;115;p18"/>
          <p:cNvSpPr txBox="1"/>
          <p:nvPr/>
        </p:nvSpPr>
        <p:spPr>
          <a:xfrm>
            <a:off x="0" y="0"/>
            <a:ext cx="7772400" cy="750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Contextualization &amp; Sourcing</a:t>
            </a:r>
            <a:endParaRPr sz="1600">
              <a:latin typeface="Halant"/>
              <a:ea typeface="Halant"/>
              <a:cs typeface="Halant"/>
              <a:sym typeface="Halant"/>
            </a:endParaRPr>
          </a:p>
          <a:p>
            <a:pPr indent="0" lvl="0" marL="0" rtl="0" algn="ctr">
              <a:spcBef>
                <a:spcPts val="0"/>
              </a:spcBef>
              <a:spcAft>
                <a:spcPts val="0"/>
              </a:spcAft>
              <a:buNone/>
            </a:pPr>
            <a:r>
              <a:rPr lang="en" sz="2000">
                <a:latin typeface="Inter Medium"/>
                <a:ea typeface="Inter Medium"/>
                <a:cs typeface="Inter Medium"/>
                <a:sym typeface="Inter Medium"/>
              </a:rPr>
              <a:t>Student Answer Document</a:t>
            </a:r>
            <a:endParaRPr sz="2000">
              <a:latin typeface="Inter Medium"/>
              <a:ea typeface="Inter Medium"/>
              <a:cs typeface="Inter Medium"/>
              <a:sym typeface="Inter Medium"/>
            </a:endParaRPr>
          </a:p>
        </p:txBody>
      </p:sp>
      <p:pic>
        <p:nvPicPr>
          <p:cNvPr id="116" name="Google Shape;116;p18"/>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117" name="Google Shape;117;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8" name="Google Shape;118;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9" name="Google Shape;119;p18"/>
          <p:cNvGraphicFramePr/>
          <p:nvPr/>
        </p:nvGraphicFramePr>
        <p:xfrm>
          <a:off x="443363" y="1145800"/>
          <a:ext cx="3000000" cy="3000000"/>
        </p:xfrm>
        <a:graphic>
          <a:graphicData uri="http://schemas.openxmlformats.org/drawingml/2006/table">
            <a:tbl>
              <a:tblPr>
                <a:noFill/>
                <a:tableStyleId>{0696F5AC-7DD8-4A48-B053-26313242D8AA}</a:tableStyleId>
              </a:tblPr>
              <a:tblGrid>
                <a:gridCol w="6487500"/>
                <a:gridCol w="398250"/>
              </a:tblGrid>
              <a:tr h="266700">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Use Documents A-D to answer the questions below. </a:t>
                      </a:r>
                      <a:endParaRPr sz="1200">
                        <a:solidFill>
                          <a:schemeClr val="dk1"/>
                        </a:solidFill>
                        <a:latin typeface="Inter"/>
                        <a:ea typeface="Inter"/>
                        <a:cs typeface="Inter"/>
                        <a:sym typeface="Inter"/>
                      </a:endParaRPr>
                    </a:p>
                  </a:txBody>
                  <a:tcPr marT="63500" marB="63500" marR="63500" marL="63500">
                    <a:lnL cap="flat" cmpd="sng">
                      <a:solidFill>
                        <a:srgbClr val="F3F3F3"/>
                      </a:solidFill>
                      <a:prstDash val="solid"/>
                      <a:round/>
                      <a:headEnd len="sm" w="sm" type="none"/>
                      <a:tailEnd len="sm" w="sm" type="none"/>
                    </a:lnL>
                    <a:lnR cap="flat" cmpd="sng">
                      <a:solidFill>
                        <a:srgbClr val="F3F3F3"/>
                      </a:solidFill>
                      <a:prstDash val="solid"/>
                      <a:round/>
                      <a:headEnd len="sm" w="sm" type="none"/>
                      <a:tailEnd len="sm" w="sm" type="none"/>
                    </a:lnR>
                    <a:lnT cap="flat" cmpd="sng">
                      <a:solidFill>
                        <a:srgbClr val="F3F3F3"/>
                      </a:solidFill>
                      <a:prstDash val="solid"/>
                      <a:round/>
                      <a:headEnd len="sm" w="sm" type="none"/>
                      <a:tailEnd len="sm" w="sm" type="none"/>
                    </a:lnT>
                    <a:lnB cap="flat" cmpd="sng" w="19050">
                      <a:solidFill>
                        <a:srgbClr val="EFEFEF"/>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t/>
                      </a:r>
                      <a:endParaRPr sz="1100">
                        <a:solidFill>
                          <a:srgbClr val="434343"/>
                        </a:solidFill>
                        <a:latin typeface="Lato"/>
                        <a:ea typeface="Lato"/>
                        <a:cs typeface="Lato"/>
                        <a:sym typeface="Lato"/>
                      </a:endParaRPr>
                    </a:p>
                  </a:txBody>
                  <a:tcPr marT="63500" marB="63500" marR="63500" marL="63500">
                    <a:lnL cap="flat" cmpd="sng">
                      <a:solidFill>
                        <a:srgbClr val="F3F3F3"/>
                      </a:solidFill>
                      <a:prstDash val="solid"/>
                      <a:round/>
                      <a:headEnd len="sm" w="sm" type="none"/>
                      <a:tailEnd len="sm" w="sm" type="none"/>
                    </a:lnL>
                    <a:lnR cap="flat" cmpd="sng">
                      <a:solidFill>
                        <a:srgbClr val="F3F3F3"/>
                      </a:solidFill>
                      <a:prstDash val="solid"/>
                      <a:round/>
                      <a:headEnd len="sm" w="sm" type="none"/>
                      <a:tailEnd len="sm" w="sm" type="none"/>
                    </a:lnR>
                    <a:lnT cap="flat" cmpd="sng">
                      <a:solidFill>
                        <a:srgbClr val="F3F3F3"/>
                      </a:solidFill>
                      <a:prstDash val="solid"/>
                      <a:round/>
                      <a:headEnd len="sm" w="sm" type="none"/>
                      <a:tailEnd len="sm" w="sm" type="none"/>
                    </a:lnT>
                    <a:lnB cap="flat" cmpd="sng" w="19050">
                      <a:solidFill>
                        <a:srgbClr val="EFEFEF"/>
                      </a:solidFill>
                      <a:prstDash val="solid"/>
                      <a:round/>
                      <a:headEnd len="sm" w="sm" type="none"/>
                      <a:tailEnd len="sm" w="sm" type="none"/>
                    </a:lnB>
                  </a:tcPr>
                </a:tc>
              </a:tr>
            </a:tbl>
          </a:graphicData>
        </a:graphic>
      </p:graphicFrame>
      <p:graphicFrame>
        <p:nvGraphicFramePr>
          <p:cNvPr id="120" name="Google Shape;120;p18"/>
          <p:cNvGraphicFramePr/>
          <p:nvPr/>
        </p:nvGraphicFramePr>
        <p:xfrm>
          <a:off x="443375" y="1853975"/>
          <a:ext cx="3000000" cy="3000000"/>
        </p:xfrm>
        <a:graphic>
          <a:graphicData uri="http://schemas.openxmlformats.org/drawingml/2006/table">
            <a:tbl>
              <a:tblPr>
                <a:noFill/>
                <a:tableStyleId>{0696F5AC-7DD8-4A48-B053-26313242D8AA}</a:tableStyleId>
              </a:tblPr>
              <a:tblGrid>
                <a:gridCol w="6871875"/>
              </a:tblGrid>
              <a:tr h="7837600">
                <a:tc>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 you think Hồ Chí Minh referenced the US Constitution and French Declaration of the Rights of Man?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audience might Hồ Chí Minh have been trying to reach? How does he try to make an emotional appeal to that audience?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Describe two reasons given in the document for Vietnam to declare their independence?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63500" marB="63500" marR="63500" marL="63500">
                    <a:lnL cap="flat" cmpd="sng">
                      <a:solidFill>
                        <a:srgbClr val="EFEFEF"/>
                      </a:solidFill>
                      <a:prstDash val="solid"/>
                      <a:round/>
                      <a:headEnd len="sm" w="sm" type="none"/>
                      <a:tailEnd len="sm" w="sm" type="none"/>
                    </a:lnL>
                    <a:lnR cap="flat" cmpd="sng">
                      <a:solidFill>
                        <a:srgbClr val="EFEFEF"/>
                      </a:solidFill>
                      <a:prstDash val="solid"/>
                      <a:round/>
                      <a:headEnd len="sm" w="sm" type="none"/>
                      <a:tailEnd len="sm" w="sm" type="none"/>
                    </a:lnR>
                    <a:lnT cap="flat" cmpd="sng">
                      <a:solidFill>
                        <a:srgbClr val="EFEFEF"/>
                      </a:solidFill>
                      <a:prstDash val="solid"/>
                      <a:round/>
                      <a:headEnd len="sm" w="sm" type="none"/>
                      <a:tailEnd len="sm" w="sm" type="none"/>
                    </a:lnT>
                    <a:lnB cap="flat" cmpd="sng">
                      <a:solidFill>
                        <a:srgbClr val="EFEFEF"/>
                      </a:solidFill>
                      <a:prstDash val="solid"/>
                      <a:round/>
                      <a:headEnd len="sm" w="sm" type="none"/>
                      <a:tailEnd len="sm" w="sm" type="none"/>
                    </a:lnB>
                  </a:tcPr>
                </a:tc>
              </a:tr>
            </a:tbl>
          </a:graphicData>
        </a:graphic>
      </p:graphicFrame>
      <p:sp>
        <p:nvSpPr>
          <p:cNvPr id="121" name="Google Shape;121;p18"/>
          <p:cNvSpPr txBox="1"/>
          <p:nvPr/>
        </p:nvSpPr>
        <p:spPr>
          <a:xfrm>
            <a:off x="2386300" y="145377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a:latin typeface="Inter"/>
                <a:ea typeface="Inter"/>
                <a:cs typeface="Inter"/>
                <a:sym typeface="Inter"/>
              </a:rPr>
              <a:t>Document</a:t>
            </a:r>
            <a:r>
              <a:rPr b="1" lang="en">
                <a:latin typeface="Inter"/>
                <a:ea typeface="Inter"/>
                <a:cs typeface="Inter"/>
                <a:sym typeface="Inter"/>
              </a:rPr>
              <a:t> A Questions</a:t>
            </a:r>
            <a:endParaRPr b="1">
              <a:latin typeface="Inter"/>
              <a:ea typeface="Inter"/>
              <a:cs typeface="Inter"/>
              <a:sym typeface="Inter"/>
            </a:endParaRPr>
          </a:p>
        </p:txBody>
      </p:sp>
      <p:sp>
        <p:nvSpPr>
          <p:cNvPr id="122" name="Google Shape;122;p18"/>
          <p:cNvSpPr txBox="1"/>
          <p:nvPr/>
        </p:nvSpPr>
        <p:spPr>
          <a:xfrm>
            <a:off x="461550" y="838288"/>
            <a:ext cx="68493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________________________________________________________________           Date: _________</a:t>
            </a:r>
            <a:endParaRPr b="1" sz="1200">
              <a:solidFill>
                <a:srgbClr val="000000"/>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6" name="Shape 126"/>
        <p:cNvGrpSpPr/>
        <p:nvPr/>
      </p:nvGrpSpPr>
      <p:grpSpPr>
        <a:xfrm>
          <a:off x="0" y="0"/>
          <a:ext cx="0" cy="0"/>
          <a:chOff x="0" y="0"/>
          <a:chExt cx="0" cy="0"/>
        </a:xfrm>
      </p:grpSpPr>
      <p:pic>
        <p:nvPicPr>
          <p:cNvPr id="127" name="Google Shape;127;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8" name="Google Shape;128;p19"/>
          <p:cNvSpPr txBox="1"/>
          <p:nvPr/>
        </p:nvSpPr>
        <p:spPr>
          <a:xfrm>
            <a:off x="0" y="0"/>
            <a:ext cx="7772400" cy="750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Contextualization &amp; Sourcing</a:t>
            </a:r>
            <a:endParaRPr sz="1600">
              <a:latin typeface="Halant"/>
              <a:ea typeface="Halant"/>
              <a:cs typeface="Halant"/>
              <a:sym typeface="Halant"/>
            </a:endParaRPr>
          </a:p>
          <a:p>
            <a:pPr indent="0" lvl="0" marL="0" rtl="0" algn="ctr">
              <a:spcBef>
                <a:spcPts val="0"/>
              </a:spcBef>
              <a:spcAft>
                <a:spcPts val="0"/>
              </a:spcAft>
              <a:buNone/>
            </a:pPr>
            <a:r>
              <a:rPr lang="en" sz="2000">
                <a:latin typeface="Inter Medium"/>
                <a:ea typeface="Inter Medium"/>
                <a:cs typeface="Inter Medium"/>
                <a:sym typeface="Inter Medium"/>
              </a:rPr>
              <a:t>Student Answer Document</a:t>
            </a:r>
            <a:endParaRPr sz="2000">
              <a:latin typeface="Inter Medium"/>
              <a:ea typeface="Inter Medium"/>
              <a:cs typeface="Inter Medium"/>
              <a:sym typeface="Inter Medium"/>
            </a:endParaRPr>
          </a:p>
        </p:txBody>
      </p:sp>
      <p:pic>
        <p:nvPicPr>
          <p:cNvPr id="129" name="Google Shape;129;p19"/>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130" name="Google Shape;130;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1" name="Google Shape;131;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32" name="Google Shape;132;p19"/>
          <p:cNvGraphicFramePr/>
          <p:nvPr/>
        </p:nvGraphicFramePr>
        <p:xfrm>
          <a:off x="450263" y="1196900"/>
          <a:ext cx="3000000" cy="3000000"/>
        </p:xfrm>
        <a:graphic>
          <a:graphicData uri="http://schemas.openxmlformats.org/drawingml/2006/table">
            <a:tbl>
              <a:tblPr>
                <a:noFill/>
                <a:tableStyleId>{0696F5AC-7DD8-4A48-B053-26313242D8AA}</a:tableStyleId>
              </a:tblPr>
              <a:tblGrid>
                <a:gridCol w="6871875"/>
              </a:tblGrid>
              <a:tr h="335275">
                <a:tc>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Based on this excerpt, identify Hồ Chí Minh’s point of view concerning French colonialism.</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the document, why does Hồ Chí Minh call for a violent revolution instead of using non-violent resistance?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63500" marB="63500" marR="63500" marL="63500">
                    <a:lnL cap="flat" cmpd="sng">
                      <a:solidFill>
                        <a:srgbClr val="EFEFEF"/>
                      </a:solidFill>
                      <a:prstDash val="solid"/>
                      <a:round/>
                      <a:headEnd len="sm" w="sm" type="none"/>
                      <a:tailEnd len="sm" w="sm" type="none"/>
                    </a:lnL>
                    <a:lnR cap="flat" cmpd="sng">
                      <a:solidFill>
                        <a:srgbClr val="EFEFEF"/>
                      </a:solidFill>
                      <a:prstDash val="solid"/>
                      <a:round/>
                      <a:headEnd len="sm" w="sm" type="none"/>
                      <a:tailEnd len="sm" w="sm" type="none"/>
                    </a:lnR>
                    <a:lnT cap="flat" cmpd="sng">
                      <a:solidFill>
                        <a:srgbClr val="EFEFEF"/>
                      </a:solidFill>
                      <a:prstDash val="solid"/>
                      <a:round/>
                      <a:headEnd len="sm" w="sm" type="none"/>
                      <a:tailEnd len="sm" w="sm" type="none"/>
                    </a:lnT>
                    <a:lnB cap="flat" cmpd="sng">
                      <a:solidFill>
                        <a:srgbClr val="EFEFEF"/>
                      </a:solidFill>
                      <a:prstDash val="solid"/>
                      <a:round/>
                      <a:headEnd len="sm" w="sm" type="none"/>
                      <a:tailEnd len="sm" w="sm" type="none"/>
                    </a:lnB>
                  </a:tcPr>
                </a:tc>
              </a:tr>
            </a:tbl>
          </a:graphicData>
        </a:graphic>
      </p:graphicFrame>
      <p:sp>
        <p:nvSpPr>
          <p:cNvPr id="133" name="Google Shape;133;p19"/>
          <p:cNvSpPr txBox="1"/>
          <p:nvPr/>
        </p:nvSpPr>
        <p:spPr>
          <a:xfrm>
            <a:off x="2393188" y="86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a:latin typeface="Inter"/>
                <a:ea typeface="Inter"/>
                <a:cs typeface="Inter"/>
                <a:sym typeface="Inter"/>
              </a:rPr>
              <a:t>Document B Questions</a:t>
            </a:r>
            <a:endParaRPr b="1">
              <a:latin typeface="Inter"/>
              <a:ea typeface="Inter"/>
              <a:cs typeface="Inter"/>
              <a:sym typeface="Inter"/>
            </a:endParaRPr>
          </a:p>
        </p:txBody>
      </p:sp>
      <p:graphicFrame>
        <p:nvGraphicFramePr>
          <p:cNvPr id="134" name="Google Shape;134;p19"/>
          <p:cNvGraphicFramePr/>
          <p:nvPr/>
        </p:nvGraphicFramePr>
        <p:xfrm>
          <a:off x="602663" y="5358075"/>
          <a:ext cx="3000000" cy="3000000"/>
        </p:xfrm>
        <a:graphic>
          <a:graphicData uri="http://schemas.openxmlformats.org/drawingml/2006/table">
            <a:tbl>
              <a:tblPr>
                <a:noFill/>
                <a:tableStyleId>{0696F5AC-7DD8-4A48-B053-26313242D8AA}</a:tableStyleId>
              </a:tblPr>
              <a:tblGrid>
                <a:gridCol w="6871875"/>
              </a:tblGrid>
              <a:tr h="335275">
                <a:tc>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Based on the documents, what was the U.S. Secretary of Defense's reasoning behind the belief that U.S. involvement in the region would prevent certain outcomes?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the image of Ho Chi Minh’s tentacles in the cartoon suggest about his political intentions and the impact of his influence?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63500" marB="63500" marR="63500" marL="63500">
                    <a:lnL cap="flat" cmpd="sng">
                      <a:solidFill>
                        <a:srgbClr val="EFEFEF"/>
                      </a:solidFill>
                      <a:prstDash val="solid"/>
                      <a:round/>
                      <a:headEnd len="sm" w="sm" type="none"/>
                      <a:tailEnd len="sm" w="sm" type="none"/>
                    </a:lnL>
                    <a:lnR cap="flat" cmpd="sng">
                      <a:solidFill>
                        <a:srgbClr val="EFEFEF"/>
                      </a:solidFill>
                      <a:prstDash val="solid"/>
                      <a:round/>
                      <a:headEnd len="sm" w="sm" type="none"/>
                      <a:tailEnd len="sm" w="sm" type="none"/>
                    </a:lnR>
                    <a:lnT cap="flat" cmpd="sng">
                      <a:solidFill>
                        <a:srgbClr val="EFEFEF"/>
                      </a:solidFill>
                      <a:prstDash val="solid"/>
                      <a:round/>
                      <a:headEnd len="sm" w="sm" type="none"/>
                      <a:tailEnd len="sm" w="sm" type="none"/>
                    </a:lnT>
                    <a:lnB cap="flat" cmpd="sng">
                      <a:solidFill>
                        <a:srgbClr val="EFEFEF"/>
                      </a:solidFill>
                      <a:prstDash val="solid"/>
                      <a:round/>
                      <a:headEnd len="sm" w="sm" type="none"/>
                      <a:tailEnd len="sm" w="sm" type="none"/>
                    </a:lnB>
                  </a:tcPr>
                </a:tc>
              </a:tr>
            </a:tbl>
          </a:graphicData>
        </a:graphic>
      </p:graphicFrame>
      <p:sp>
        <p:nvSpPr>
          <p:cNvPr id="135" name="Google Shape;135;p19"/>
          <p:cNvSpPr txBox="1"/>
          <p:nvPr/>
        </p:nvSpPr>
        <p:spPr>
          <a:xfrm>
            <a:off x="2545588" y="5029200"/>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a:latin typeface="Inter"/>
                <a:ea typeface="Inter"/>
                <a:cs typeface="Inter"/>
                <a:sym typeface="Inter"/>
              </a:rPr>
              <a:t>Document C Questions</a:t>
            </a:r>
            <a:endParaRPr b="1">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9" name="Shape 139"/>
        <p:cNvGrpSpPr/>
        <p:nvPr/>
      </p:nvGrpSpPr>
      <p:grpSpPr>
        <a:xfrm>
          <a:off x="0" y="0"/>
          <a:ext cx="0" cy="0"/>
          <a:chOff x="0" y="0"/>
          <a:chExt cx="0" cy="0"/>
        </a:xfrm>
      </p:grpSpPr>
      <p:pic>
        <p:nvPicPr>
          <p:cNvPr id="140" name="Google Shape;140;p2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1" name="Google Shape;141;p20"/>
          <p:cNvSpPr txBox="1"/>
          <p:nvPr/>
        </p:nvSpPr>
        <p:spPr>
          <a:xfrm>
            <a:off x="0" y="0"/>
            <a:ext cx="7772400" cy="750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Contextualization &amp; Sourcing</a:t>
            </a:r>
            <a:endParaRPr sz="1600">
              <a:latin typeface="Halant"/>
              <a:ea typeface="Halant"/>
              <a:cs typeface="Halant"/>
              <a:sym typeface="Halant"/>
            </a:endParaRPr>
          </a:p>
          <a:p>
            <a:pPr indent="0" lvl="0" marL="0" rtl="0" algn="ctr">
              <a:spcBef>
                <a:spcPts val="0"/>
              </a:spcBef>
              <a:spcAft>
                <a:spcPts val="0"/>
              </a:spcAft>
              <a:buNone/>
            </a:pPr>
            <a:r>
              <a:rPr lang="en" sz="2000">
                <a:latin typeface="Inter Medium"/>
                <a:ea typeface="Inter Medium"/>
                <a:cs typeface="Inter Medium"/>
                <a:sym typeface="Inter Medium"/>
              </a:rPr>
              <a:t>Student Answer Document</a:t>
            </a:r>
            <a:endParaRPr sz="2000">
              <a:latin typeface="Inter Medium"/>
              <a:ea typeface="Inter Medium"/>
              <a:cs typeface="Inter Medium"/>
              <a:sym typeface="Inter Medium"/>
            </a:endParaRPr>
          </a:p>
        </p:txBody>
      </p:sp>
      <p:pic>
        <p:nvPicPr>
          <p:cNvPr id="142" name="Google Shape;142;p20"/>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143" name="Google Shape;143;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4" name="Google Shape;144;p2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45" name="Google Shape;145;p20"/>
          <p:cNvGraphicFramePr/>
          <p:nvPr/>
        </p:nvGraphicFramePr>
        <p:xfrm>
          <a:off x="450263" y="1196900"/>
          <a:ext cx="3000000" cy="3000000"/>
        </p:xfrm>
        <a:graphic>
          <a:graphicData uri="http://schemas.openxmlformats.org/drawingml/2006/table">
            <a:tbl>
              <a:tblPr>
                <a:noFill/>
                <a:tableStyleId>{0696F5AC-7DD8-4A48-B053-26313242D8AA}</a:tableStyleId>
              </a:tblPr>
              <a:tblGrid>
                <a:gridCol w="6871875"/>
              </a:tblGrid>
              <a:tr h="335275">
                <a:tc>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 you think these tactics would be demoralizing to US troops?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is this tactic different from nonviolent resistance seen in places like India?</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63500" marB="63500" marR="63500" marL="63500">
                    <a:lnL cap="flat" cmpd="sng">
                      <a:solidFill>
                        <a:srgbClr val="EFEFEF"/>
                      </a:solidFill>
                      <a:prstDash val="solid"/>
                      <a:round/>
                      <a:headEnd len="sm" w="sm" type="none"/>
                      <a:tailEnd len="sm" w="sm" type="none"/>
                    </a:lnL>
                    <a:lnR cap="flat" cmpd="sng">
                      <a:solidFill>
                        <a:srgbClr val="EFEFEF"/>
                      </a:solidFill>
                      <a:prstDash val="solid"/>
                      <a:round/>
                      <a:headEnd len="sm" w="sm" type="none"/>
                      <a:tailEnd len="sm" w="sm" type="none"/>
                    </a:lnR>
                    <a:lnT cap="flat" cmpd="sng">
                      <a:solidFill>
                        <a:srgbClr val="EFEFEF"/>
                      </a:solidFill>
                      <a:prstDash val="solid"/>
                      <a:round/>
                      <a:headEnd len="sm" w="sm" type="none"/>
                      <a:tailEnd len="sm" w="sm" type="none"/>
                    </a:lnT>
                    <a:lnB cap="flat" cmpd="sng">
                      <a:solidFill>
                        <a:srgbClr val="EFEFEF"/>
                      </a:solidFill>
                      <a:prstDash val="solid"/>
                      <a:round/>
                      <a:headEnd len="sm" w="sm" type="none"/>
                      <a:tailEnd len="sm" w="sm" type="none"/>
                    </a:lnB>
                  </a:tcPr>
                </a:tc>
              </a:tr>
            </a:tbl>
          </a:graphicData>
        </a:graphic>
      </p:graphicFrame>
      <p:sp>
        <p:nvSpPr>
          <p:cNvPr id="146" name="Google Shape;146;p20"/>
          <p:cNvSpPr txBox="1"/>
          <p:nvPr/>
        </p:nvSpPr>
        <p:spPr>
          <a:xfrm>
            <a:off x="2393188" y="86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a:latin typeface="Inter"/>
                <a:ea typeface="Inter"/>
                <a:cs typeface="Inter"/>
                <a:sym typeface="Inter"/>
              </a:rPr>
              <a:t>Document D Questions</a:t>
            </a:r>
            <a:endParaRPr b="1">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0" name="Shape 150"/>
        <p:cNvGrpSpPr/>
        <p:nvPr/>
      </p:nvGrpSpPr>
      <p:grpSpPr>
        <a:xfrm>
          <a:off x="0" y="0"/>
          <a:ext cx="0" cy="0"/>
          <a:chOff x="0" y="0"/>
          <a:chExt cx="0" cy="0"/>
        </a:xfrm>
      </p:grpSpPr>
      <p:sp>
        <p:nvSpPr>
          <p:cNvPr id="151" name="Google Shape;151;p21"/>
          <p:cNvSpPr txBox="1"/>
          <p:nvPr/>
        </p:nvSpPr>
        <p:spPr>
          <a:xfrm>
            <a:off x="0" y="0"/>
            <a:ext cx="7772400" cy="922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Unit 9: Cold War &amp; Global Transformations</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400">
                <a:solidFill>
                  <a:schemeClr val="dk1"/>
                </a:solidFill>
                <a:latin typeface="Plus Jakarta Sans Medium"/>
                <a:ea typeface="Plus Jakarta Sans Medium"/>
                <a:cs typeface="Plus Jakarta Sans Medium"/>
                <a:sym typeface="Plus Jakarta Sans Medium"/>
              </a:rPr>
              <a:t>Exit Ticket - Lesson 8</a:t>
            </a:r>
            <a:endParaRPr>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p:txBody>
      </p:sp>
      <p:pic>
        <p:nvPicPr>
          <p:cNvPr id="152" name="Google Shape;152;p21"/>
          <p:cNvPicPr preferRelativeResize="0"/>
          <p:nvPr/>
        </p:nvPicPr>
        <p:blipFill>
          <a:blip r:embed="rId3">
            <a:alphaModFix/>
          </a:blip>
          <a:stretch>
            <a:fillRect/>
          </a:stretch>
        </p:blipFill>
        <p:spPr>
          <a:xfrm>
            <a:off x="216272" y="230997"/>
            <a:ext cx="630865" cy="261602"/>
          </a:xfrm>
          <a:prstGeom prst="rect">
            <a:avLst/>
          </a:prstGeom>
          <a:noFill/>
          <a:ln>
            <a:noFill/>
          </a:ln>
        </p:spPr>
      </p:pic>
      <p:sp>
        <p:nvSpPr>
          <p:cNvPr id="153" name="Google Shape;153;p21"/>
          <p:cNvSpPr txBox="1"/>
          <p:nvPr/>
        </p:nvSpPr>
        <p:spPr>
          <a:xfrm>
            <a:off x="730950" y="1419313"/>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800">
                <a:solidFill>
                  <a:srgbClr val="000000"/>
                </a:solidFill>
                <a:latin typeface="Halant"/>
                <a:ea typeface="Halant"/>
                <a:cs typeface="Halant"/>
                <a:sym typeface="Halant"/>
              </a:rPr>
              <a:t>Supporting Question</a:t>
            </a:r>
            <a:endParaRPr b="1" sz="1800">
              <a:solidFill>
                <a:srgbClr val="000000"/>
              </a:solidFill>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i="1" lang="en" sz="1700">
                <a:latin typeface="Inter"/>
                <a:ea typeface="Inter"/>
                <a:cs typeface="Inter"/>
                <a:sym typeface="Inter"/>
              </a:rPr>
              <a:t>Why was Hồ Chí Minh and the Vietnamese resistance successful?</a:t>
            </a:r>
            <a:endParaRPr i="1" sz="1700">
              <a:latin typeface="Inter"/>
              <a:ea typeface="Inter"/>
              <a:cs typeface="Inter"/>
              <a:sym typeface="Inter"/>
            </a:endParaRPr>
          </a:p>
        </p:txBody>
      </p:sp>
      <p:pic>
        <p:nvPicPr>
          <p:cNvPr id="154" name="Google Shape;154;p21"/>
          <p:cNvPicPr preferRelativeResize="0"/>
          <p:nvPr/>
        </p:nvPicPr>
        <p:blipFill>
          <a:blip r:embed="rId4">
            <a:alphaModFix/>
          </a:blip>
          <a:stretch>
            <a:fillRect/>
          </a:stretch>
        </p:blipFill>
        <p:spPr>
          <a:xfrm>
            <a:off x="402969" y="9497096"/>
            <a:ext cx="257457" cy="257457"/>
          </a:xfrm>
          <a:prstGeom prst="rect">
            <a:avLst/>
          </a:prstGeom>
          <a:noFill/>
          <a:ln>
            <a:noFill/>
          </a:ln>
        </p:spPr>
      </p:pic>
      <p:sp>
        <p:nvSpPr>
          <p:cNvPr id="155" name="Google Shape;155;p2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6" name="Google Shape;156;p2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7" name="Google Shape;157;p21"/>
          <p:cNvSpPr txBox="1"/>
          <p:nvPr/>
        </p:nvSpPr>
        <p:spPr>
          <a:xfrm>
            <a:off x="557000" y="1042363"/>
            <a:ext cx="6842400" cy="25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___________________________________________________________	Date: ____________</a:t>
            </a:r>
            <a:endParaRPr b="1" sz="1200">
              <a:solidFill>
                <a:schemeClr val="dk1"/>
              </a:solidFill>
              <a:latin typeface="Inter"/>
              <a:ea typeface="Inter"/>
              <a:cs typeface="Inter"/>
              <a:sym typeface="Inter"/>
            </a:endParaRPr>
          </a:p>
        </p:txBody>
      </p:sp>
      <p:sp>
        <p:nvSpPr>
          <p:cNvPr id="158" name="Google Shape;158;p21"/>
          <p:cNvSpPr txBox="1"/>
          <p:nvPr/>
        </p:nvSpPr>
        <p:spPr>
          <a:xfrm>
            <a:off x="455300" y="2741650"/>
            <a:ext cx="68619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Directions: </a:t>
            </a:r>
            <a:r>
              <a:rPr lang="en" sz="1300">
                <a:latin typeface="Halant"/>
                <a:ea typeface="Halant"/>
                <a:cs typeface="Halant"/>
                <a:sym typeface="Halant"/>
              </a:rPr>
              <a:t>Take a moment to reflect on the lesson today and respond to each of the prompts below.</a:t>
            </a:r>
            <a:endParaRPr sz="1300">
              <a:solidFill>
                <a:srgbClr val="000000"/>
              </a:solidFill>
              <a:latin typeface="Halant"/>
              <a:ea typeface="Halant"/>
              <a:cs typeface="Halant"/>
              <a:sym typeface="Halant"/>
            </a:endParaRPr>
          </a:p>
        </p:txBody>
      </p:sp>
      <p:sp>
        <p:nvSpPr>
          <p:cNvPr id="159" name="Google Shape;159;p21"/>
          <p:cNvSpPr txBox="1"/>
          <p:nvPr/>
        </p:nvSpPr>
        <p:spPr>
          <a:xfrm>
            <a:off x="1990025" y="3453000"/>
            <a:ext cx="5327100" cy="17886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Inter"/>
                <a:ea typeface="Inter"/>
                <a:cs typeface="Inter"/>
                <a:sym typeface="Inter"/>
              </a:rPr>
              <a:t>List 3 Key strategies Hồ Chí Minh used to achieve success.</a:t>
            </a:r>
            <a:endParaRPr b="1" sz="1200">
              <a:solidFill>
                <a:srgbClr val="000000"/>
              </a:solidFill>
              <a:latin typeface="Inter"/>
              <a:ea typeface="Inter"/>
              <a:cs typeface="Inter"/>
              <a:sym typeface="Inter"/>
            </a:endParaRPr>
          </a:p>
        </p:txBody>
      </p:sp>
      <p:sp>
        <p:nvSpPr>
          <p:cNvPr id="160" name="Google Shape;160;p21"/>
          <p:cNvSpPr txBox="1"/>
          <p:nvPr/>
        </p:nvSpPr>
        <p:spPr>
          <a:xfrm>
            <a:off x="1990000" y="5467000"/>
            <a:ext cx="5327100" cy="1788600"/>
          </a:xfrm>
          <a:prstGeom prst="rect">
            <a:avLst/>
          </a:prstGeom>
          <a:noFill/>
          <a:ln cap="flat" cmpd="sng" w="9525">
            <a:solidFill>
              <a:srgbClr val="F1AF4B"/>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Inter"/>
                <a:ea typeface="Inter"/>
                <a:cs typeface="Inter"/>
                <a:sym typeface="Inter"/>
              </a:rPr>
              <a:t>List 2 Obstacles faced by the Vietnamese resistance during their struggle for independence.</a:t>
            </a:r>
            <a:endParaRPr b="1" sz="1200">
              <a:solidFill>
                <a:srgbClr val="000000"/>
              </a:solidFill>
              <a:latin typeface="Inter"/>
              <a:ea typeface="Inter"/>
              <a:cs typeface="Inter"/>
              <a:sym typeface="Inter"/>
            </a:endParaRPr>
          </a:p>
        </p:txBody>
      </p:sp>
      <p:sp>
        <p:nvSpPr>
          <p:cNvPr id="161" name="Google Shape;161;p21"/>
          <p:cNvSpPr txBox="1"/>
          <p:nvPr/>
        </p:nvSpPr>
        <p:spPr>
          <a:xfrm>
            <a:off x="1990000" y="7448200"/>
            <a:ext cx="5327100" cy="17886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Inter"/>
                <a:ea typeface="Inter"/>
                <a:cs typeface="Inter"/>
                <a:sym typeface="Inter"/>
              </a:rPr>
              <a:t>Name 1 Factor that you believe was most important to the success of Hồ Chí Minh and the Vietnamese resistance.</a:t>
            </a:r>
            <a:endParaRPr b="1" sz="1200">
              <a:solidFill>
                <a:srgbClr val="000000"/>
              </a:solidFill>
              <a:latin typeface="Inter"/>
              <a:ea typeface="Inter"/>
              <a:cs typeface="Inter"/>
              <a:sym typeface="Inter"/>
            </a:endParaRPr>
          </a:p>
        </p:txBody>
      </p:sp>
      <p:sp>
        <p:nvSpPr>
          <p:cNvPr id="162" name="Google Shape;162;p21"/>
          <p:cNvSpPr/>
          <p:nvPr/>
        </p:nvSpPr>
        <p:spPr>
          <a:xfrm>
            <a:off x="460669" y="3499963"/>
            <a:ext cx="1259075" cy="1671824"/>
          </a:xfrm>
          <a:prstGeom prst="rect">
            <a:avLst/>
          </a:prstGeom>
        </p:spPr>
        <p:txBody>
          <a:bodyPr>
            <a:prstTxWarp prst="textPlain"/>
          </a:bodyPr>
          <a:lstStyle/>
          <a:p>
            <a:pPr lvl="0" algn="ctr"/>
            <a:r>
              <a:rPr b="0" i="0">
                <a:ln cap="flat" cmpd="sng" w="9525">
                  <a:solidFill>
                    <a:schemeClr val="dk2"/>
                  </a:solidFill>
                  <a:prstDash val="solid"/>
                  <a:round/>
                  <a:headEnd len="sm" w="sm" type="none"/>
                  <a:tailEnd len="sm" w="sm" type="none"/>
                </a:ln>
                <a:solidFill>
                  <a:srgbClr val="6484F3"/>
                </a:solidFill>
                <a:latin typeface="Arial"/>
              </a:rPr>
              <a:t>3</a:t>
            </a:r>
          </a:p>
        </p:txBody>
      </p:sp>
      <p:sp>
        <p:nvSpPr>
          <p:cNvPr id="163" name="Google Shape;163;p21"/>
          <p:cNvSpPr/>
          <p:nvPr/>
        </p:nvSpPr>
        <p:spPr>
          <a:xfrm>
            <a:off x="455306" y="5466988"/>
            <a:ext cx="1269813" cy="1644380"/>
          </a:xfrm>
          <a:prstGeom prst="rect">
            <a:avLst/>
          </a:prstGeom>
        </p:spPr>
        <p:txBody>
          <a:bodyPr>
            <a:prstTxWarp prst="textPlain"/>
          </a:bodyPr>
          <a:lstStyle/>
          <a:p>
            <a:pPr lvl="0" algn="ctr"/>
            <a:r>
              <a:rPr b="0" i="0">
                <a:ln cap="flat" cmpd="sng" w="9525">
                  <a:solidFill>
                    <a:schemeClr val="dk2"/>
                  </a:solidFill>
                  <a:prstDash val="solid"/>
                  <a:round/>
                  <a:headEnd len="sm" w="sm" type="none"/>
                  <a:tailEnd len="sm" w="sm" type="none"/>
                </a:ln>
                <a:solidFill>
                  <a:srgbClr val="F1AF4B"/>
                </a:solidFill>
                <a:latin typeface="Arial"/>
              </a:rPr>
              <a:t>2</a:t>
            </a:r>
          </a:p>
        </p:txBody>
      </p:sp>
      <p:sp>
        <p:nvSpPr>
          <p:cNvPr id="164" name="Google Shape;164;p21"/>
          <p:cNvSpPr/>
          <p:nvPr/>
        </p:nvSpPr>
        <p:spPr>
          <a:xfrm>
            <a:off x="556519" y="7542213"/>
            <a:ext cx="708733" cy="1644380"/>
          </a:xfrm>
          <a:prstGeom prst="rect">
            <a:avLst/>
          </a:prstGeom>
        </p:spPr>
        <p:txBody>
          <a:bodyPr>
            <a:prstTxWarp prst="textPlain"/>
          </a:bodyPr>
          <a:lstStyle/>
          <a:p>
            <a:pPr lvl="0" algn="ctr"/>
            <a:r>
              <a:rPr b="0" i="0">
                <a:ln cap="flat" cmpd="sng" w="9525">
                  <a:solidFill>
                    <a:schemeClr val="dk2"/>
                  </a:solidFill>
                  <a:prstDash val="solid"/>
                  <a:round/>
                  <a:headEnd len="sm" w="sm" type="none"/>
                  <a:tailEnd len="sm" w="sm" type="none"/>
                </a:ln>
                <a:solidFill>
                  <a:srgbClr val="E95C3D"/>
                </a:solidFill>
                <a:latin typeface="Arial"/>
              </a:rPr>
              <a:t>1</a:t>
            </a: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