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Lst>
  <p:sldSz cy="10287000" cx="18288000"/>
  <p:notesSz cx="6858000" cy="9144000"/>
  <p:embeddedFontLst>
    <p:embeddedFont>
      <p:font typeface="Halant"/>
      <p:bold r:id="rId11"/>
    </p:embeddedFont>
    <p:embeddedFont>
      <p:font typeface="Inter"/>
      <p:regular r:id="rId12"/>
      <p:bold r:id="rId13"/>
      <p:italic r:id="rId14"/>
      <p:boldItalic r:id="rId15"/>
    </p:embeddedFont>
    <p:embeddedFont>
      <p:font typeface="Helvetica Neue"/>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slide" Target="slides/slide5.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HelveticaNeue-bold.fntdata"/><Relationship Id="rId16" Type="http://schemas.openxmlformats.org/officeDocument/2006/relationships/font" Target="fonts/HelveticaNeue-regular.fntdata"/><Relationship Id="rId5" Type="http://schemas.openxmlformats.org/officeDocument/2006/relationships/notesMaster" Target="notesMasters/notesMaster1.xml"/><Relationship Id="rId19" Type="http://schemas.openxmlformats.org/officeDocument/2006/relationships/font" Target="fonts/HelveticaNeue-boldItalic.fntdata"/><Relationship Id="rId6" Type="http://schemas.openxmlformats.org/officeDocument/2006/relationships/slide" Target="slides/slide1.xml"/><Relationship Id="rId18" Type="http://schemas.openxmlformats.org/officeDocument/2006/relationships/font" Target="fonts/HelveticaNeue-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5ad9cf84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5ad9cf84a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5ad9cf84af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5ad9cf84af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a947aec92_0_3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32a947aec92_0_3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2 Lines">
  <p:cSld name="Standard Slide 2 Lines">
    <p:spTree>
      <p:nvGrpSpPr>
        <p:cNvPr id="80" name="Shape 80"/>
        <p:cNvGrpSpPr/>
        <p:nvPr/>
      </p:nvGrpSpPr>
      <p:grpSpPr>
        <a:xfrm>
          <a:off x="0" y="0"/>
          <a:ext cx="0" cy="0"/>
          <a:chOff x="0" y="0"/>
          <a:chExt cx="0" cy="0"/>
        </a:xfrm>
      </p:grpSpPr>
      <p:sp>
        <p:nvSpPr>
          <p:cNvPr id="81" name="Google Shape;81;p13"/>
          <p:cNvSpPr txBox="1"/>
          <p:nvPr/>
        </p:nvSpPr>
        <p:spPr>
          <a:xfrm>
            <a:off x="15535276" y="9205913"/>
            <a:ext cx="1676400" cy="507900"/>
          </a:xfrm>
          <a:prstGeom prst="rect">
            <a:avLst/>
          </a:prstGeom>
          <a:noFill/>
          <a:ln>
            <a:noFill/>
          </a:ln>
        </p:spPr>
        <p:txBody>
          <a:bodyPr anchorCtr="0" anchor="t" bIns="83775" lIns="167625" spcFirstLastPara="1" rIns="167625" wrap="square" tIns="83775">
            <a:spAutoFit/>
          </a:bodyPr>
          <a:lstStyle/>
          <a:p>
            <a:pPr indent="0" lvl="0" marL="0" marR="0" rtl="0" algn="r">
              <a:spcBef>
                <a:spcPts val="0"/>
              </a:spcBef>
              <a:spcAft>
                <a:spcPts val="0"/>
              </a:spcAft>
              <a:buNone/>
            </a:pPr>
            <a:fld id="{00000000-1234-1234-1234-123412341234}" type="slidenum">
              <a:rPr lang="en-US" sz="2200">
                <a:solidFill>
                  <a:srgbClr val="000000"/>
                </a:solidFill>
                <a:latin typeface="Lucida Sans"/>
                <a:ea typeface="Lucida Sans"/>
                <a:cs typeface="Lucida Sans"/>
                <a:sym typeface="Lucida Sans"/>
              </a:rPr>
              <a:t>‹#›</a:t>
            </a:fld>
            <a:endParaRPr sz="4400">
              <a:solidFill>
                <a:srgbClr val="000000"/>
              </a:solidFill>
              <a:latin typeface="Times"/>
              <a:ea typeface="Times"/>
              <a:cs typeface="Times"/>
              <a:sym typeface="Times"/>
            </a:endParaRPr>
          </a:p>
        </p:txBody>
      </p:sp>
      <p:cxnSp>
        <p:nvCxnSpPr>
          <p:cNvPr id="82" name="Google Shape;82;p13"/>
          <p:cNvCxnSpPr/>
          <p:nvPr/>
        </p:nvCxnSpPr>
        <p:spPr>
          <a:xfrm>
            <a:off x="1530350" y="2769395"/>
            <a:ext cx="14859000" cy="0"/>
          </a:xfrm>
          <a:prstGeom prst="straightConnector1">
            <a:avLst/>
          </a:prstGeom>
          <a:noFill/>
          <a:ln cap="flat" cmpd="sng" w="28575">
            <a:solidFill>
              <a:srgbClr val="7C0423"/>
            </a:solidFill>
            <a:prstDash val="solid"/>
            <a:round/>
            <a:headEnd len="sm" w="sm" type="none"/>
            <a:tailEnd len="sm" w="sm" type="none"/>
          </a:ln>
        </p:spPr>
      </p:cxnSp>
      <p:sp>
        <p:nvSpPr>
          <p:cNvPr id="83" name="Google Shape;83;p13"/>
          <p:cNvSpPr txBox="1"/>
          <p:nvPr>
            <p:ph type="title"/>
          </p:nvPr>
        </p:nvSpPr>
        <p:spPr>
          <a:xfrm>
            <a:off x="1402080" y="808928"/>
            <a:ext cx="15316200" cy="1893300"/>
          </a:xfrm>
          <a:prstGeom prst="rect">
            <a:avLst/>
          </a:prstGeom>
          <a:noFill/>
          <a:ln>
            <a:noFill/>
          </a:ln>
        </p:spPr>
        <p:txBody>
          <a:bodyPr anchorCtr="0" anchor="t" bIns="83775" lIns="167625" spcFirstLastPara="1" rIns="167625" wrap="square" tIns="83775">
            <a:normAutofit/>
          </a:bodyPr>
          <a:lstStyle>
            <a:lvl1pPr lvl="0" marR="0" algn="l">
              <a:spcBef>
                <a:spcPts val="0"/>
              </a:spcBef>
              <a:spcAft>
                <a:spcPts val="0"/>
              </a:spcAft>
              <a:buSzPts val="4400"/>
              <a:buNone/>
              <a:defRPr b="1" i="0" sz="7000" u="none" cap="none" strike="noStrike">
                <a:solidFill>
                  <a:schemeClr val="dk1"/>
                </a:solidFill>
                <a:latin typeface="Helvetica Neue"/>
                <a:ea typeface="Helvetica Neue"/>
                <a:cs typeface="Helvetica Neue"/>
                <a:sym typeface="Helvetica Neue"/>
              </a:defRPr>
            </a:lvl1pPr>
            <a:lvl2pPr lvl="1"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2pPr>
            <a:lvl3pPr lvl="2"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3pPr>
            <a:lvl4pPr lvl="3"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4pPr>
            <a:lvl5pPr lvl="4"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5pPr>
            <a:lvl6pPr lvl="5"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6pPr>
            <a:lvl7pPr lvl="6"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7pPr>
            <a:lvl8pPr lvl="7"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8pPr>
            <a:lvl9pPr lvl="8"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hyperlink" Target="http://www.youtube.com/watch?v=CQFc4ZKzmjg" TargetMode="External"/><Relationship Id="rId5"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14"/>
          <p:cNvGrpSpPr/>
          <p:nvPr/>
        </p:nvGrpSpPr>
        <p:grpSpPr>
          <a:xfrm>
            <a:off x="-31071" y="-180826"/>
            <a:ext cx="4239084" cy="10467826"/>
            <a:chOff x="0" y="-241102"/>
            <a:chExt cx="5652112" cy="13957102"/>
          </a:xfrm>
        </p:grpSpPr>
        <p:grpSp>
          <p:nvGrpSpPr>
            <p:cNvPr id="89" name="Google Shape;89;p14"/>
            <p:cNvGrpSpPr/>
            <p:nvPr/>
          </p:nvGrpSpPr>
          <p:grpSpPr>
            <a:xfrm>
              <a:off x="2826056" y="-241102"/>
              <a:ext cx="2826056" cy="13957102"/>
              <a:chOff x="0" y="-47625"/>
              <a:chExt cx="558233" cy="2756958"/>
            </a:xfrm>
          </p:grpSpPr>
          <p:sp>
            <p:nvSpPr>
              <p:cNvPr id="90" name="Google Shape;90;p1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91" name="Google Shape;91;p14"/>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2" name="Google Shape;92;p14"/>
            <p:cNvGrpSpPr/>
            <p:nvPr/>
          </p:nvGrpSpPr>
          <p:grpSpPr>
            <a:xfrm>
              <a:off x="1413028" y="-241102"/>
              <a:ext cx="2826056" cy="13957102"/>
              <a:chOff x="0" y="-47625"/>
              <a:chExt cx="558233" cy="2756958"/>
            </a:xfrm>
          </p:grpSpPr>
          <p:sp>
            <p:nvSpPr>
              <p:cNvPr id="93" name="Google Shape;93;p1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4" name="Google Shape;94;p14"/>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5" name="Google Shape;95;p14"/>
            <p:cNvGrpSpPr/>
            <p:nvPr/>
          </p:nvGrpSpPr>
          <p:grpSpPr>
            <a:xfrm>
              <a:off x="0" y="-241102"/>
              <a:ext cx="2826056" cy="13957102"/>
              <a:chOff x="0" y="-47625"/>
              <a:chExt cx="558233" cy="2756958"/>
            </a:xfrm>
          </p:grpSpPr>
          <p:sp>
            <p:nvSpPr>
              <p:cNvPr id="96" name="Google Shape;96;p1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7" name="Google Shape;97;p14"/>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8" name="Google Shape;98;p14"/>
          <p:cNvSpPr txBox="1"/>
          <p:nvPr/>
        </p:nvSpPr>
        <p:spPr>
          <a:xfrm>
            <a:off x="4208013" y="2742328"/>
            <a:ext cx="14079900" cy="43296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4499">
                <a:solidFill>
                  <a:srgbClr val="231F20"/>
                </a:solidFill>
                <a:latin typeface="Halant"/>
                <a:ea typeface="Halant"/>
                <a:cs typeface="Halant"/>
                <a:sym typeface="Halant"/>
              </a:rPr>
              <a:t>CRISES IN CUBA</a:t>
            </a:r>
            <a:endParaRPr/>
          </a:p>
        </p:txBody>
      </p:sp>
      <p:sp>
        <p:nvSpPr>
          <p:cNvPr id="99" name="Google Shape;99;p14"/>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00" name="Google Shape;100;p14"/>
          <p:cNvSpPr txBox="1"/>
          <p:nvPr/>
        </p:nvSpPr>
        <p:spPr>
          <a:xfrm>
            <a:off x="4633952" y="6917208"/>
            <a:ext cx="12625200" cy="19248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Font typeface="Arial"/>
              <a:buNone/>
            </a:pPr>
            <a:r>
              <a:rPr lang="en-US" sz="4835">
                <a:solidFill>
                  <a:srgbClr val="231F20"/>
                </a:solidFill>
                <a:latin typeface="Inter"/>
                <a:ea typeface="Inter"/>
                <a:cs typeface="Inter"/>
                <a:sym typeface="Inter"/>
              </a:rPr>
              <a:t>Unit 9: Cold War &amp; Global Transformations</a:t>
            </a:r>
            <a:endParaRPr sz="500">
              <a:solidFill>
                <a:schemeClr val="dk1"/>
              </a:solidFill>
            </a:endParaRPr>
          </a:p>
          <a:p>
            <a:pPr indent="0" lvl="0" marL="0" marR="0" rtl="0" algn="l">
              <a:lnSpc>
                <a:spcPct val="140000"/>
              </a:lnSpc>
              <a:spcBef>
                <a:spcPts val="0"/>
              </a:spcBef>
              <a:spcAft>
                <a:spcPts val="0"/>
              </a:spcAft>
              <a:buNone/>
            </a:pPr>
            <a:r>
              <a:t/>
            </a:r>
            <a:endParaRPr sz="5735">
              <a:solidFill>
                <a:srgbClr val="231F20"/>
              </a:solidFill>
              <a:latin typeface="Inter"/>
              <a:ea typeface="Inter"/>
              <a:cs typeface="Inter"/>
              <a:sym typeface="Inter"/>
            </a:endParaRPr>
          </a:p>
        </p:txBody>
      </p:sp>
      <p:sp>
        <p:nvSpPr>
          <p:cNvPr id="101" name="Google Shape;101;p14"/>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2" name="Google Shape;102;p14"/>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03" name="Google Shape;103;p14"/>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4" name="Google Shape;104;p1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5"/>
          <p:cNvSpPr txBox="1"/>
          <p:nvPr/>
        </p:nvSpPr>
        <p:spPr>
          <a:xfrm>
            <a:off x="1791340" y="3962780"/>
            <a:ext cx="14705400" cy="1539300"/>
          </a:xfrm>
          <a:prstGeom prst="rect">
            <a:avLst/>
          </a:prstGeom>
          <a:noFill/>
          <a:ln>
            <a:noFill/>
          </a:ln>
        </p:spPr>
        <p:txBody>
          <a:bodyPr anchorCtr="0" anchor="t" bIns="0" lIns="0" spcFirstLastPara="1" rIns="0" wrap="square" tIns="0">
            <a:spAutoFit/>
          </a:bodyPr>
          <a:lstStyle/>
          <a:p>
            <a:pPr indent="0" lvl="0" marL="0" rtl="0" algn="ctr">
              <a:spcBef>
                <a:spcPts val="1200"/>
              </a:spcBef>
              <a:spcAft>
                <a:spcPts val="1200"/>
              </a:spcAft>
              <a:buClr>
                <a:schemeClr val="dk1"/>
              </a:buClr>
              <a:buSzPts val="1100"/>
              <a:buFont typeface="Arial"/>
              <a:buNone/>
            </a:pPr>
            <a:r>
              <a:rPr i="1" lang="en-US" sz="5000">
                <a:solidFill>
                  <a:schemeClr val="dk1"/>
                </a:solidFill>
                <a:latin typeface="Inter"/>
                <a:ea typeface="Inter"/>
                <a:cs typeface="Inter"/>
                <a:sym typeface="Inter"/>
              </a:rPr>
              <a:t>In what ways did Cuba become a site of Cold War conflict?</a:t>
            </a:r>
            <a:endParaRPr i="1" sz="5000">
              <a:solidFill>
                <a:srgbClr val="231F20"/>
              </a:solidFill>
              <a:latin typeface="Inter"/>
              <a:ea typeface="Inter"/>
              <a:cs typeface="Inter"/>
              <a:sym typeface="Inter"/>
            </a:endParaRPr>
          </a:p>
        </p:txBody>
      </p:sp>
      <p:sp>
        <p:nvSpPr>
          <p:cNvPr id="110" name="Google Shape;110;p15"/>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1" name="Google Shape;111;p15"/>
          <p:cNvGrpSpPr/>
          <p:nvPr/>
        </p:nvGrpSpPr>
        <p:grpSpPr>
          <a:xfrm>
            <a:off x="-254016" y="9230009"/>
            <a:ext cx="18796043" cy="937448"/>
            <a:chOff x="204" y="0"/>
            <a:chExt cx="25061391" cy="1249931"/>
          </a:xfrm>
        </p:grpSpPr>
        <p:grpSp>
          <p:nvGrpSpPr>
            <p:cNvPr id="112" name="Google Shape;112;p15"/>
            <p:cNvGrpSpPr/>
            <p:nvPr/>
          </p:nvGrpSpPr>
          <p:grpSpPr>
            <a:xfrm rot="5400000">
              <a:off x="12002369" y="-11663474"/>
              <a:ext cx="1249931" cy="24576878"/>
              <a:chOff x="0" y="-38100"/>
              <a:chExt cx="246900" cy="4854692"/>
            </a:xfrm>
          </p:grpSpPr>
          <p:sp>
            <p:nvSpPr>
              <p:cNvPr id="113" name="Google Shape;113;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4" name="Google Shape;114;p1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5" name="Google Shape;115;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16" name="Google Shape;116;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7" name="Google Shape;117;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8" name="Google Shape;118;p15"/>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19" name="Google Shape;119;p15"/>
          <p:cNvGrpSpPr/>
          <p:nvPr/>
        </p:nvGrpSpPr>
        <p:grpSpPr>
          <a:xfrm>
            <a:off x="15859155" y="-98041"/>
            <a:ext cx="1562625" cy="1771271"/>
            <a:chOff x="0" y="-130721"/>
            <a:chExt cx="2083500" cy="2361695"/>
          </a:xfrm>
        </p:grpSpPr>
        <p:grpSp>
          <p:nvGrpSpPr>
            <p:cNvPr id="120" name="Google Shape;120;p15"/>
            <p:cNvGrpSpPr/>
            <p:nvPr/>
          </p:nvGrpSpPr>
          <p:grpSpPr>
            <a:xfrm>
              <a:off x="75599" y="-130721"/>
              <a:ext cx="1932614" cy="2361695"/>
              <a:chOff x="0" y="-47625"/>
              <a:chExt cx="704100" cy="860425"/>
            </a:xfrm>
          </p:grpSpPr>
          <p:sp>
            <p:nvSpPr>
              <p:cNvPr id="121" name="Google Shape;121;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23" name="Google Shape;123;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24" name="Google Shape;124;p15"/>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6"/>
          <p:cNvSpPr txBox="1"/>
          <p:nvPr/>
        </p:nvSpPr>
        <p:spPr>
          <a:xfrm>
            <a:off x="2778255" y="786000"/>
            <a:ext cx="13179900" cy="10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6699">
                <a:solidFill>
                  <a:srgbClr val="231F20"/>
                </a:solidFill>
                <a:latin typeface="Halant"/>
                <a:ea typeface="Halant"/>
                <a:cs typeface="Halant"/>
                <a:sym typeface="Halant"/>
              </a:rPr>
              <a:t>CONTEXT OF CRISES</a:t>
            </a:r>
            <a:endParaRPr sz="800"/>
          </a:p>
        </p:txBody>
      </p:sp>
      <p:grpSp>
        <p:nvGrpSpPr>
          <p:cNvPr id="130" name="Google Shape;130;p16"/>
          <p:cNvGrpSpPr/>
          <p:nvPr/>
        </p:nvGrpSpPr>
        <p:grpSpPr>
          <a:xfrm>
            <a:off x="15859155" y="-98041"/>
            <a:ext cx="1562625" cy="1771271"/>
            <a:chOff x="0" y="-130721"/>
            <a:chExt cx="2083500" cy="2361695"/>
          </a:xfrm>
        </p:grpSpPr>
        <p:grpSp>
          <p:nvGrpSpPr>
            <p:cNvPr id="131" name="Google Shape;131;p16"/>
            <p:cNvGrpSpPr/>
            <p:nvPr/>
          </p:nvGrpSpPr>
          <p:grpSpPr>
            <a:xfrm>
              <a:off x="75599" y="-130721"/>
              <a:ext cx="1932614" cy="2361695"/>
              <a:chOff x="0" y="-47625"/>
              <a:chExt cx="704100" cy="860425"/>
            </a:xfrm>
          </p:grpSpPr>
          <p:sp>
            <p:nvSpPr>
              <p:cNvPr id="132" name="Google Shape;132;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4" name="Google Shape;134;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2</a:t>
              </a:r>
              <a:endParaRPr>
                <a:solidFill>
                  <a:schemeClr val="dk1"/>
                </a:solidFill>
              </a:endParaRPr>
            </a:p>
          </p:txBody>
        </p:sp>
      </p:grpSp>
      <p:sp>
        <p:nvSpPr>
          <p:cNvPr id="135" name="Google Shape;135;p16"/>
          <p:cNvSpPr/>
          <p:nvPr/>
        </p:nvSpPr>
        <p:spPr>
          <a:xfrm>
            <a:off x="-4685756" y="-918367"/>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36" name="Google Shape;136;p16"/>
          <p:cNvGrpSpPr/>
          <p:nvPr/>
        </p:nvGrpSpPr>
        <p:grpSpPr>
          <a:xfrm>
            <a:off x="-254016" y="9230009"/>
            <a:ext cx="18796043" cy="937448"/>
            <a:chOff x="204" y="0"/>
            <a:chExt cx="25061391" cy="1249931"/>
          </a:xfrm>
        </p:grpSpPr>
        <p:grpSp>
          <p:nvGrpSpPr>
            <p:cNvPr id="137" name="Google Shape;137;p16"/>
            <p:cNvGrpSpPr/>
            <p:nvPr/>
          </p:nvGrpSpPr>
          <p:grpSpPr>
            <a:xfrm rot="5400000">
              <a:off x="12002369" y="-11663474"/>
              <a:ext cx="1249931" cy="24576878"/>
              <a:chOff x="0" y="-38100"/>
              <a:chExt cx="246900" cy="4854692"/>
            </a:xfrm>
          </p:grpSpPr>
          <p:sp>
            <p:nvSpPr>
              <p:cNvPr id="138" name="Google Shape;138;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9" name="Google Shape;139;p1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40" name="Google Shape;140;p1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41" name="Google Shape;141;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2" name="Google Shape;142;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43" name="Google Shape;143;p16"/>
          <p:cNvSpPr txBox="1"/>
          <p:nvPr/>
        </p:nvSpPr>
        <p:spPr>
          <a:xfrm>
            <a:off x="964450" y="2168650"/>
            <a:ext cx="16807500" cy="69573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1200"/>
              </a:spcBef>
              <a:spcAft>
                <a:spcPts val="1200"/>
              </a:spcAft>
              <a:buNone/>
            </a:pPr>
            <a:r>
              <a:rPr lang="en-US" sz="4000">
                <a:solidFill>
                  <a:schemeClr val="dk1"/>
                </a:solidFill>
                <a:latin typeface="Inter"/>
                <a:ea typeface="Inter"/>
                <a:cs typeface="Inter"/>
                <a:sym typeface="Inter"/>
              </a:rPr>
              <a:t>Following World War II, the Cold War divided the world into competing spheres of influence led by the United States and the Soviet Union. In Latin America, Cuba became a central stage for this global struggle. After years of authoritarian rule under Fulgencio Batista, Fidel Castro led a revolution that overthrew the regime and established a new government rooted in socialist ideals. As Cuba grew closer to the Soviet Union, tensions with the United States escalated. These tensions sparked major confrontations, including the Bay of Pigs invasion and the Cuban Missile Crisis, placing the small island nation at the heart of one of the most dangerous moments of the Cold War.</a:t>
            </a:r>
            <a:endParaRPr sz="4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17" title="US His DC Project - 2025-05-20T164853.148.jpg"/>
          <p:cNvPicPr preferRelativeResize="0"/>
          <p:nvPr/>
        </p:nvPicPr>
        <p:blipFill rotWithShape="1">
          <a:blip r:embed="rId3">
            <a:alphaModFix/>
          </a:blip>
          <a:srcRect b="9609" l="0" r="0" t="13879"/>
          <a:stretch/>
        </p:blipFill>
        <p:spPr>
          <a:xfrm>
            <a:off x="128725" y="1460100"/>
            <a:ext cx="17810976" cy="7665476"/>
          </a:xfrm>
          <a:prstGeom prst="rect">
            <a:avLst/>
          </a:prstGeom>
          <a:noFill/>
          <a:ln>
            <a:noFill/>
          </a:ln>
        </p:spPr>
      </p:pic>
      <p:sp>
        <p:nvSpPr>
          <p:cNvPr id="149" name="Google Shape;149;p17"/>
          <p:cNvSpPr txBox="1"/>
          <p:nvPr/>
        </p:nvSpPr>
        <p:spPr>
          <a:xfrm>
            <a:off x="2778255" y="176400"/>
            <a:ext cx="13179900" cy="10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6699">
                <a:solidFill>
                  <a:srgbClr val="231F20"/>
                </a:solidFill>
                <a:latin typeface="Halant"/>
                <a:ea typeface="Halant"/>
                <a:cs typeface="Halant"/>
                <a:sym typeface="Halant"/>
              </a:rPr>
              <a:t>CRISES IN CUBA </a:t>
            </a:r>
            <a:r>
              <a:rPr b="1" lang="en-US" sz="6699">
                <a:solidFill>
                  <a:srgbClr val="231F20"/>
                </a:solidFill>
                <a:latin typeface="Halant"/>
                <a:ea typeface="Halant"/>
                <a:cs typeface="Halant"/>
                <a:sym typeface="Halant"/>
              </a:rPr>
              <a:t>TIMELINE </a:t>
            </a:r>
            <a:endParaRPr sz="800"/>
          </a:p>
        </p:txBody>
      </p:sp>
      <p:grpSp>
        <p:nvGrpSpPr>
          <p:cNvPr id="150" name="Google Shape;150;p17"/>
          <p:cNvGrpSpPr/>
          <p:nvPr/>
        </p:nvGrpSpPr>
        <p:grpSpPr>
          <a:xfrm>
            <a:off x="15859155" y="-98041"/>
            <a:ext cx="1562625" cy="1771271"/>
            <a:chOff x="0" y="-130721"/>
            <a:chExt cx="2083500" cy="2361695"/>
          </a:xfrm>
        </p:grpSpPr>
        <p:grpSp>
          <p:nvGrpSpPr>
            <p:cNvPr id="151" name="Google Shape;151;p17"/>
            <p:cNvGrpSpPr/>
            <p:nvPr/>
          </p:nvGrpSpPr>
          <p:grpSpPr>
            <a:xfrm>
              <a:off x="75599" y="-130721"/>
              <a:ext cx="1932614" cy="2361695"/>
              <a:chOff x="0" y="-47625"/>
              <a:chExt cx="704100" cy="860425"/>
            </a:xfrm>
          </p:grpSpPr>
          <p:sp>
            <p:nvSpPr>
              <p:cNvPr id="152" name="Google Shape;152;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4" name="Google Shape;154;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3</a:t>
              </a:r>
              <a:endParaRPr>
                <a:solidFill>
                  <a:schemeClr val="dk1"/>
                </a:solidFill>
              </a:endParaRPr>
            </a:p>
          </p:txBody>
        </p:sp>
      </p:grpSp>
      <p:sp>
        <p:nvSpPr>
          <p:cNvPr id="155" name="Google Shape;155;p17"/>
          <p:cNvSpPr/>
          <p:nvPr/>
        </p:nvSpPr>
        <p:spPr>
          <a:xfrm>
            <a:off x="-4685756" y="-918367"/>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grpSp>
        <p:nvGrpSpPr>
          <p:cNvPr id="156" name="Google Shape;156;p17"/>
          <p:cNvGrpSpPr/>
          <p:nvPr/>
        </p:nvGrpSpPr>
        <p:grpSpPr>
          <a:xfrm>
            <a:off x="-254016" y="9230009"/>
            <a:ext cx="18796043" cy="937448"/>
            <a:chOff x="204" y="0"/>
            <a:chExt cx="25061391" cy="1249931"/>
          </a:xfrm>
        </p:grpSpPr>
        <p:grpSp>
          <p:nvGrpSpPr>
            <p:cNvPr id="157" name="Google Shape;157;p17"/>
            <p:cNvGrpSpPr/>
            <p:nvPr/>
          </p:nvGrpSpPr>
          <p:grpSpPr>
            <a:xfrm rot="5400000">
              <a:off x="12002369" y="-11663474"/>
              <a:ext cx="1249931" cy="24576878"/>
              <a:chOff x="0" y="-38100"/>
              <a:chExt cx="246900" cy="4854692"/>
            </a:xfrm>
          </p:grpSpPr>
          <p:sp>
            <p:nvSpPr>
              <p:cNvPr id="158" name="Google Shape;15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9" name="Google Shape;159;p1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0" name="Google Shape;160;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61" name="Google Shape;16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2" name="Google Shape;16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grpSp>
        <p:nvGrpSpPr>
          <p:cNvPr id="167" name="Google Shape;167;p18"/>
          <p:cNvGrpSpPr/>
          <p:nvPr/>
        </p:nvGrpSpPr>
        <p:grpSpPr>
          <a:xfrm>
            <a:off x="15859155" y="-98041"/>
            <a:ext cx="1562625" cy="1771271"/>
            <a:chOff x="0" y="-130721"/>
            <a:chExt cx="2083500" cy="2361695"/>
          </a:xfrm>
        </p:grpSpPr>
        <p:grpSp>
          <p:nvGrpSpPr>
            <p:cNvPr id="168" name="Google Shape;168;p18"/>
            <p:cNvGrpSpPr/>
            <p:nvPr/>
          </p:nvGrpSpPr>
          <p:grpSpPr>
            <a:xfrm>
              <a:off x="75599" y="-130721"/>
              <a:ext cx="1932614" cy="2361695"/>
              <a:chOff x="0" y="-47625"/>
              <a:chExt cx="704100" cy="860425"/>
            </a:xfrm>
          </p:grpSpPr>
          <p:sp>
            <p:nvSpPr>
              <p:cNvPr id="169" name="Google Shape;169;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1" name="Google Shape;171;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172" name="Google Shape;172;p18"/>
          <p:cNvSpPr/>
          <p:nvPr/>
        </p:nvSpPr>
        <p:spPr>
          <a:xfrm>
            <a:off x="-4196832" y="-65152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3" name="Google Shape;173;p18"/>
          <p:cNvGrpSpPr/>
          <p:nvPr/>
        </p:nvGrpSpPr>
        <p:grpSpPr>
          <a:xfrm>
            <a:off x="-254016" y="9230009"/>
            <a:ext cx="18796043" cy="937448"/>
            <a:chOff x="204" y="0"/>
            <a:chExt cx="25061391" cy="1249931"/>
          </a:xfrm>
        </p:grpSpPr>
        <p:grpSp>
          <p:nvGrpSpPr>
            <p:cNvPr id="174" name="Google Shape;174;p18"/>
            <p:cNvGrpSpPr/>
            <p:nvPr/>
          </p:nvGrpSpPr>
          <p:grpSpPr>
            <a:xfrm rot="5400000">
              <a:off x="12002369" y="-11663474"/>
              <a:ext cx="1249931" cy="24576878"/>
              <a:chOff x="0" y="-38100"/>
              <a:chExt cx="246900" cy="4854692"/>
            </a:xfrm>
          </p:grpSpPr>
          <p:sp>
            <p:nvSpPr>
              <p:cNvPr id="175" name="Google Shape;175;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6" name="Google Shape;176;p1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7" name="Google Shape;177;p1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8" name="Google Shape;178;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9" name="Google Shape;179;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0" name="Google Shape;180;p18"/>
          <p:cNvSpPr txBox="1"/>
          <p:nvPr/>
        </p:nvSpPr>
        <p:spPr>
          <a:xfrm>
            <a:off x="1820100" y="395200"/>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COLD WAR TENSIONS</a:t>
            </a:r>
            <a:endParaRPr sz="600"/>
          </a:p>
        </p:txBody>
      </p:sp>
      <p:pic>
        <p:nvPicPr>
          <p:cNvPr descr="Oleg Penkovsky, a Soviet spy who switched allegiances to the West during the Cold War, helped to avert nuclear war during the Cuban Missile Crisis.&#10;&#10;Support for this learning resource has been provided by a generous grant from the Pritzker Military Foundation, on behalf of the Pritzker Military Museum &amp; Library." id="181" name="Google Shape;181;p18" title="Makematic – Oleg Penkovsky">
            <a:hlinkClick r:id="rId4"/>
          </p:cNvPr>
          <p:cNvPicPr preferRelativeResize="0"/>
          <p:nvPr/>
        </p:nvPicPr>
        <p:blipFill>
          <a:blip r:embed="rId5">
            <a:alphaModFix/>
          </a:blip>
          <a:stretch>
            <a:fillRect/>
          </a:stretch>
        </p:blipFill>
        <p:spPr>
          <a:xfrm>
            <a:off x="6078175" y="1955100"/>
            <a:ext cx="11588375" cy="6518475"/>
          </a:xfrm>
          <a:prstGeom prst="rect">
            <a:avLst/>
          </a:prstGeom>
          <a:noFill/>
          <a:ln>
            <a:noFill/>
          </a:ln>
        </p:spPr>
      </p:pic>
      <p:sp>
        <p:nvSpPr>
          <p:cNvPr id="182" name="Google Shape;182;p18"/>
          <p:cNvSpPr txBox="1"/>
          <p:nvPr/>
        </p:nvSpPr>
        <p:spPr>
          <a:xfrm>
            <a:off x="652025" y="3667050"/>
            <a:ext cx="5044500" cy="295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800">
                <a:solidFill>
                  <a:srgbClr val="000000"/>
                </a:solidFill>
                <a:latin typeface="Halant"/>
                <a:ea typeface="Halant"/>
                <a:cs typeface="Halant"/>
                <a:sym typeface="Halant"/>
              </a:rPr>
              <a:t>While watching the video, follow along with the transcript and answer the questions provided on the student worksheet.</a:t>
            </a:r>
            <a:endParaRPr b="1" sz="3800">
              <a:solidFill>
                <a:srgbClr val="000000"/>
              </a:solidFill>
              <a:latin typeface="Halant"/>
              <a:ea typeface="Halant"/>
              <a:cs typeface="Halant"/>
              <a:sym typeface="Halan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