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Halant"/>
      <p:regular r:id="rId14"/>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notesMaster" Target="notesMasters/notesMaster1.xml"/><Relationship Id="rId19" Type="http://schemas.openxmlformats.org/officeDocument/2006/relationships/font" Target="fonts/Inter-boldItalic.fntdata"/><Relationship Id="rId6" Type="http://schemas.openxmlformats.org/officeDocument/2006/relationships/slide" Target="slides/slide1.xml"/><Relationship Id="rId18" Type="http://schemas.openxmlformats.org/officeDocument/2006/relationships/font" Target="fonts/Inter-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771586e835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771586e835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5adc4b7d0e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5adc4b7d0e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5adc4b7d0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5adc4b7d0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5adc4b7d0e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5adc4b7d0e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5adc4b7d0e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5adc4b7d0e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5adc4b7d0e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5adc4b7d0e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5adc4b7d0e_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5adc4b7d0e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5adc4b7d0e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5adc4b7d0e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44900" y="1673025"/>
            <a:ext cx="8520600" cy="1680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b="1" lang="en">
                <a:latin typeface="Halant"/>
                <a:ea typeface="Halant"/>
                <a:cs typeface="Halant"/>
                <a:sym typeface="Halant"/>
              </a:rPr>
              <a:t>Crises in Cuba</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Gallery Walk</a:t>
            </a:r>
            <a:endParaRPr b="1">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1</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May 5, 2025</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“A Brief History of the Cuban Revolution”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Christopher Minster</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In this article for Thoughtco, Professor Christopher Minster from </a:t>
            </a:r>
            <a:r>
              <a:rPr lang="en" sz="1200">
                <a:solidFill>
                  <a:schemeClr val="dk1"/>
                </a:solidFill>
                <a:latin typeface="Inter"/>
                <a:ea typeface="Inter"/>
                <a:cs typeface="Inter"/>
                <a:sym typeface="Inter"/>
              </a:rPr>
              <a:t>Universidad San Francisco de Quito in </a:t>
            </a:r>
            <a:r>
              <a:rPr lang="en" sz="1200">
                <a:solidFill>
                  <a:schemeClr val="dk1"/>
                </a:solidFill>
                <a:latin typeface="Inter"/>
                <a:ea typeface="Inter"/>
                <a:cs typeface="Inter"/>
                <a:sym typeface="Inter"/>
              </a:rPr>
              <a:t>Ecuador provides background to the Cuban Revolution.</a:t>
            </a:r>
            <a:endParaRPr sz="1200">
              <a:solidFill>
                <a:schemeClr val="dk1"/>
              </a:solidFill>
              <a:latin typeface="Inter"/>
              <a:ea typeface="Inter"/>
              <a:cs typeface="Inter"/>
              <a:sym typeface="Inter"/>
            </a:endParaRPr>
          </a:p>
        </p:txBody>
      </p:sp>
      <p:sp>
        <p:nvSpPr>
          <p:cNvPr id="66" name="Google Shape;66;p15"/>
          <p:cNvSpPr txBox="1"/>
          <p:nvPr/>
        </p:nvSpPr>
        <p:spPr>
          <a:xfrm>
            <a:off x="3677875" y="211175"/>
            <a:ext cx="5176800" cy="47055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1"/>
                </a:solidFill>
                <a:latin typeface="Inter"/>
                <a:ea typeface="Inter"/>
                <a:cs typeface="Inter"/>
                <a:sym typeface="Inter"/>
              </a:rPr>
              <a:t>The seeds of the revolution were sown when former Army Sergeant Fulgencio Batista seized power during a hotly contested election. When it became clear that Batista—who had been president from 1940 to 1944—would not win the 1952 election, he seized power prior to the voting and canceled the elections outright. Many people in Cuba were disgusted by his power grab, preferring Cuba’s democracy, as flawed as it was. One such person was rising political star Fidel Castro, who would likely have won a seat in Congress had the 1952 elections taken place. Castro immediately began plotting Batista’s downfall.</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a:solidFill>
                  <a:schemeClr val="dk1"/>
                </a:solidFill>
                <a:latin typeface="Inter"/>
                <a:ea typeface="Inter"/>
                <a:cs typeface="Inter"/>
                <a:sym typeface="Inter"/>
              </a:rPr>
              <a:t>On the morning of July 26, 1953, Castro made his move. For a revolution to succeed, he needed weapons, and he selected the isolated Moncada barracks as his target. The compound was attacked at dawn by 138 men. It was hoped that the element of surprise would make up for the rebels’ lack of numbers and arms. The attack was a fiasco almost from the start, and the rebels were routed after a firefight that lasted a few hours. Many were captured. Nineteen federal soldiers were killed; those remaining took out their anger on captured rebels, and most of them were shot. Fidel and Raul Castro escaped but were later captured.</a:t>
            </a:r>
            <a:endParaRPr sz="13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2</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May 17, 1995</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Motorcycle Diaries</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Che Guevara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i="1" lang="en" sz="1200">
                <a:solidFill>
                  <a:schemeClr val="dk1"/>
                </a:solidFill>
                <a:latin typeface="Inter"/>
                <a:ea typeface="Inter"/>
                <a:cs typeface="Inter"/>
                <a:sym typeface="Inter"/>
              </a:rPr>
              <a:t>Motorcycle Diaries</a:t>
            </a:r>
            <a:r>
              <a:rPr lang="en" sz="1200">
                <a:solidFill>
                  <a:schemeClr val="dk1"/>
                </a:solidFill>
                <a:latin typeface="Inter"/>
                <a:ea typeface="Inter"/>
                <a:cs typeface="Inter"/>
                <a:sym typeface="Inter"/>
              </a:rPr>
              <a:t> is a memoir by Cuban revolutionary fighter and leader Che Guevara. It describes his travels through South America in 1952 where he witnessed many social injustices.</a:t>
            </a:r>
            <a:endParaRPr sz="1200">
              <a:solidFill>
                <a:schemeClr val="dk1"/>
              </a:solidFill>
              <a:latin typeface="Inter"/>
              <a:ea typeface="Inter"/>
              <a:cs typeface="Inter"/>
              <a:sym typeface="Inter"/>
            </a:endParaRPr>
          </a:p>
        </p:txBody>
      </p:sp>
      <p:sp>
        <p:nvSpPr>
          <p:cNvPr id="72" name="Google Shape;72;p16"/>
          <p:cNvSpPr txBox="1"/>
          <p:nvPr/>
        </p:nvSpPr>
        <p:spPr>
          <a:xfrm>
            <a:off x="4152500" y="363575"/>
            <a:ext cx="4702200" cy="43623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900">
                <a:solidFill>
                  <a:schemeClr val="dk1"/>
                </a:solidFill>
                <a:latin typeface="Inter"/>
                <a:ea typeface="Inter"/>
                <a:cs typeface="Inter"/>
                <a:sym typeface="Inter"/>
              </a:rPr>
              <a:t>“It is in cases like this, when a doctor knows he is powerless in such circumstances, that he longs for change; a change which would prevent the injustice of a system in which until a month ago this poor old woman had had to earn her living as a waitress, wheezing and panting but facing life with dignity … it is then, for people whose horizons never reach beyond tomorrow, that we see the profound tragedy which circumscribes the life of the proletariat (working-class) the world over.”</a:t>
            </a:r>
            <a:endParaRPr sz="23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7"/>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3</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February 27, 2025</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“Bay of Pigs Invasion”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History.com Editors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History.com Editors include Amanda Onion, Missy Sullivan, Matt Mullen, Christian Zapata, and Cristiana Lombardo. Articles are regularly reviewed by a team. This article highlights the growing tensions between Cuba and the United States.</a:t>
            </a:r>
            <a:endParaRPr sz="1200">
              <a:solidFill>
                <a:schemeClr val="dk1"/>
              </a:solidFill>
              <a:latin typeface="Inter"/>
              <a:ea typeface="Inter"/>
              <a:cs typeface="Inter"/>
              <a:sym typeface="Inter"/>
            </a:endParaRPr>
          </a:p>
        </p:txBody>
      </p:sp>
      <p:sp>
        <p:nvSpPr>
          <p:cNvPr id="78" name="Google Shape;78;p17"/>
          <p:cNvSpPr txBox="1"/>
          <p:nvPr/>
        </p:nvSpPr>
        <p:spPr>
          <a:xfrm>
            <a:off x="3180125" y="363575"/>
            <a:ext cx="5674500" cy="4296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“Many Cubans welcomed Castro’s 1959 overthrow of the dictatorial Batista, yet the new order on the island just about 90 miles from the United States made American officials nervous. Batista had been a corrupt and repressive dictator, but he was considered to be pro-American and was an ally to U.S. corporations. At that time, American businesses and wealthy individuals owned almost half of Cuba’s sugar plantations and the majority of its cattle ranches, mines and utilities. Batista did little to restrict their operations. He was also reliably anti-communist. Castro, by contrast, was a communist who disapproved of the approach that Americans took to their business and interests in Cuba. It was time, he believed, for Cubans to assume more control of their nation. “Cuba Sí, Yanquis No” [Cuba Yes, Yankee No] became one of his most popular slogans.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Bay of Pigs Invasion in 1961 was a failed attack launched by the CIA during the Kennedy administration to push Cuban leader Fidel Castro from power. Since 1959, officials at the U.S. State Department and the CIA had attempted to remove Castro. Finally, on April 17, 1961, the CIA launched what its leaders believed would be the definitive strike: a full-scale invasion of Cuba by 1,400 American-trained Cubans who had fled their homes when Castro took over. However, the invasion was doomed from the start. The invaders were badly outnumbered by Castro’s troops, and they surrendered after less than 24 hours of fighting.”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8"/>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4</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October 24, 1963</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L’Express</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President John F. Kennedy</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In this interview with journalist Jean Daily Bensaid of the French daily newspaper, </a:t>
            </a:r>
            <a:r>
              <a:rPr i="1" lang="en" sz="1200">
                <a:solidFill>
                  <a:schemeClr val="dk1"/>
                </a:solidFill>
                <a:latin typeface="Inter"/>
                <a:ea typeface="Inter"/>
                <a:cs typeface="Inter"/>
                <a:sym typeface="Inter"/>
              </a:rPr>
              <a:t>L’Express</a:t>
            </a:r>
            <a:r>
              <a:rPr lang="en" sz="1200">
                <a:solidFill>
                  <a:schemeClr val="dk1"/>
                </a:solidFill>
                <a:latin typeface="Inter"/>
                <a:ea typeface="Inter"/>
                <a:cs typeface="Inter"/>
                <a:sym typeface="Inter"/>
              </a:rPr>
              <a:t>, President Kennedy expressed U.S. responsibility for conditions in Cuba.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84" name="Google Shape;84;p18"/>
          <p:cNvSpPr txBox="1"/>
          <p:nvPr/>
        </p:nvSpPr>
        <p:spPr>
          <a:xfrm>
            <a:off x="4144225" y="618750"/>
            <a:ext cx="4702200" cy="3906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chemeClr val="dk1"/>
                </a:solidFill>
                <a:latin typeface="Inter"/>
                <a:ea typeface="Inter"/>
                <a:cs typeface="Inter"/>
                <a:sym typeface="Inter"/>
              </a:rPr>
              <a:t>“I believe that there is no country in the world, including the African regions, including any and all the countries under colonial domination, where economic colonization, humiliation and exploitation were worse than in Cuba, in part owing to my country’s policies during the Batista regime. I believe that we created, built and manufactured the Castro movement out of whole cloth and without realizing it.”</a:t>
            </a:r>
            <a:endParaRPr sz="20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5</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October 26, 1962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“Letter to Comrade </a:t>
            </a:r>
            <a:r>
              <a:rPr lang="en" sz="1200">
                <a:solidFill>
                  <a:schemeClr val="dk1"/>
                </a:solidFill>
                <a:latin typeface="Inter"/>
                <a:ea typeface="Inter"/>
                <a:cs typeface="Inter"/>
                <a:sym typeface="Inter"/>
              </a:rPr>
              <a:t>Khrushchev</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Fidel Castro</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In this letter from Castro to </a:t>
            </a:r>
            <a:r>
              <a:rPr lang="en" sz="1200">
                <a:solidFill>
                  <a:schemeClr val="dk1"/>
                </a:solidFill>
                <a:latin typeface="Inter"/>
                <a:ea typeface="Inter"/>
                <a:cs typeface="Inter"/>
                <a:sym typeface="Inter"/>
              </a:rPr>
              <a:t>Khrushchev</a:t>
            </a:r>
            <a:r>
              <a:rPr lang="en" sz="1200">
                <a:solidFill>
                  <a:schemeClr val="dk1"/>
                </a:solidFill>
                <a:latin typeface="Inter"/>
                <a:ea typeface="Inter"/>
                <a:cs typeface="Inter"/>
                <a:sym typeface="Inter"/>
              </a:rPr>
              <a:t>, nuclear brinkmanship is on full display. </a:t>
            </a:r>
            <a:endParaRPr sz="1200">
              <a:solidFill>
                <a:schemeClr val="dk1"/>
              </a:solidFill>
              <a:latin typeface="Inter"/>
              <a:ea typeface="Inter"/>
              <a:cs typeface="Inter"/>
              <a:sym typeface="Inter"/>
            </a:endParaRPr>
          </a:p>
        </p:txBody>
      </p:sp>
      <p:sp>
        <p:nvSpPr>
          <p:cNvPr id="90" name="Google Shape;90;p19"/>
          <p:cNvSpPr txBox="1"/>
          <p:nvPr/>
        </p:nvSpPr>
        <p:spPr>
          <a:xfrm>
            <a:off x="3321150" y="211175"/>
            <a:ext cx="5533500" cy="4589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1200"/>
              </a:spcBef>
              <a:spcAft>
                <a:spcPts val="0"/>
              </a:spcAft>
              <a:buNone/>
            </a:pPr>
            <a:r>
              <a:rPr lang="en" sz="1200">
                <a:solidFill>
                  <a:schemeClr val="dk1"/>
                </a:solidFill>
                <a:highlight>
                  <a:srgbClr val="FFFFFF"/>
                </a:highlight>
                <a:latin typeface="Inter"/>
                <a:ea typeface="Inter"/>
                <a:cs typeface="Inter"/>
                <a:sym typeface="Inter"/>
              </a:rPr>
              <a:t>From an analysis of the situation and the reports in our possession, I consider that the aggression ts almost imminent within the next 24 or 72 hours. There are two possible variants: the first and likeliest one is an air attack </a:t>
            </a:r>
            <a:r>
              <a:rPr lang="en" sz="1200">
                <a:solidFill>
                  <a:schemeClr val="dk1"/>
                </a:solidFill>
                <a:highlight>
                  <a:srgbClr val="FFFFFF"/>
                </a:highlight>
                <a:latin typeface="Inter"/>
                <a:ea typeface="Inter"/>
                <a:cs typeface="Inter"/>
                <a:sym typeface="Inter"/>
              </a:rPr>
              <a:t>against</a:t>
            </a:r>
            <a:r>
              <a:rPr lang="en" sz="1200">
                <a:solidFill>
                  <a:schemeClr val="dk1"/>
                </a:solidFill>
                <a:highlight>
                  <a:srgbClr val="FFFFFF"/>
                </a:highlight>
                <a:latin typeface="Inter"/>
                <a:ea typeface="Inter"/>
                <a:cs typeface="Inter"/>
                <a:sym typeface="Inter"/>
              </a:rPr>
              <a:t> certain targets with the </a:t>
            </a:r>
            <a:r>
              <a:rPr lang="en" sz="1200">
                <a:solidFill>
                  <a:schemeClr val="dk1"/>
                </a:solidFill>
                <a:highlight>
                  <a:srgbClr val="FFFFFF"/>
                </a:highlight>
                <a:latin typeface="Inter"/>
                <a:ea typeface="Inter"/>
                <a:cs typeface="Inter"/>
                <a:sym typeface="Inter"/>
              </a:rPr>
              <a:t>limited</a:t>
            </a:r>
            <a:r>
              <a:rPr lang="en" sz="1200">
                <a:solidFill>
                  <a:schemeClr val="dk1"/>
                </a:solidFill>
                <a:highlight>
                  <a:srgbClr val="FFFFFF"/>
                </a:highlight>
                <a:latin typeface="Inter"/>
                <a:ea typeface="Inter"/>
                <a:cs typeface="Inter"/>
                <a:sym typeface="Inter"/>
              </a:rPr>
              <a:t> objective of destroying them; the secono, less probable although </a:t>
            </a:r>
            <a:r>
              <a:rPr lang="en" sz="1200">
                <a:solidFill>
                  <a:schemeClr val="dk1"/>
                </a:solidFill>
                <a:highlight>
                  <a:srgbClr val="FFFFFF"/>
                </a:highlight>
                <a:latin typeface="Inter"/>
                <a:ea typeface="Inter"/>
                <a:cs typeface="Inter"/>
                <a:sym typeface="Inter"/>
              </a:rPr>
              <a:t>possible</a:t>
            </a:r>
            <a:r>
              <a:rPr lang="en" sz="1200">
                <a:solidFill>
                  <a:schemeClr val="dk1"/>
                </a:solidFill>
                <a:highlight>
                  <a:srgbClr val="FFFFFF"/>
                </a:highlight>
                <a:latin typeface="Inter"/>
                <a:ea typeface="Inter"/>
                <a:cs typeface="Inter"/>
                <a:sym typeface="Inter"/>
              </a:rPr>
              <a:t>, is invasion. I understand thai this variant would call for a large number of forces and it is, in addition, the most repulsive form of aggression, which might inhibit them. You can rest assured </a:t>
            </a:r>
            <a:r>
              <a:rPr lang="en" sz="1200">
                <a:solidFill>
                  <a:schemeClr val="dk1"/>
                </a:solidFill>
                <a:highlight>
                  <a:srgbClr val="FFFFFF"/>
                </a:highlight>
                <a:latin typeface="Inter"/>
                <a:ea typeface="Inter"/>
                <a:cs typeface="Inter"/>
                <a:sym typeface="Inter"/>
              </a:rPr>
              <a:t>that</a:t>
            </a:r>
            <a:r>
              <a:rPr lang="en" sz="1200">
                <a:solidFill>
                  <a:schemeClr val="dk1"/>
                </a:solidFill>
                <a:highlight>
                  <a:srgbClr val="FFFFFF"/>
                </a:highlight>
                <a:latin typeface="Inter"/>
                <a:ea typeface="Inter"/>
                <a:cs typeface="Inter"/>
                <a:sym typeface="Inter"/>
              </a:rPr>
              <a:t> we will firmly and </a:t>
            </a:r>
            <a:r>
              <a:rPr lang="en" sz="1200">
                <a:solidFill>
                  <a:schemeClr val="dk1"/>
                </a:solidFill>
                <a:highlight>
                  <a:srgbClr val="FFFFFF"/>
                </a:highlight>
                <a:latin typeface="Inter"/>
                <a:ea typeface="Inter"/>
                <a:cs typeface="Inter"/>
                <a:sym typeface="Inter"/>
              </a:rPr>
              <a:t>resolutely</a:t>
            </a:r>
            <a:r>
              <a:rPr lang="en" sz="1200">
                <a:solidFill>
                  <a:schemeClr val="dk1"/>
                </a:solidFill>
                <a:highlight>
                  <a:srgbClr val="FFFFFF"/>
                </a:highlight>
                <a:latin typeface="Inter"/>
                <a:ea typeface="Inter"/>
                <a:cs typeface="Inter"/>
                <a:sym typeface="Inter"/>
              </a:rPr>
              <a:t> resist attack, whatever may be. The morale of the Cuban people Is extremely high and the aggressor wili be </a:t>
            </a:r>
            <a:r>
              <a:rPr lang="en" sz="1200">
                <a:solidFill>
                  <a:schemeClr val="dk1"/>
                </a:solidFill>
                <a:highlight>
                  <a:srgbClr val="FFFFFF"/>
                </a:highlight>
                <a:latin typeface="Inter"/>
                <a:ea typeface="Inter"/>
                <a:cs typeface="Inter"/>
                <a:sym typeface="Inter"/>
              </a:rPr>
              <a:t>confronted</a:t>
            </a:r>
            <a:r>
              <a:rPr lang="en" sz="1200">
                <a:solidFill>
                  <a:schemeClr val="dk1"/>
                </a:solidFill>
                <a:highlight>
                  <a:srgbClr val="FFFFFF"/>
                </a:highlight>
                <a:latin typeface="Inter"/>
                <a:ea typeface="Inter"/>
                <a:cs typeface="Inter"/>
                <a:sym typeface="Inter"/>
              </a:rPr>
              <a:t> heroically.</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1200"/>
              </a:spcBef>
              <a:spcAft>
                <a:spcPts val="0"/>
              </a:spcAft>
              <a:buNone/>
            </a:pPr>
            <a:r>
              <a:rPr lang="en" sz="1200">
                <a:solidFill>
                  <a:schemeClr val="dk1"/>
                </a:solidFill>
                <a:highlight>
                  <a:srgbClr val="FFFFFF"/>
                </a:highlight>
                <a:latin typeface="Inter"/>
                <a:ea typeface="Inter"/>
                <a:cs typeface="Inter"/>
                <a:sym typeface="Inter"/>
              </a:rPr>
              <a:t>…</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1200"/>
              </a:spcBef>
              <a:spcAft>
                <a:spcPts val="0"/>
              </a:spcAft>
              <a:buNone/>
            </a:pPr>
            <a:r>
              <a:rPr lang="en" sz="1200">
                <a:solidFill>
                  <a:schemeClr val="dk1"/>
                </a:solidFill>
                <a:highlight>
                  <a:srgbClr val="FFFFFF"/>
                </a:highlight>
                <a:latin typeface="Inter"/>
                <a:ea typeface="Inter"/>
                <a:cs typeface="Inter"/>
                <a:sym typeface="Inter"/>
              </a:rPr>
              <a:t>You have </a:t>
            </a:r>
            <a:r>
              <a:rPr lang="en" sz="1200">
                <a:solidFill>
                  <a:schemeClr val="dk1"/>
                </a:solidFill>
                <a:highlight>
                  <a:srgbClr val="FFFFFF"/>
                </a:highlight>
                <a:latin typeface="Inter"/>
                <a:ea typeface="Inter"/>
                <a:cs typeface="Inter"/>
                <a:sym typeface="Inter"/>
              </a:rPr>
              <a:t>been</a:t>
            </a:r>
            <a:r>
              <a:rPr lang="en" sz="1200">
                <a:solidFill>
                  <a:schemeClr val="dk1"/>
                </a:solidFill>
                <a:highlight>
                  <a:srgbClr val="FFFFFF"/>
                </a:highlight>
                <a:latin typeface="Inter"/>
                <a:ea typeface="Inter"/>
                <a:cs typeface="Inter"/>
                <a:sym typeface="Inter"/>
              </a:rPr>
              <a:t> and continue to be a tireless </a:t>
            </a:r>
            <a:r>
              <a:rPr lang="en" sz="1200">
                <a:solidFill>
                  <a:schemeClr val="dk1"/>
                </a:solidFill>
                <a:highlight>
                  <a:srgbClr val="FFFFFF"/>
                </a:highlight>
                <a:latin typeface="Inter"/>
                <a:ea typeface="Inter"/>
                <a:cs typeface="Inter"/>
                <a:sym typeface="Inter"/>
              </a:rPr>
              <a:t>defender</a:t>
            </a:r>
            <a:r>
              <a:rPr lang="en" sz="1200">
                <a:solidFill>
                  <a:schemeClr val="dk1"/>
                </a:solidFill>
                <a:highlight>
                  <a:srgbClr val="FFFFFF"/>
                </a:highlight>
                <a:latin typeface="Inter"/>
                <a:ea typeface="Inter"/>
                <a:cs typeface="Inter"/>
                <a:sym typeface="Inter"/>
              </a:rPr>
              <a:t> of peace and, I realize how bitter these hours must be, when the outcome of your superhuman efforts is so seriously threatened. However, up to the last moment we will maintain the hope that peace will be safeguarded and we are willing to contribute to this as much as we can. But at the same time, we are ready to calmly confront a situation which we view as quite real and quite close. Once more I convey to you the infinite gratitude and recognition of our people to the Soviet people who have been so generous and fraternal with us, as well as our profound gratitude and admiration for you, and wish you success in the huge task and serious </a:t>
            </a:r>
            <a:r>
              <a:rPr lang="en" sz="1200">
                <a:solidFill>
                  <a:schemeClr val="dk1"/>
                </a:solidFill>
                <a:highlight>
                  <a:srgbClr val="FFFFFF"/>
                </a:highlight>
                <a:latin typeface="Inter"/>
                <a:ea typeface="Inter"/>
                <a:cs typeface="Inter"/>
                <a:sym typeface="Inter"/>
              </a:rPr>
              <a:t>responsibilities</a:t>
            </a:r>
            <a:r>
              <a:rPr lang="en" sz="1200">
                <a:solidFill>
                  <a:schemeClr val="dk1"/>
                </a:solidFill>
                <a:highlight>
                  <a:srgbClr val="FFFFFF"/>
                </a:highlight>
                <a:latin typeface="Inter"/>
                <a:ea typeface="Inter"/>
                <a:cs typeface="Inter"/>
                <a:sym typeface="Inter"/>
              </a:rPr>
              <a:t> ahead of you.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1200"/>
              </a:spcBef>
              <a:spcAft>
                <a:spcPts val="1200"/>
              </a:spcAft>
              <a:buNone/>
            </a:pPr>
            <a:r>
              <a:t/>
            </a:r>
            <a:endParaRPr sz="1200">
              <a:solidFill>
                <a:schemeClr val="dk1"/>
              </a:solidFill>
              <a:highlight>
                <a:srgbClr val="FFFFFF"/>
              </a:highlight>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0"/>
          <p:cNvSpPr txBox="1"/>
          <p:nvPr/>
        </p:nvSpPr>
        <p:spPr>
          <a:xfrm>
            <a:off x="152400" y="128675"/>
            <a:ext cx="28536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6</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October 22, 1962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“Address During the Cuban Missile Crisis”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President John F. Kennedy</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During the Cuban Missile Crisis, President Kennedy addressed the nation through radio and television to report on the situation.</a:t>
            </a:r>
            <a:endParaRPr sz="1200">
              <a:solidFill>
                <a:schemeClr val="dk1"/>
              </a:solidFill>
              <a:latin typeface="Inter"/>
              <a:ea typeface="Inter"/>
              <a:cs typeface="Inter"/>
              <a:sym typeface="Inter"/>
            </a:endParaRPr>
          </a:p>
        </p:txBody>
      </p:sp>
      <p:sp>
        <p:nvSpPr>
          <p:cNvPr id="96" name="Google Shape;96;p20"/>
          <p:cNvSpPr txBox="1"/>
          <p:nvPr/>
        </p:nvSpPr>
        <p:spPr>
          <a:xfrm>
            <a:off x="3113750" y="211175"/>
            <a:ext cx="5740800" cy="47469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Good evening my fellow citizens: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This Government, as promised, has maintained the closest surveillance of the Soviet Military buildup on the island of Cuba. Within the past week, unmistakable evidence has established the fact that a series of offensive missile sites is now in preparation on that imprisoned island….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Each of these missiles, in short, is capable of striking Washington, D.C., the Panama Canal, Cape Canaveral, Mexico City, or any other city in the southeastern part of the United States, in Central America, or in the Caribbean area…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This action also contradicts the repeated assurances of Soviet spokesmen, both publicly and privately delivered, that the arms buildup in Cuba would retain its original defensive character, and that the Soviet Union had no need or desire to station strategic missiles on the territory of any other nation…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For many years both the Soviet Union and the United States, recognizing this fact, have deployed strategic nuclear weapons with great care, never upsetting the precarious status quo which ensured that these weapons would not be used in the absence of some vital challenge. Our own strategic missiles have never been transferred to the territory of any other nation under a cloak of secrecy and deception; and our history--unlike that of the Soviets since the end of World War II--demonstrates that we have no desire to dominate or conquer any other nation or impose our system upon its people.</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1"/>
          <p:cNvSpPr txBox="1"/>
          <p:nvPr/>
        </p:nvSpPr>
        <p:spPr>
          <a:xfrm>
            <a:off x="152400" y="128675"/>
            <a:ext cx="39465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latin typeface="Halant"/>
                <a:ea typeface="Halant"/>
                <a:cs typeface="Halant"/>
                <a:sym typeface="Halant"/>
              </a:rPr>
              <a:t>Source 7</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October 30, 1962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“This hurts me more than it hurts you!”</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Edmund S. Valtman</a:t>
            </a:r>
            <a:r>
              <a:rPr lang="en" sz="1200">
                <a:solidFill>
                  <a:schemeClr val="dk1"/>
                </a:solidFill>
                <a:highlight>
                  <a:srgbClr val="FFFFFF"/>
                </a:highlight>
                <a:latin typeface="Inter"/>
                <a:ea typeface="Inter"/>
                <a:cs typeface="Inter"/>
                <a:sym typeface="Inter"/>
              </a:rPr>
              <a:t> (Public Domain)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Cartoon shows Soviet leader Nikita Khrushchev as a dentist about to extract Cuban leader Fidel Castro's teeth, drawn as missiles. In 1962, the United States discovered that the Soviet Union was installing missiles in Cuba. During the ensuing "Cuban Missile Crisis," President John F. Kennedy (1917-1963) announced that he was placing a blockade around Cuba to prevent the delivery of any more weapons. Khrushchev threatened war if Russian ships were stopped but finally backed down and agreed to remove the missiles. (Library of Congress)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2400"/>
              </a:spcAft>
              <a:buNone/>
            </a:pPr>
            <a:r>
              <a:t/>
            </a:r>
            <a:endParaRPr b="1" sz="1200">
              <a:solidFill>
                <a:schemeClr val="dk1"/>
              </a:solidFill>
              <a:latin typeface="Inter"/>
              <a:ea typeface="Inter"/>
              <a:cs typeface="Inter"/>
              <a:sym typeface="Inter"/>
            </a:endParaRPr>
          </a:p>
        </p:txBody>
      </p:sp>
      <p:pic>
        <p:nvPicPr>
          <p:cNvPr id="102" name="Google Shape;102;p21"/>
          <p:cNvPicPr preferRelativeResize="0"/>
          <p:nvPr/>
        </p:nvPicPr>
        <p:blipFill rotWithShape="1">
          <a:blip r:embed="rId3">
            <a:alphaModFix/>
          </a:blip>
          <a:srcRect b="0" l="27604" r="27501" t="0"/>
          <a:stretch/>
        </p:blipFill>
        <p:spPr>
          <a:xfrm>
            <a:off x="5257850" y="94325"/>
            <a:ext cx="3804123" cy="48639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