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10287000" cx="18288000"/>
  <p:notesSz cx="6858000" cy="9144000"/>
  <p:embeddedFontLst>
    <p:embeddedFont>
      <p:font typeface="Halant"/>
      <p:bold r:id="rId16"/>
    </p:embeddedFont>
    <p:embeddedFont>
      <p:font typeface="Inter"/>
      <p:regular r:id="rId17"/>
      <p:bold r:id="rId18"/>
      <p:italic r:id="rId19"/>
      <p:boldItalic r:id="rId20"/>
    </p:embeddedFont>
    <p:embeddedFont>
      <p:font typeface="Helvetica Neue"/>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6.xml"/><Relationship Id="rId22" Type="http://schemas.openxmlformats.org/officeDocument/2006/relationships/font" Target="fonts/HelveticaNeue-bold.fntdata"/><Relationship Id="rId10" Type="http://schemas.openxmlformats.org/officeDocument/2006/relationships/slide" Target="slides/slide5.xml"/><Relationship Id="rId21" Type="http://schemas.openxmlformats.org/officeDocument/2006/relationships/font" Target="fonts/HelveticaNeue-regular.fntdata"/><Relationship Id="rId13" Type="http://schemas.openxmlformats.org/officeDocument/2006/relationships/slide" Target="slides/slide8.xml"/><Relationship Id="rId24" Type="http://schemas.openxmlformats.org/officeDocument/2006/relationships/font" Target="fonts/HelveticaNeue-boldItalic.fntdata"/><Relationship Id="rId12" Type="http://schemas.openxmlformats.org/officeDocument/2006/relationships/slide" Target="slides/slide7.xml"/><Relationship Id="rId23" Type="http://schemas.openxmlformats.org/officeDocument/2006/relationships/font" Target="fonts/HelveticaNeue-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notesMaster" Target="notesMasters/notesMaster1.xml"/><Relationship Id="rId19" Type="http://schemas.openxmlformats.org/officeDocument/2006/relationships/font" Target="fonts/Inter-italic.fntdata"/><Relationship Id="rId6" Type="http://schemas.openxmlformats.org/officeDocument/2006/relationships/slide" Target="slides/slide1.xml"/><Relationship Id="rId18" Type="http://schemas.openxmlformats.org/officeDocument/2006/relationships/font" Target="fonts/Inter-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32e19ab288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g32e19ab288b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2dfe99bc14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g32dfe99bc14_0_14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2dfe99bc14_0_2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g32dfe99bc14_0_24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2a947aec9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32a947aec92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2ade2938a9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g32ade2938a9_0_11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27887a6bb3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g27887a6bb36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2a947aec92_0_3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g32a947aec92_0_38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2dfe99bc1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g32dfe99bc14_0_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32dfe99bc14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g32dfe99bc14_0_4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 2 Lines">
  <p:cSld name="Standard Slide 2 Lines">
    <p:spTree>
      <p:nvGrpSpPr>
        <p:cNvPr id="80" name="Shape 80"/>
        <p:cNvGrpSpPr/>
        <p:nvPr/>
      </p:nvGrpSpPr>
      <p:grpSpPr>
        <a:xfrm>
          <a:off x="0" y="0"/>
          <a:ext cx="0" cy="0"/>
          <a:chOff x="0" y="0"/>
          <a:chExt cx="0" cy="0"/>
        </a:xfrm>
      </p:grpSpPr>
      <p:sp>
        <p:nvSpPr>
          <p:cNvPr id="81" name="Google Shape;81;p13"/>
          <p:cNvSpPr txBox="1"/>
          <p:nvPr/>
        </p:nvSpPr>
        <p:spPr>
          <a:xfrm>
            <a:off x="15535276" y="9205913"/>
            <a:ext cx="1676400" cy="507900"/>
          </a:xfrm>
          <a:prstGeom prst="rect">
            <a:avLst/>
          </a:prstGeom>
          <a:noFill/>
          <a:ln>
            <a:noFill/>
          </a:ln>
        </p:spPr>
        <p:txBody>
          <a:bodyPr anchorCtr="0" anchor="t" bIns="83775" lIns="167625" spcFirstLastPara="1" rIns="167625" wrap="square" tIns="83775">
            <a:spAutoFit/>
          </a:bodyPr>
          <a:lstStyle/>
          <a:p>
            <a:pPr indent="0" lvl="0" marL="0" marR="0" rtl="0" algn="r">
              <a:spcBef>
                <a:spcPts val="0"/>
              </a:spcBef>
              <a:spcAft>
                <a:spcPts val="0"/>
              </a:spcAft>
              <a:buNone/>
            </a:pPr>
            <a:fld id="{00000000-1234-1234-1234-123412341234}" type="slidenum">
              <a:rPr lang="en-US" sz="2200">
                <a:solidFill>
                  <a:srgbClr val="000000"/>
                </a:solidFill>
                <a:latin typeface="Lucida Sans"/>
                <a:ea typeface="Lucida Sans"/>
                <a:cs typeface="Lucida Sans"/>
                <a:sym typeface="Lucida Sans"/>
              </a:rPr>
              <a:t>‹#›</a:t>
            </a:fld>
            <a:endParaRPr sz="4400">
              <a:solidFill>
                <a:srgbClr val="000000"/>
              </a:solidFill>
              <a:latin typeface="Times"/>
              <a:ea typeface="Times"/>
              <a:cs typeface="Times"/>
              <a:sym typeface="Times"/>
            </a:endParaRPr>
          </a:p>
        </p:txBody>
      </p:sp>
      <p:cxnSp>
        <p:nvCxnSpPr>
          <p:cNvPr id="82" name="Google Shape;82;p13"/>
          <p:cNvCxnSpPr/>
          <p:nvPr/>
        </p:nvCxnSpPr>
        <p:spPr>
          <a:xfrm>
            <a:off x="1530350" y="2769395"/>
            <a:ext cx="14859000" cy="0"/>
          </a:xfrm>
          <a:prstGeom prst="straightConnector1">
            <a:avLst/>
          </a:prstGeom>
          <a:noFill/>
          <a:ln cap="flat" cmpd="sng" w="28575">
            <a:solidFill>
              <a:srgbClr val="7C0423"/>
            </a:solidFill>
            <a:prstDash val="solid"/>
            <a:round/>
            <a:headEnd len="sm" w="sm" type="none"/>
            <a:tailEnd len="sm" w="sm" type="none"/>
          </a:ln>
        </p:spPr>
      </p:cxnSp>
      <p:sp>
        <p:nvSpPr>
          <p:cNvPr id="83" name="Google Shape;83;p13"/>
          <p:cNvSpPr txBox="1"/>
          <p:nvPr>
            <p:ph type="title"/>
          </p:nvPr>
        </p:nvSpPr>
        <p:spPr>
          <a:xfrm>
            <a:off x="1402080" y="808928"/>
            <a:ext cx="15316200" cy="1893300"/>
          </a:xfrm>
          <a:prstGeom prst="rect">
            <a:avLst/>
          </a:prstGeom>
          <a:noFill/>
          <a:ln>
            <a:noFill/>
          </a:ln>
        </p:spPr>
        <p:txBody>
          <a:bodyPr anchorCtr="0" anchor="t" bIns="83775" lIns="167625" spcFirstLastPara="1" rIns="167625" wrap="square" tIns="83775">
            <a:normAutofit/>
          </a:bodyPr>
          <a:lstStyle>
            <a:lvl1pPr lvl="0" marR="0" algn="l">
              <a:spcBef>
                <a:spcPts val="0"/>
              </a:spcBef>
              <a:spcAft>
                <a:spcPts val="0"/>
              </a:spcAft>
              <a:buSzPts val="4400"/>
              <a:buNone/>
              <a:defRPr b="1" i="0" sz="7000" u="none" cap="none" strike="noStrike">
                <a:solidFill>
                  <a:schemeClr val="dk1"/>
                </a:solidFill>
                <a:latin typeface="Helvetica Neue"/>
                <a:ea typeface="Helvetica Neue"/>
                <a:cs typeface="Helvetica Neue"/>
                <a:sym typeface="Helvetica Neue"/>
              </a:defRPr>
            </a:lvl1pPr>
            <a:lvl2pPr lvl="1" marR="0" algn="ctr">
              <a:spcBef>
                <a:spcPts val="0"/>
              </a:spcBef>
              <a:spcAft>
                <a:spcPts val="0"/>
              </a:spcAft>
              <a:buSzPts val="1400"/>
              <a:buNone/>
              <a:defRPr b="0" i="0" sz="8100" u="none" cap="none" strike="noStrike">
                <a:solidFill>
                  <a:schemeClr val="dk1"/>
                </a:solidFill>
                <a:latin typeface="Calibri"/>
                <a:ea typeface="Calibri"/>
                <a:cs typeface="Calibri"/>
                <a:sym typeface="Calibri"/>
              </a:defRPr>
            </a:lvl2pPr>
            <a:lvl3pPr lvl="2" marR="0" algn="ctr">
              <a:spcBef>
                <a:spcPts val="0"/>
              </a:spcBef>
              <a:spcAft>
                <a:spcPts val="0"/>
              </a:spcAft>
              <a:buSzPts val="1400"/>
              <a:buNone/>
              <a:defRPr b="0" i="0" sz="8100" u="none" cap="none" strike="noStrike">
                <a:solidFill>
                  <a:schemeClr val="dk1"/>
                </a:solidFill>
                <a:latin typeface="Calibri"/>
                <a:ea typeface="Calibri"/>
                <a:cs typeface="Calibri"/>
                <a:sym typeface="Calibri"/>
              </a:defRPr>
            </a:lvl3pPr>
            <a:lvl4pPr lvl="3" marR="0" algn="ctr">
              <a:spcBef>
                <a:spcPts val="0"/>
              </a:spcBef>
              <a:spcAft>
                <a:spcPts val="0"/>
              </a:spcAft>
              <a:buSzPts val="1400"/>
              <a:buNone/>
              <a:defRPr b="0" i="0" sz="8100" u="none" cap="none" strike="noStrike">
                <a:solidFill>
                  <a:schemeClr val="dk1"/>
                </a:solidFill>
                <a:latin typeface="Calibri"/>
                <a:ea typeface="Calibri"/>
                <a:cs typeface="Calibri"/>
                <a:sym typeface="Calibri"/>
              </a:defRPr>
            </a:lvl4pPr>
            <a:lvl5pPr lvl="4" marR="0" algn="ctr">
              <a:spcBef>
                <a:spcPts val="0"/>
              </a:spcBef>
              <a:spcAft>
                <a:spcPts val="0"/>
              </a:spcAft>
              <a:buSzPts val="1400"/>
              <a:buNone/>
              <a:defRPr b="0" i="0" sz="8100" u="none" cap="none" strike="noStrike">
                <a:solidFill>
                  <a:schemeClr val="dk1"/>
                </a:solidFill>
                <a:latin typeface="Calibri"/>
                <a:ea typeface="Calibri"/>
                <a:cs typeface="Calibri"/>
                <a:sym typeface="Calibri"/>
              </a:defRPr>
            </a:lvl5pPr>
            <a:lvl6pPr lvl="5" marR="0" algn="ctr">
              <a:spcBef>
                <a:spcPts val="0"/>
              </a:spcBef>
              <a:spcAft>
                <a:spcPts val="0"/>
              </a:spcAft>
              <a:buSzPts val="1400"/>
              <a:buNone/>
              <a:defRPr b="0" i="0" sz="8100" u="none" cap="none" strike="noStrike">
                <a:solidFill>
                  <a:schemeClr val="dk1"/>
                </a:solidFill>
                <a:latin typeface="Calibri"/>
                <a:ea typeface="Calibri"/>
                <a:cs typeface="Calibri"/>
                <a:sym typeface="Calibri"/>
              </a:defRPr>
            </a:lvl6pPr>
            <a:lvl7pPr lvl="6" marR="0" algn="ctr">
              <a:spcBef>
                <a:spcPts val="0"/>
              </a:spcBef>
              <a:spcAft>
                <a:spcPts val="0"/>
              </a:spcAft>
              <a:buSzPts val="1400"/>
              <a:buNone/>
              <a:defRPr b="0" i="0" sz="8100" u="none" cap="none" strike="noStrike">
                <a:solidFill>
                  <a:schemeClr val="dk1"/>
                </a:solidFill>
                <a:latin typeface="Calibri"/>
                <a:ea typeface="Calibri"/>
                <a:cs typeface="Calibri"/>
                <a:sym typeface="Calibri"/>
              </a:defRPr>
            </a:lvl7pPr>
            <a:lvl8pPr lvl="7" marR="0" algn="ctr">
              <a:spcBef>
                <a:spcPts val="0"/>
              </a:spcBef>
              <a:spcAft>
                <a:spcPts val="0"/>
              </a:spcAft>
              <a:buSzPts val="1400"/>
              <a:buNone/>
              <a:defRPr b="0" i="0" sz="8100" u="none" cap="none" strike="noStrike">
                <a:solidFill>
                  <a:schemeClr val="dk1"/>
                </a:solidFill>
                <a:latin typeface="Calibri"/>
                <a:ea typeface="Calibri"/>
                <a:cs typeface="Calibri"/>
                <a:sym typeface="Calibri"/>
              </a:defRPr>
            </a:lvl8pPr>
            <a:lvl9pPr lvl="8" marR="0" algn="ctr">
              <a:spcBef>
                <a:spcPts val="0"/>
              </a:spcBef>
              <a:spcAft>
                <a:spcPts val="0"/>
              </a:spcAft>
              <a:buSzPts val="1400"/>
              <a:buNone/>
              <a:defRPr b="0" i="0" sz="81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2.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18.png"/><Relationship Id="rId5" Type="http://schemas.openxmlformats.org/officeDocument/2006/relationships/hyperlink" Target="https://en.wikipedia.org/wiki/A-26_Invader"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4.jpg"/><Relationship Id="rId4" Type="http://schemas.openxmlformats.org/officeDocument/2006/relationships/image" Target="../media/image16.png"/><Relationship Id="rId5" Type="http://schemas.openxmlformats.org/officeDocument/2006/relationships/image" Target="../media/image3.png"/><Relationship Id="rId6" Type="http://schemas.openxmlformats.org/officeDocument/2006/relationships/hyperlink" Target="http://www.iwm.org.uk/history/voices-of-the-korean-war" TargetMode="External"/><Relationship Id="rId7"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grpSp>
        <p:nvGrpSpPr>
          <p:cNvPr id="88" name="Google Shape;88;p14"/>
          <p:cNvGrpSpPr/>
          <p:nvPr/>
        </p:nvGrpSpPr>
        <p:grpSpPr>
          <a:xfrm>
            <a:off x="-31071" y="-180826"/>
            <a:ext cx="4239084" cy="10467826"/>
            <a:chOff x="0" y="-241102"/>
            <a:chExt cx="5652112" cy="13957102"/>
          </a:xfrm>
        </p:grpSpPr>
        <p:grpSp>
          <p:nvGrpSpPr>
            <p:cNvPr id="89" name="Google Shape;89;p14"/>
            <p:cNvGrpSpPr/>
            <p:nvPr/>
          </p:nvGrpSpPr>
          <p:grpSpPr>
            <a:xfrm>
              <a:off x="2826056" y="-241102"/>
              <a:ext cx="2826056" cy="13957102"/>
              <a:chOff x="0" y="-47625"/>
              <a:chExt cx="558233" cy="2756958"/>
            </a:xfrm>
          </p:grpSpPr>
          <p:sp>
            <p:nvSpPr>
              <p:cNvPr id="90" name="Google Shape;90;p14"/>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91" name="Google Shape;91;p14"/>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92" name="Google Shape;92;p14"/>
            <p:cNvGrpSpPr/>
            <p:nvPr/>
          </p:nvGrpSpPr>
          <p:grpSpPr>
            <a:xfrm>
              <a:off x="1413028" y="-241102"/>
              <a:ext cx="2826056" cy="13957102"/>
              <a:chOff x="0" y="-47625"/>
              <a:chExt cx="558233" cy="2756958"/>
            </a:xfrm>
          </p:grpSpPr>
          <p:sp>
            <p:nvSpPr>
              <p:cNvPr id="93" name="Google Shape;93;p14"/>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94" name="Google Shape;94;p14"/>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95" name="Google Shape;95;p14"/>
            <p:cNvGrpSpPr/>
            <p:nvPr/>
          </p:nvGrpSpPr>
          <p:grpSpPr>
            <a:xfrm>
              <a:off x="0" y="-241102"/>
              <a:ext cx="2826056" cy="13957102"/>
              <a:chOff x="0" y="-47625"/>
              <a:chExt cx="558233" cy="2756958"/>
            </a:xfrm>
          </p:grpSpPr>
          <p:sp>
            <p:nvSpPr>
              <p:cNvPr id="96" name="Google Shape;96;p14"/>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97" name="Google Shape;97;p14"/>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98" name="Google Shape;98;p14"/>
          <p:cNvSpPr txBox="1"/>
          <p:nvPr/>
        </p:nvSpPr>
        <p:spPr>
          <a:xfrm>
            <a:off x="4208013" y="2742328"/>
            <a:ext cx="14079900" cy="35982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14499">
                <a:solidFill>
                  <a:srgbClr val="231F20"/>
                </a:solidFill>
                <a:latin typeface="Halant"/>
                <a:ea typeface="Halant"/>
                <a:cs typeface="Halant"/>
                <a:sym typeface="Halant"/>
              </a:rPr>
              <a:t>KOREAN WAR</a:t>
            </a:r>
            <a:endParaRPr b="1" sz="14499">
              <a:solidFill>
                <a:srgbClr val="231F20"/>
              </a:solidFill>
              <a:latin typeface="Halant"/>
              <a:ea typeface="Halant"/>
              <a:cs typeface="Halant"/>
              <a:sym typeface="Halant"/>
            </a:endParaRPr>
          </a:p>
          <a:p>
            <a:pPr indent="0" lvl="0" marL="0" marR="0" rtl="0" algn="ctr">
              <a:lnSpc>
                <a:spcPct val="96999"/>
              </a:lnSpc>
              <a:spcBef>
                <a:spcPts val="0"/>
              </a:spcBef>
              <a:spcAft>
                <a:spcPts val="0"/>
              </a:spcAft>
              <a:buNone/>
            </a:pPr>
            <a:r>
              <a:rPr b="1" lang="en-US" sz="9600">
                <a:solidFill>
                  <a:srgbClr val="231F20"/>
                </a:solidFill>
                <a:latin typeface="Halant"/>
                <a:ea typeface="Halant"/>
                <a:cs typeface="Halant"/>
                <a:sym typeface="Halant"/>
              </a:rPr>
              <a:t>SOLDIER EXPERIENCE</a:t>
            </a:r>
            <a:endParaRPr b="1" sz="9600">
              <a:solidFill>
                <a:srgbClr val="231F20"/>
              </a:solidFill>
              <a:latin typeface="Halant"/>
              <a:ea typeface="Halant"/>
              <a:cs typeface="Halant"/>
              <a:sym typeface="Halant"/>
            </a:endParaRPr>
          </a:p>
        </p:txBody>
      </p:sp>
      <p:sp>
        <p:nvSpPr>
          <p:cNvPr id="99" name="Google Shape;99;p14"/>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00" name="Google Shape;100;p14"/>
          <p:cNvSpPr txBox="1"/>
          <p:nvPr/>
        </p:nvSpPr>
        <p:spPr>
          <a:xfrm>
            <a:off x="4633952" y="6917208"/>
            <a:ext cx="12625200" cy="1924800"/>
          </a:xfrm>
          <a:prstGeom prst="rect">
            <a:avLst/>
          </a:prstGeom>
          <a:noFill/>
          <a:ln>
            <a:noFill/>
          </a:ln>
        </p:spPr>
        <p:txBody>
          <a:bodyPr anchorCtr="0" anchor="t" bIns="0" lIns="0" spcFirstLastPara="1" rIns="0" wrap="square" tIns="0">
            <a:spAutoFit/>
          </a:bodyPr>
          <a:lstStyle/>
          <a:p>
            <a:pPr indent="0" lvl="0" marL="0" rtl="0" algn="ctr">
              <a:lnSpc>
                <a:spcPct val="140000"/>
              </a:lnSpc>
              <a:spcBef>
                <a:spcPts val="0"/>
              </a:spcBef>
              <a:spcAft>
                <a:spcPts val="0"/>
              </a:spcAft>
              <a:buClr>
                <a:schemeClr val="dk1"/>
              </a:buClr>
              <a:buFont typeface="Arial"/>
              <a:buNone/>
            </a:pPr>
            <a:r>
              <a:rPr lang="en-US" sz="4835">
                <a:solidFill>
                  <a:srgbClr val="231F20"/>
                </a:solidFill>
                <a:latin typeface="Inter"/>
                <a:ea typeface="Inter"/>
                <a:cs typeface="Inter"/>
                <a:sym typeface="Inter"/>
              </a:rPr>
              <a:t>Unit 9: Cold War &amp; Global Transformations</a:t>
            </a:r>
            <a:endParaRPr sz="500">
              <a:solidFill>
                <a:schemeClr val="dk1"/>
              </a:solidFill>
            </a:endParaRPr>
          </a:p>
          <a:p>
            <a:pPr indent="0" lvl="0" marL="0" marR="0" rtl="0" algn="l">
              <a:lnSpc>
                <a:spcPct val="140000"/>
              </a:lnSpc>
              <a:spcBef>
                <a:spcPts val="0"/>
              </a:spcBef>
              <a:spcAft>
                <a:spcPts val="0"/>
              </a:spcAft>
              <a:buNone/>
            </a:pPr>
            <a:r>
              <a:t/>
            </a:r>
            <a:endParaRPr sz="5735">
              <a:solidFill>
                <a:srgbClr val="231F20"/>
              </a:solidFill>
              <a:latin typeface="Inter"/>
              <a:ea typeface="Inter"/>
              <a:cs typeface="Inter"/>
              <a:sym typeface="Inter"/>
            </a:endParaRPr>
          </a:p>
        </p:txBody>
      </p:sp>
      <p:sp>
        <p:nvSpPr>
          <p:cNvPr id="101" name="Google Shape;101;p14"/>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02" name="Google Shape;102;p14"/>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03" name="Google Shape;103;p14"/>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104" name="Google Shape;104;p14"/>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23"/>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74" name="Google Shape;274;p23"/>
          <p:cNvSpPr txBox="1"/>
          <p:nvPr/>
        </p:nvSpPr>
        <p:spPr>
          <a:xfrm>
            <a:off x="2679255" y="13697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CLASS DISCUSSION</a:t>
            </a:r>
            <a:endParaRPr/>
          </a:p>
        </p:txBody>
      </p:sp>
      <p:grpSp>
        <p:nvGrpSpPr>
          <p:cNvPr id="275" name="Google Shape;275;p23"/>
          <p:cNvGrpSpPr/>
          <p:nvPr/>
        </p:nvGrpSpPr>
        <p:grpSpPr>
          <a:xfrm>
            <a:off x="15859155" y="-98041"/>
            <a:ext cx="1562625" cy="1771271"/>
            <a:chOff x="0" y="-130721"/>
            <a:chExt cx="2083500" cy="2361695"/>
          </a:xfrm>
        </p:grpSpPr>
        <p:grpSp>
          <p:nvGrpSpPr>
            <p:cNvPr id="276" name="Google Shape;276;p23"/>
            <p:cNvGrpSpPr/>
            <p:nvPr/>
          </p:nvGrpSpPr>
          <p:grpSpPr>
            <a:xfrm>
              <a:off x="75599" y="-130721"/>
              <a:ext cx="1932614" cy="2361695"/>
              <a:chOff x="0" y="-47625"/>
              <a:chExt cx="704100" cy="860425"/>
            </a:xfrm>
          </p:grpSpPr>
          <p:sp>
            <p:nvSpPr>
              <p:cNvPr id="277" name="Google Shape;277;p2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23"/>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9" name="Google Shape;279;p23"/>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5</a:t>
              </a:r>
              <a:endParaRPr>
                <a:solidFill>
                  <a:schemeClr val="dk1"/>
                </a:solidFill>
              </a:endParaRPr>
            </a:p>
          </p:txBody>
        </p:sp>
      </p:grpSp>
      <p:sp>
        <p:nvSpPr>
          <p:cNvPr id="280" name="Google Shape;280;p23"/>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81" name="Google Shape;281;p23"/>
          <p:cNvGrpSpPr/>
          <p:nvPr/>
        </p:nvGrpSpPr>
        <p:grpSpPr>
          <a:xfrm>
            <a:off x="-254016" y="9230009"/>
            <a:ext cx="18796043" cy="937448"/>
            <a:chOff x="204" y="0"/>
            <a:chExt cx="25061391" cy="1249931"/>
          </a:xfrm>
        </p:grpSpPr>
        <p:grpSp>
          <p:nvGrpSpPr>
            <p:cNvPr id="282" name="Google Shape;282;p23"/>
            <p:cNvGrpSpPr/>
            <p:nvPr/>
          </p:nvGrpSpPr>
          <p:grpSpPr>
            <a:xfrm rot="5400000">
              <a:off x="12002369" y="-11663474"/>
              <a:ext cx="1249931" cy="24576878"/>
              <a:chOff x="0" y="-38100"/>
              <a:chExt cx="246900" cy="4854692"/>
            </a:xfrm>
          </p:grpSpPr>
          <p:sp>
            <p:nvSpPr>
              <p:cNvPr id="283" name="Google Shape;283;p2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84" name="Google Shape;284;p23"/>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85" name="Google Shape;285;p23"/>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286" name="Google Shape;286;p2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87" name="Google Shape;287;p2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88" name="Google Shape;288;p23"/>
          <p:cNvGrpSpPr/>
          <p:nvPr/>
        </p:nvGrpSpPr>
        <p:grpSpPr>
          <a:xfrm>
            <a:off x="10207716" y="2847339"/>
            <a:ext cx="5889167" cy="4592315"/>
            <a:chOff x="5376825" y="1512437"/>
            <a:chExt cx="3094350" cy="2481394"/>
          </a:xfrm>
        </p:grpSpPr>
        <p:sp>
          <p:nvSpPr>
            <p:cNvPr id="289" name="Google Shape;289;p23"/>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23"/>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23"/>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23"/>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23"/>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23"/>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23"/>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96" name="Google Shape;296;p23"/>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297" name="Google Shape;297;p23"/>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98" name="Google Shape;298;p23"/>
          <p:cNvSpPr txBox="1"/>
          <p:nvPr/>
        </p:nvSpPr>
        <p:spPr>
          <a:xfrm>
            <a:off x="924050" y="3286100"/>
            <a:ext cx="8657100" cy="3570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4400">
                <a:latin typeface="Inter"/>
                <a:ea typeface="Inter"/>
                <a:cs typeface="Inter"/>
                <a:sym typeface="Inter"/>
              </a:rPr>
              <a:t>Discuss:</a:t>
            </a:r>
            <a:r>
              <a:rPr lang="en-US" sz="4400">
                <a:latin typeface="Inter"/>
                <a:ea typeface="Inter"/>
                <a:cs typeface="Inter"/>
                <a:sym typeface="Inter"/>
              </a:rPr>
              <a:t> Based on the soldiers’ experiences, what were some consequences of the Korean War?</a:t>
            </a:r>
            <a:endParaRPr sz="4400">
              <a:latin typeface="Inter"/>
              <a:ea typeface="Inter"/>
              <a:cs typeface="Inter"/>
              <a:sym typeface="Inter"/>
            </a:endParaRPr>
          </a:p>
          <a:p>
            <a:pPr indent="0" lvl="0" marL="0" rtl="0" algn="l">
              <a:spcBef>
                <a:spcPts val="0"/>
              </a:spcBef>
              <a:spcAft>
                <a:spcPts val="0"/>
              </a:spcAft>
              <a:buNone/>
            </a:pPr>
            <a:r>
              <a:t/>
            </a:r>
            <a:endParaRPr sz="44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5"/>
          <p:cNvSpPr/>
          <p:nvPr/>
        </p:nvSpPr>
        <p:spPr>
          <a:xfrm>
            <a:off x="-2620701" y="-801441"/>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10" name="Google Shape;110;p15"/>
          <p:cNvSpPr txBox="1"/>
          <p:nvPr/>
        </p:nvSpPr>
        <p:spPr>
          <a:xfrm>
            <a:off x="2404455" y="1190300"/>
            <a:ext cx="13179900" cy="1123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300">
                <a:solidFill>
                  <a:srgbClr val="231F20"/>
                </a:solidFill>
                <a:latin typeface="Halant"/>
                <a:ea typeface="Halant"/>
                <a:cs typeface="Halant"/>
                <a:sym typeface="Halant"/>
              </a:rPr>
              <a:t>INQUIRY JOURNAL, TOPIC 4</a:t>
            </a:r>
            <a:endParaRPr b="1" sz="7300">
              <a:solidFill>
                <a:srgbClr val="231F20"/>
              </a:solidFill>
              <a:latin typeface="Halant"/>
              <a:ea typeface="Halant"/>
              <a:cs typeface="Halant"/>
              <a:sym typeface="Halant"/>
            </a:endParaRPr>
          </a:p>
        </p:txBody>
      </p:sp>
      <p:sp>
        <p:nvSpPr>
          <p:cNvPr id="111" name="Google Shape;111;p15"/>
          <p:cNvSpPr txBox="1"/>
          <p:nvPr/>
        </p:nvSpPr>
        <p:spPr>
          <a:xfrm>
            <a:off x="1209675" y="3200775"/>
            <a:ext cx="10512000" cy="4504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SzPts val="1100"/>
              <a:buNone/>
            </a:pPr>
            <a:r>
              <a:rPr b="1" lang="en-US" sz="4600">
                <a:solidFill>
                  <a:schemeClr val="dk1"/>
                </a:solidFill>
                <a:latin typeface="Inter"/>
                <a:ea typeface="Inter"/>
                <a:cs typeface="Inter"/>
                <a:sym typeface="Inter"/>
              </a:rPr>
              <a:t>Directions: </a:t>
            </a:r>
            <a:r>
              <a:rPr lang="en-US" sz="4600">
                <a:solidFill>
                  <a:schemeClr val="dk1"/>
                </a:solidFill>
                <a:latin typeface="Inter"/>
                <a:ea typeface="Inter"/>
                <a:cs typeface="Inter"/>
                <a:sym typeface="Inter"/>
              </a:rPr>
              <a:t>Read each of the supporting questions. </a:t>
            </a:r>
            <a:endParaRPr sz="4600">
              <a:solidFill>
                <a:schemeClr val="dk1"/>
              </a:solidFill>
              <a:latin typeface="Inter"/>
              <a:ea typeface="Inter"/>
              <a:cs typeface="Inter"/>
              <a:sym typeface="Inter"/>
            </a:endParaRPr>
          </a:p>
          <a:p>
            <a:pPr indent="-520700" lvl="0" marL="457200" rtl="0" algn="l">
              <a:spcBef>
                <a:spcPts val="1000"/>
              </a:spcBef>
              <a:spcAft>
                <a:spcPts val="0"/>
              </a:spcAft>
              <a:buClr>
                <a:schemeClr val="dk1"/>
              </a:buClr>
              <a:buSzPts val="4600"/>
              <a:buFont typeface="Inter"/>
              <a:buChar char="●"/>
            </a:pPr>
            <a:r>
              <a:rPr lang="en-US" sz="4600">
                <a:solidFill>
                  <a:schemeClr val="dk1"/>
                </a:solidFill>
                <a:latin typeface="Inter"/>
                <a:ea typeface="Inter"/>
                <a:cs typeface="Inter"/>
                <a:sym typeface="Inter"/>
              </a:rPr>
              <a:t>For each “K,” write what you already </a:t>
            </a:r>
            <a:r>
              <a:rPr b="1" lang="en-US" sz="4600">
                <a:solidFill>
                  <a:schemeClr val="dk1"/>
                </a:solidFill>
                <a:latin typeface="Inter"/>
                <a:ea typeface="Inter"/>
                <a:cs typeface="Inter"/>
                <a:sym typeface="Inter"/>
              </a:rPr>
              <a:t>KNOW</a:t>
            </a:r>
            <a:r>
              <a:rPr lang="en-US" sz="4600">
                <a:solidFill>
                  <a:schemeClr val="dk1"/>
                </a:solidFill>
                <a:latin typeface="Inter"/>
                <a:ea typeface="Inter"/>
                <a:cs typeface="Inter"/>
                <a:sym typeface="Inter"/>
              </a:rPr>
              <a:t> about the topic. </a:t>
            </a:r>
            <a:endParaRPr sz="4600">
              <a:solidFill>
                <a:schemeClr val="dk1"/>
              </a:solidFill>
              <a:latin typeface="Inter"/>
              <a:ea typeface="Inter"/>
              <a:cs typeface="Inter"/>
              <a:sym typeface="Inter"/>
            </a:endParaRPr>
          </a:p>
          <a:p>
            <a:pPr indent="-520700" lvl="0" marL="457200" rtl="0" algn="l">
              <a:spcBef>
                <a:spcPts val="1000"/>
              </a:spcBef>
              <a:spcAft>
                <a:spcPts val="1000"/>
              </a:spcAft>
              <a:buClr>
                <a:schemeClr val="dk1"/>
              </a:buClr>
              <a:buSzPts val="4600"/>
              <a:buFont typeface="Inter"/>
              <a:buChar char="●"/>
            </a:pPr>
            <a:r>
              <a:rPr lang="en-US" sz="4600">
                <a:solidFill>
                  <a:schemeClr val="dk1"/>
                </a:solidFill>
                <a:latin typeface="Inter"/>
                <a:ea typeface="Inter"/>
                <a:cs typeface="Inter"/>
                <a:sym typeface="Inter"/>
              </a:rPr>
              <a:t>For each “W,” write what you </a:t>
            </a:r>
            <a:r>
              <a:rPr b="1" lang="en-US" sz="4600">
                <a:solidFill>
                  <a:schemeClr val="dk1"/>
                </a:solidFill>
                <a:latin typeface="Inter"/>
                <a:ea typeface="Inter"/>
                <a:cs typeface="Inter"/>
                <a:sym typeface="Inter"/>
              </a:rPr>
              <a:t>WONDER</a:t>
            </a:r>
            <a:r>
              <a:rPr lang="en-US" sz="4600">
                <a:solidFill>
                  <a:schemeClr val="dk1"/>
                </a:solidFill>
                <a:latin typeface="Inter"/>
                <a:ea typeface="Inter"/>
                <a:cs typeface="Inter"/>
                <a:sym typeface="Inter"/>
              </a:rPr>
              <a:t> about the topic. </a:t>
            </a:r>
            <a:endParaRPr sz="4600">
              <a:latin typeface="Inter"/>
              <a:ea typeface="Inter"/>
              <a:cs typeface="Inter"/>
              <a:sym typeface="Inter"/>
            </a:endParaRPr>
          </a:p>
        </p:txBody>
      </p:sp>
      <p:grpSp>
        <p:nvGrpSpPr>
          <p:cNvPr id="112" name="Google Shape;112;p15"/>
          <p:cNvGrpSpPr/>
          <p:nvPr/>
        </p:nvGrpSpPr>
        <p:grpSpPr>
          <a:xfrm>
            <a:off x="-254016" y="9230009"/>
            <a:ext cx="18796043" cy="937448"/>
            <a:chOff x="204" y="0"/>
            <a:chExt cx="25061391" cy="1249931"/>
          </a:xfrm>
        </p:grpSpPr>
        <p:grpSp>
          <p:nvGrpSpPr>
            <p:cNvPr id="113" name="Google Shape;113;p15"/>
            <p:cNvGrpSpPr/>
            <p:nvPr/>
          </p:nvGrpSpPr>
          <p:grpSpPr>
            <a:xfrm rot="5400000">
              <a:off x="12002369" y="-11663474"/>
              <a:ext cx="1249931" cy="24576878"/>
              <a:chOff x="0" y="-38100"/>
              <a:chExt cx="246900" cy="4854692"/>
            </a:xfrm>
          </p:grpSpPr>
          <p:sp>
            <p:nvSpPr>
              <p:cNvPr id="114" name="Google Shape;114;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15" name="Google Shape;115;p15"/>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16" name="Google Shape;116;p15"/>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17" name="Google Shape;117;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18" name="Google Shape;118;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19" name="Google Shape;119;p15"/>
          <p:cNvGrpSpPr/>
          <p:nvPr/>
        </p:nvGrpSpPr>
        <p:grpSpPr>
          <a:xfrm>
            <a:off x="15859155" y="-98041"/>
            <a:ext cx="1562625" cy="1771271"/>
            <a:chOff x="0" y="-130721"/>
            <a:chExt cx="2083500" cy="2361695"/>
          </a:xfrm>
        </p:grpSpPr>
        <p:grpSp>
          <p:nvGrpSpPr>
            <p:cNvPr id="120" name="Google Shape;120;p15"/>
            <p:cNvGrpSpPr/>
            <p:nvPr/>
          </p:nvGrpSpPr>
          <p:grpSpPr>
            <a:xfrm>
              <a:off x="75599" y="-130721"/>
              <a:ext cx="1932614" cy="2361695"/>
              <a:chOff x="0" y="-47625"/>
              <a:chExt cx="704100" cy="860425"/>
            </a:xfrm>
          </p:grpSpPr>
          <p:sp>
            <p:nvSpPr>
              <p:cNvPr id="121" name="Google Shape;121;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5"/>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23" name="Google Shape;123;p15"/>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1</a:t>
              </a:r>
              <a:endParaRPr/>
            </a:p>
          </p:txBody>
        </p:sp>
      </p:grpSp>
      <p:sp>
        <p:nvSpPr>
          <p:cNvPr id="124" name="Google Shape;124;p15"/>
          <p:cNvSpPr/>
          <p:nvPr/>
        </p:nvSpPr>
        <p:spPr>
          <a:xfrm>
            <a:off x="13601700" y="614206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16"/>
          <p:cNvSpPr/>
          <p:nvPr/>
        </p:nvSpPr>
        <p:spPr>
          <a:xfrm>
            <a:off x="-2620701" y="-801441"/>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30" name="Google Shape;130;p16"/>
          <p:cNvSpPr txBox="1"/>
          <p:nvPr/>
        </p:nvSpPr>
        <p:spPr>
          <a:xfrm>
            <a:off x="2404455" y="1190300"/>
            <a:ext cx="13179900" cy="1123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300">
                <a:solidFill>
                  <a:srgbClr val="231F20"/>
                </a:solidFill>
                <a:latin typeface="Halant"/>
                <a:ea typeface="Halant"/>
                <a:cs typeface="Halant"/>
                <a:sym typeface="Halant"/>
              </a:rPr>
              <a:t>MAJOR PROXY WARS </a:t>
            </a:r>
            <a:endParaRPr b="1" sz="7300">
              <a:solidFill>
                <a:srgbClr val="231F20"/>
              </a:solidFill>
              <a:latin typeface="Halant"/>
              <a:ea typeface="Halant"/>
              <a:cs typeface="Halant"/>
              <a:sym typeface="Halant"/>
            </a:endParaRPr>
          </a:p>
        </p:txBody>
      </p:sp>
      <p:grpSp>
        <p:nvGrpSpPr>
          <p:cNvPr id="131" name="Google Shape;131;p16"/>
          <p:cNvGrpSpPr/>
          <p:nvPr/>
        </p:nvGrpSpPr>
        <p:grpSpPr>
          <a:xfrm>
            <a:off x="-254016" y="9230009"/>
            <a:ext cx="18796043" cy="937448"/>
            <a:chOff x="204" y="0"/>
            <a:chExt cx="25061391" cy="1249931"/>
          </a:xfrm>
        </p:grpSpPr>
        <p:grpSp>
          <p:nvGrpSpPr>
            <p:cNvPr id="132" name="Google Shape;132;p16"/>
            <p:cNvGrpSpPr/>
            <p:nvPr/>
          </p:nvGrpSpPr>
          <p:grpSpPr>
            <a:xfrm rot="5400000">
              <a:off x="12002369" y="-11663474"/>
              <a:ext cx="1249931" cy="24576878"/>
              <a:chOff x="0" y="-38100"/>
              <a:chExt cx="246900" cy="4854692"/>
            </a:xfrm>
          </p:grpSpPr>
          <p:sp>
            <p:nvSpPr>
              <p:cNvPr id="133" name="Google Shape;133;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34" name="Google Shape;134;p1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35" name="Google Shape;135;p1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36" name="Google Shape;136;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37" name="Google Shape;137;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38" name="Google Shape;138;p16"/>
          <p:cNvGrpSpPr/>
          <p:nvPr/>
        </p:nvGrpSpPr>
        <p:grpSpPr>
          <a:xfrm>
            <a:off x="15859155" y="-98041"/>
            <a:ext cx="1562625" cy="1771271"/>
            <a:chOff x="0" y="-130721"/>
            <a:chExt cx="2083500" cy="2361695"/>
          </a:xfrm>
        </p:grpSpPr>
        <p:grpSp>
          <p:nvGrpSpPr>
            <p:cNvPr id="139" name="Google Shape;139;p16"/>
            <p:cNvGrpSpPr/>
            <p:nvPr/>
          </p:nvGrpSpPr>
          <p:grpSpPr>
            <a:xfrm>
              <a:off x="75599" y="-130721"/>
              <a:ext cx="1932614" cy="2361695"/>
              <a:chOff x="0" y="-47625"/>
              <a:chExt cx="704100" cy="860425"/>
            </a:xfrm>
          </p:grpSpPr>
          <p:sp>
            <p:nvSpPr>
              <p:cNvPr id="140" name="Google Shape;140;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1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42" name="Google Shape;142;p1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2</a:t>
              </a:r>
              <a:endParaRPr/>
            </a:p>
          </p:txBody>
        </p:sp>
      </p:grpSp>
      <p:sp>
        <p:nvSpPr>
          <p:cNvPr id="143" name="Google Shape;143;p16"/>
          <p:cNvSpPr/>
          <p:nvPr/>
        </p:nvSpPr>
        <p:spPr>
          <a:xfrm>
            <a:off x="13601700" y="614206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17"/>
          <p:cNvSpPr txBox="1"/>
          <p:nvPr/>
        </p:nvSpPr>
        <p:spPr>
          <a:xfrm>
            <a:off x="4404825" y="2805550"/>
            <a:ext cx="12748500" cy="5387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US" sz="5000">
                <a:solidFill>
                  <a:schemeClr val="dk1"/>
                </a:solidFill>
                <a:latin typeface="Inter"/>
                <a:ea typeface="Inter"/>
                <a:cs typeface="Inter"/>
                <a:sym typeface="Inter"/>
              </a:rPr>
              <a:t>Causation - </a:t>
            </a:r>
            <a:r>
              <a:rPr lang="en-US" sz="5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5000">
              <a:solidFill>
                <a:srgbClr val="231F20"/>
              </a:solidFill>
              <a:latin typeface="Inter"/>
              <a:ea typeface="Inter"/>
              <a:cs typeface="Inter"/>
              <a:sym typeface="Inter"/>
            </a:endParaRPr>
          </a:p>
        </p:txBody>
      </p:sp>
      <p:sp>
        <p:nvSpPr>
          <p:cNvPr id="149" name="Google Shape;149;p17"/>
          <p:cNvSpPr/>
          <p:nvPr/>
        </p:nvSpPr>
        <p:spPr>
          <a:xfrm>
            <a:off x="14840742" y="780922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50" name="Google Shape;150;p17"/>
          <p:cNvGrpSpPr/>
          <p:nvPr/>
        </p:nvGrpSpPr>
        <p:grpSpPr>
          <a:xfrm>
            <a:off x="-254016" y="9230009"/>
            <a:ext cx="18796043" cy="937448"/>
            <a:chOff x="204" y="0"/>
            <a:chExt cx="25061391" cy="1249931"/>
          </a:xfrm>
        </p:grpSpPr>
        <p:grpSp>
          <p:nvGrpSpPr>
            <p:cNvPr id="151" name="Google Shape;151;p17"/>
            <p:cNvGrpSpPr/>
            <p:nvPr/>
          </p:nvGrpSpPr>
          <p:grpSpPr>
            <a:xfrm rot="5400000">
              <a:off x="12002369" y="-11663474"/>
              <a:ext cx="1249931" cy="24576878"/>
              <a:chOff x="0" y="-38100"/>
              <a:chExt cx="246900" cy="4854692"/>
            </a:xfrm>
          </p:grpSpPr>
          <p:sp>
            <p:nvSpPr>
              <p:cNvPr id="152" name="Google Shape;152;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53" name="Google Shape;153;p1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54" name="Google Shape;154;p1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55" name="Google Shape;155;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56" name="Google Shape;156;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57" name="Google Shape;157;p17"/>
          <p:cNvSpPr txBox="1"/>
          <p:nvPr/>
        </p:nvSpPr>
        <p:spPr>
          <a:xfrm>
            <a:off x="724649" y="1673225"/>
            <a:ext cx="16838700" cy="12006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799">
                <a:solidFill>
                  <a:srgbClr val="231F20"/>
                </a:solidFill>
                <a:latin typeface="Halant"/>
                <a:ea typeface="Halant"/>
                <a:cs typeface="Halant"/>
                <a:sym typeface="Halant"/>
              </a:rPr>
              <a:t>HISTORICAL THINKING SKILL</a:t>
            </a:r>
            <a:endParaRPr sz="700"/>
          </a:p>
        </p:txBody>
      </p:sp>
      <p:grpSp>
        <p:nvGrpSpPr>
          <p:cNvPr id="158" name="Google Shape;158;p17"/>
          <p:cNvGrpSpPr/>
          <p:nvPr/>
        </p:nvGrpSpPr>
        <p:grpSpPr>
          <a:xfrm>
            <a:off x="15859155" y="-98041"/>
            <a:ext cx="1562625" cy="1771271"/>
            <a:chOff x="0" y="-130721"/>
            <a:chExt cx="2083500" cy="2361695"/>
          </a:xfrm>
        </p:grpSpPr>
        <p:grpSp>
          <p:nvGrpSpPr>
            <p:cNvPr id="159" name="Google Shape;159;p17"/>
            <p:cNvGrpSpPr/>
            <p:nvPr/>
          </p:nvGrpSpPr>
          <p:grpSpPr>
            <a:xfrm>
              <a:off x="75599" y="-130721"/>
              <a:ext cx="1932614" cy="2361695"/>
              <a:chOff x="0" y="-47625"/>
              <a:chExt cx="704100" cy="860425"/>
            </a:xfrm>
          </p:grpSpPr>
          <p:sp>
            <p:nvSpPr>
              <p:cNvPr id="160" name="Google Shape;160;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62" name="Google Shape;162;p1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3</a:t>
              </a:r>
              <a:endParaRPr>
                <a:solidFill>
                  <a:schemeClr val="lt1"/>
                </a:solidFill>
              </a:endParaRPr>
            </a:p>
          </p:txBody>
        </p:sp>
      </p:grpSp>
      <p:sp>
        <p:nvSpPr>
          <p:cNvPr id="163" name="Google Shape;163;p17"/>
          <p:cNvSpPr/>
          <p:nvPr/>
        </p:nvSpPr>
        <p:spPr>
          <a:xfrm>
            <a:off x="-2627572" y="-804561"/>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64" name="Google Shape;164;p17"/>
          <p:cNvPicPr preferRelativeResize="0"/>
          <p:nvPr/>
        </p:nvPicPr>
        <p:blipFill>
          <a:blip r:embed="rId4">
            <a:alphaModFix/>
          </a:blip>
          <a:stretch>
            <a:fillRect/>
          </a:stretch>
        </p:blipFill>
        <p:spPr>
          <a:xfrm>
            <a:off x="823177" y="4041786"/>
            <a:ext cx="2819650" cy="28196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8"/>
          <p:cNvSpPr txBox="1"/>
          <p:nvPr/>
        </p:nvSpPr>
        <p:spPr>
          <a:xfrm>
            <a:off x="4572000" y="3295950"/>
            <a:ext cx="12748500" cy="64341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US" sz="4600">
                <a:solidFill>
                  <a:schemeClr val="dk1"/>
                </a:solidFill>
                <a:latin typeface="Inter"/>
                <a:ea typeface="Inter"/>
                <a:cs typeface="Inter"/>
                <a:sym typeface="Inter"/>
              </a:rPr>
              <a:t>Perspective - </a:t>
            </a:r>
            <a:r>
              <a:rPr lang="en-US" sz="4600">
                <a:solidFill>
                  <a:schemeClr val="dk1"/>
                </a:solidFill>
                <a:latin typeface="Inter"/>
                <a:ea typeface="Inter"/>
                <a:cs typeface="Inter"/>
                <a:sym typeface="Inter"/>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46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b="1" sz="5000">
              <a:solidFill>
                <a:schemeClr val="dk1"/>
              </a:solidFill>
              <a:latin typeface="Inter"/>
              <a:ea typeface="Inter"/>
              <a:cs typeface="Inter"/>
              <a:sym typeface="Inter"/>
            </a:endParaRPr>
          </a:p>
        </p:txBody>
      </p:sp>
      <p:sp>
        <p:nvSpPr>
          <p:cNvPr id="170" name="Google Shape;170;p18"/>
          <p:cNvSpPr/>
          <p:nvPr/>
        </p:nvSpPr>
        <p:spPr>
          <a:xfrm>
            <a:off x="14840742" y="780922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71" name="Google Shape;171;p18"/>
          <p:cNvGrpSpPr/>
          <p:nvPr/>
        </p:nvGrpSpPr>
        <p:grpSpPr>
          <a:xfrm>
            <a:off x="-254016" y="9230009"/>
            <a:ext cx="18796043" cy="937448"/>
            <a:chOff x="204" y="0"/>
            <a:chExt cx="25061391" cy="1249931"/>
          </a:xfrm>
        </p:grpSpPr>
        <p:grpSp>
          <p:nvGrpSpPr>
            <p:cNvPr id="172" name="Google Shape;172;p18"/>
            <p:cNvGrpSpPr/>
            <p:nvPr/>
          </p:nvGrpSpPr>
          <p:grpSpPr>
            <a:xfrm rot="5400000">
              <a:off x="12002369" y="-11663474"/>
              <a:ext cx="1249931" cy="24576878"/>
              <a:chOff x="0" y="-38100"/>
              <a:chExt cx="246900" cy="4854692"/>
            </a:xfrm>
          </p:grpSpPr>
          <p:sp>
            <p:nvSpPr>
              <p:cNvPr id="173" name="Google Shape;173;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74" name="Google Shape;174;p1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75" name="Google Shape;175;p18"/>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76" name="Google Shape;176;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77" name="Google Shape;177;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78" name="Google Shape;178;p18"/>
          <p:cNvSpPr txBox="1"/>
          <p:nvPr/>
        </p:nvSpPr>
        <p:spPr>
          <a:xfrm>
            <a:off x="724649" y="1673225"/>
            <a:ext cx="16838700" cy="12006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799">
                <a:solidFill>
                  <a:srgbClr val="231F20"/>
                </a:solidFill>
                <a:latin typeface="Halant"/>
                <a:ea typeface="Halant"/>
                <a:cs typeface="Halant"/>
                <a:sym typeface="Halant"/>
              </a:rPr>
              <a:t>HISTORICAL THINKING SKILL</a:t>
            </a:r>
            <a:endParaRPr sz="700"/>
          </a:p>
        </p:txBody>
      </p:sp>
      <p:grpSp>
        <p:nvGrpSpPr>
          <p:cNvPr id="179" name="Google Shape;179;p18"/>
          <p:cNvGrpSpPr/>
          <p:nvPr/>
        </p:nvGrpSpPr>
        <p:grpSpPr>
          <a:xfrm>
            <a:off x="15859155" y="-98041"/>
            <a:ext cx="1562625" cy="1771271"/>
            <a:chOff x="0" y="-130721"/>
            <a:chExt cx="2083500" cy="2361695"/>
          </a:xfrm>
        </p:grpSpPr>
        <p:grpSp>
          <p:nvGrpSpPr>
            <p:cNvPr id="180" name="Google Shape;180;p18"/>
            <p:cNvGrpSpPr/>
            <p:nvPr/>
          </p:nvGrpSpPr>
          <p:grpSpPr>
            <a:xfrm>
              <a:off x="75599" y="-130721"/>
              <a:ext cx="1932614" cy="2361695"/>
              <a:chOff x="0" y="-47625"/>
              <a:chExt cx="704100" cy="860425"/>
            </a:xfrm>
          </p:grpSpPr>
          <p:sp>
            <p:nvSpPr>
              <p:cNvPr id="181" name="Google Shape;181;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1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83" name="Google Shape;183;p1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4</a:t>
              </a:r>
              <a:endParaRPr>
                <a:solidFill>
                  <a:schemeClr val="lt1"/>
                </a:solidFill>
              </a:endParaRPr>
            </a:p>
          </p:txBody>
        </p:sp>
      </p:grpSp>
      <p:sp>
        <p:nvSpPr>
          <p:cNvPr id="184" name="Google Shape;184;p18"/>
          <p:cNvSpPr/>
          <p:nvPr/>
        </p:nvSpPr>
        <p:spPr>
          <a:xfrm>
            <a:off x="-2627572" y="-804561"/>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85" name="Google Shape;185;p18"/>
          <p:cNvPicPr preferRelativeResize="0"/>
          <p:nvPr/>
        </p:nvPicPr>
        <p:blipFill>
          <a:blip r:embed="rId4">
            <a:alphaModFix/>
          </a:blip>
          <a:stretch>
            <a:fillRect/>
          </a:stretch>
        </p:blipFill>
        <p:spPr>
          <a:xfrm>
            <a:off x="875700" y="4148839"/>
            <a:ext cx="2943300" cy="29433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19"/>
          <p:cNvSpPr txBox="1"/>
          <p:nvPr/>
        </p:nvSpPr>
        <p:spPr>
          <a:xfrm>
            <a:off x="1791340" y="3962780"/>
            <a:ext cx="14705400" cy="30786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1100"/>
              <a:buNone/>
            </a:pPr>
            <a:r>
              <a:rPr i="1" lang="en-US" sz="5000">
                <a:solidFill>
                  <a:schemeClr val="dk1"/>
                </a:solidFill>
                <a:latin typeface="Inter"/>
                <a:ea typeface="Inter"/>
                <a:cs typeface="Inter"/>
                <a:sym typeface="Inter"/>
              </a:rPr>
              <a:t>What can we learn about the consequences of the Korean War from the personal experiences of soldiers?</a:t>
            </a:r>
            <a:endParaRPr i="1" sz="5000">
              <a:solidFill>
                <a:schemeClr val="dk1"/>
              </a:solidFill>
              <a:latin typeface="Inter"/>
              <a:ea typeface="Inter"/>
              <a:cs typeface="Inter"/>
              <a:sym typeface="Inter"/>
            </a:endParaRPr>
          </a:p>
          <a:p>
            <a:pPr indent="0" lvl="0" marL="0" rtl="0" algn="l">
              <a:spcBef>
                <a:spcPts val="0"/>
              </a:spcBef>
              <a:spcAft>
                <a:spcPts val="0"/>
              </a:spcAft>
              <a:buSzPts val="1100"/>
              <a:buNone/>
            </a:pPr>
            <a:r>
              <a:t/>
            </a:r>
            <a:endParaRPr i="1" sz="5000">
              <a:solidFill>
                <a:schemeClr val="dk1"/>
              </a:solidFill>
              <a:latin typeface="Inter"/>
              <a:ea typeface="Inter"/>
              <a:cs typeface="Inter"/>
              <a:sym typeface="Inter"/>
            </a:endParaRPr>
          </a:p>
        </p:txBody>
      </p:sp>
      <p:sp>
        <p:nvSpPr>
          <p:cNvPr id="191" name="Google Shape;191;p19"/>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92" name="Google Shape;192;p19"/>
          <p:cNvGrpSpPr/>
          <p:nvPr/>
        </p:nvGrpSpPr>
        <p:grpSpPr>
          <a:xfrm>
            <a:off x="-254016" y="9230009"/>
            <a:ext cx="18796043" cy="937448"/>
            <a:chOff x="204" y="0"/>
            <a:chExt cx="25061391" cy="1249931"/>
          </a:xfrm>
        </p:grpSpPr>
        <p:grpSp>
          <p:nvGrpSpPr>
            <p:cNvPr id="193" name="Google Shape;193;p19"/>
            <p:cNvGrpSpPr/>
            <p:nvPr/>
          </p:nvGrpSpPr>
          <p:grpSpPr>
            <a:xfrm rot="5400000">
              <a:off x="12002369" y="-11663474"/>
              <a:ext cx="1249931" cy="24576878"/>
              <a:chOff x="0" y="-38100"/>
              <a:chExt cx="246900" cy="4854692"/>
            </a:xfrm>
          </p:grpSpPr>
          <p:sp>
            <p:nvSpPr>
              <p:cNvPr id="194" name="Google Shape;194;p1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95" name="Google Shape;195;p19"/>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6" name="Google Shape;196;p19"/>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97" name="Google Shape;197;p1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98" name="Google Shape;198;p1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99" name="Google Shape;199;p19"/>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grpSp>
        <p:nvGrpSpPr>
          <p:cNvPr id="200" name="Google Shape;200;p19"/>
          <p:cNvGrpSpPr/>
          <p:nvPr/>
        </p:nvGrpSpPr>
        <p:grpSpPr>
          <a:xfrm>
            <a:off x="15859155" y="-98041"/>
            <a:ext cx="1562625" cy="1771271"/>
            <a:chOff x="0" y="-130721"/>
            <a:chExt cx="2083500" cy="2361695"/>
          </a:xfrm>
        </p:grpSpPr>
        <p:grpSp>
          <p:nvGrpSpPr>
            <p:cNvPr id="201" name="Google Shape;201;p19"/>
            <p:cNvGrpSpPr/>
            <p:nvPr/>
          </p:nvGrpSpPr>
          <p:grpSpPr>
            <a:xfrm>
              <a:off x="75599" y="-130721"/>
              <a:ext cx="1932614" cy="2361695"/>
              <a:chOff x="0" y="-47625"/>
              <a:chExt cx="704100" cy="860425"/>
            </a:xfrm>
          </p:grpSpPr>
          <p:sp>
            <p:nvSpPr>
              <p:cNvPr id="202" name="Google Shape;202;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19"/>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04" name="Google Shape;204;p1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5</a:t>
              </a:r>
              <a:endParaRPr>
                <a:solidFill>
                  <a:schemeClr val="lt1"/>
                </a:solidFill>
              </a:endParaRPr>
            </a:p>
          </p:txBody>
        </p:sp>
      </p:grpSp>
      <p:sp>
        <p:nvSpPr>
          <p:cNvPr id="205" name="Google Shape;205;p19"/>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grpSp>
        <p:nvGrpSpPr>
          <p:cNvPr id="210" name="Google Shape;210;p20"/>
          <p:cNvGrpSpPr/>
          <p:nvPr/>
        </p:nvGrpSpPr>
        <p:grpSpPr>
          <a:xfrm>
            <a:off x="15859155" y="-98041"/>
            <a:ext cx="1562625" cy="1771271"/>
            <a:chOff x="0" y="-130721"/>
            <a:chExt cx="2083500" cy="2361695"/>
          </a:xfrm>
        </p:grpSpPr>
        <p:grpSp>
          <p:nvGrpSpPr>
            <p:cNvPr id="211" name="Google Shape;211;p20"/>
            <p:cNvGrpSpPr/>
            <p:nvPr/>
          </p:nvGrpSpPr>
          <p:grpSpPr>
            <a:xfrm>
              <a:off x="75599" y="-130721"/>
              <a:ext cx="1932614" cy="2361695"/>
              <a:chOff x="0" y="-47625"/>
              <a:chExt cx="704100" cy="860425"/>
            </a:xfrm>
          </p:grpSpPr>
          <p:sp>
            <p:nvSpPr>
              <p:cNvPr id="212" name="Google Shape;212;p2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20"/>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4" name="Google Shape;214;p20"/>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6</a:t>
              </a:r>
              <a:endParaRPr>
                <a:solidFill>
                  <a:schemeClr val="lt1"/>
                </a:solidFill>
              </a:endParaRPr>
            </a:p>
          </p:txBody>
        </p:sp>
      </p:grpSp>
      <p:sp>
        <p:nvSpPr>
          <p:cNvPr id="215" name="Google Shape;215;p20"/>
          <p:cNvSpPr/>
          <p:nvPr/>
        </p:nvSpPr>
        <p:spPr>
          <a:xfrm>
            <a:off x="-4196832" y="-65152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16" name="Google Shape;216;p20"/>
          <p:cNvGrpSpPr/>
          <p:nvPr/>
        </p:nvGrpSpPr>
        <p:grpSpPr>
          <a:xfrm>
            <a:off x="-254016" y="9230009"/>
            <a:ext cx="18796043" cy="937448"/>
            <a:chOff x="204" y="0"/>
            <a:chExt cx="25061391" cy="1249931"/>
          </a:xfrm>
        </p:grpSpPr>
        <p:grpSp>
          <p:nvGrpSpPr>
            <p:cNvPr id="217" name="Google Shape;217;p20"/>
            <p:cNvGrpSpPr/>
            <p:nvPr/>
          </p:nvGrpSpPr>
          <p:grpSpPr>
            <a:xfrm rot="5400000">
              <a:off x="12002369" y="-11663474"/>
              <a:ext cx="1249931" cy="24576878"/>
              <a:chOff x="0" y="-38100"/>
              <a:chExt cx="246900" cy="4854692"/>
            </a:xfrm>
          </p:grpSpPr>
          <p:sp>
            <p:nvSpPr>
              <p:cNvPr id="218" name="Google Shape;218;p2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19" name="Google Shape;219;p20"/>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20" name="Google Shape;220;p20"/>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21" name="Google Shape;221;p2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22" name="Google Shape;222;p2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23" name="Google Shape;223;p20"/>
          <p:cNvSpPr txBox="1"/>
          <p:nvPr/>
        </p:nvSpPr>
        <p:spPr>
          <a:xfrm>
            <a:off x="1820100" y="395200"/>
            <a:ext cx="14461800" cy="1185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699">
                <a:solidFill>
                  <a:srgbClr val="231F20"/>
                </a:solidFill>
                <a:latin typeface="Halant"/>
                <a:ea typeface="Halant"/>
                <a:cs typeface="Halant"/>
                <a:sym typeface="Halant"/>
              </a:rPr>
              <a:t>THE KOREAN WAR</a:t>
            </a:r>
            <a:endParaRPr sz="600"/>
          </a:p>
        </p:txBody>
      </p:sp>
      <p:sp>
        <p:nvSpPr>
          <p:cNvPr id="224" name="Google Shape;224;p20"/>
          <p:cNvSpPr txBox="1"/>
          <p:nvPr/>
        </p:nvSpPr>
        <p:spPr>
          <a:xfrm>
            <a:off x="3256064" y="8854550"/>
            <a:ext cx="10416300" cy="679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US" sz="1300">
                <a:solidFill>
                  <a:schemeClr val="dk1"/>
                </a:solidFill>
                <a:latin typeface="Inter"/>
                <a:ea typeface="Inter"/>
                <a:cs typeface="Inter"/>
                <a:sym typeface="Inter"/>
              </a:rPr>
              <a:t>Map</a:t>
            </a:r>
            <a:r>
              <a:rPr lang="en-US" sz="1300">
                <a:solidFill>
                  <a:schemeClr val="dk1"/>
                </a:solidFill>
                <a:latin typeface="Inter"/>
                <a:ea typeface="Inter"/>
                <a:cs typeface="Inter"/>
                <a:sym typeface="Inter"/>
              </a:rPr>
              <a:t> Source: PBS LEARNING MEDIA</a:t>
            </a:r>
            <a:endParaRPr sz="1300">
              <a:solidFill>
                <a:schemeClr val="dk1"/>
              </a:solidFill>
              <a:latin typeface="Inter"/>
              <a:ea typeface="Inter"/>
              <a:cs typeface="Inter"/>
              <a:sym typeface="Inter"/>
            </a:endParaRPr>
          </a:p>
        </p:txBody>
      </p:sp>
      <p:pic>
        <p:nvPicPr>
          <p:cNvPr id="225" name="Google Shape;225;p20"/>
          <p:cNvPicPr preferRelativeResize="0"/>
          <p:nvPr/>
        </p:nvPicPr>
        <p:blipFill>
          <a:blip r:embed="rId4">
            <a:alphaModFix/>
          </a:blip>
          <a:stretch>
            <a:fillRect/>
          </a:stretch>
        </p:blipFill>
        <p:spPr>
          <a:xfrm>
            <a:off x="2134676" y="1441800"/>
            <a:ext cx="13178208" cy="741274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grpSp>
        <p:nvGrpSpPr>
          <p:cNvPr id="230" name="Google Shape;230;p21"/>
          <p:cNvGrpSpPr/>
          <p:nvPr/>
        </p:nvGrpSpPr>
        <p:grpSpPr>
          <a:xfrm>
            <a:off x="15859155" y="-98041"/>
            <a:ext cx="1562625" cy="1771271"/>
            <a:chOff x="0" y="-130721"/>
            <a:chExt cx="2083500" cy="2361695"/>
          </a:xfrm>
        </p:grpSpPr>
        <p:grpSp>
          <p:nvGrpSpPr>
            <p:cNvPr id="231" name="Google Shape;231;p21"/>
            <p:cNvGrpSpPr/>
            <p:nvPr/>
          </p:nvGrpSpPr>
          <p:grpSpPr>
            <a:xfrm>
              <a:off x="75599" y="-130721"/>
              <a:ext cx="1932614" cy="2361695"/>
              <a:chOff x="0" y="-47625"/>
              <a:chExt cx="704100" cy="860425"/>
            </a:xfrm>
          </p:grpSpPr>
          <p:sp>
            <p:nvSpPr>
              <p:cNvPr id="232" name="Google Shape;232;p2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21"/>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4" name="Google Shape;234;p21"/>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7</a:t>
              </a:r>
              <a:endParaRPr>
                <a:solidFill>
                  <a:schemeClr val="lt1"/>
                </a:solidFill>
              </a:endParaRPr>
            </a:p>
          </p:txBody>
        </p:sp>
      </p:grpSp>
      <p:sp>
        <p:nvSpPr>
          <p:cNvPr id="235" name="Google Shape;235;p21"/>
          <p:cNvSpPr/>
          <p:nvPr/>
        </p:nvSpPr>
        <p:spPr>
          <a:xfrm>
            <a:off x="-4196832" y="-65152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36" name="Google Shape;236;p21"/>
          <p:cNvGrpSpPr/>
          <p:nvPr/>
        </p:nvGrpSpPr>
        <p:grpSpPr>
          <a:xfrm>
            <a:off x="-254016" y="9230009"/>
            <a:ext cx="18796043" cy="937448"/>
            <a:chOff x="204" y="0"/>
            <a:chExt cx="25061391" cy="1249931"/>
          </a:xfrm>
        </p:grpSpPr>
        <p:grpSp>
          <p:nvGrpSpPr>
            <p:cNvPr id="237" name="Google Shape;237;p21"/>
            <p:cNvGrpSpPr/>
            <p:nvPr/>
          </p:nvGrpSpPr>
          <p:grpSpPr>
            <a:xfrm rot="5400000">
              <a:off x="12002369" y="-11663474"/>
              <a:ext cx="1249931" cy="24576878"/>
              <a:chOff x="0" y="-38100"/>
              <a:chExt cx="246900" cy="4854692"/>
            </a:xfrm>
          </p:grpSpPr>
          <p:sp>
            <p:nvSpPr>
              <p:cNvPr id="238" name="Google Shape;238;p2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39" name="Google Shape;239;p21"/>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40" name="Google Shape;240;p21"/>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41" name="Google Shape;241;p2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42" name="Google Shape;242;p2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43" name="Google Shape;243;p21"/>
          <p:cNvSpPr txBox="1"/>
          <p:nvPr/>
        </p:nvSpPr>
        <p:spPr>
          <a:xfrm>
            <a:off x="1820100" y="395200"/>
            <a:ext cx="14461800" cy="1185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699">
                <a:solidFill>
                  <a:srgbClr val="231F20"/>
                </a:solidFill>
                <a:latin typeface="Halant"/>
                <a:ea typeface="Halant"/>
                <a:cs typeface="Halant"/>
                <a:sym typeface="Halant"/>
              </a:rPr>
              <a:t>THE KOREAN WAR</a:t>
            </a:r>
            <a:endParaRPr sz="600"/>
          </a:p>
        </p:txBody>
      </p:sp>
      <p:sp>
        <p:nvSpPr>
          <p:cNvPr id="244" name="Google Shape;244;p21"/>
          <p:cNvSpPr txBox="1"/>
          <p:nvPr/>
        </p:nvSpPr>
        <p:spPr>
          <a:xfrm>
            <a:off x="654375" y="1914725"/>
            <a:ext cx="8756400" cy="7095900"/>
          </a:xfrm>
          <a:prstGeom prst="rect">
            <a:avLst/>
          </a:prstGeom>
          <a:noFill/>
          <a:ln>
            <a:noFill/>
          </a:ln>
        </p:spPr>
        <p:txBody>
          <a:bodyPr anchorCtr="0" anchor="t" bIns="91425" lIns="91425" spcFirstLastPara="1" rIns="91425" wrap="square" tIns="91425">
            <a:noAutofit/>
          </a:bodyPr>
          <a:lstStyle/>
          <a:p>
            <a:pPr indent="-431800" lvl="0" marL="457200" rtl="0" algn="l">
              <a:spcBef>
                <a:spcPts val="0"/>
              </a:spcBef>
              <a:spcAft>
                <a:spcPts val="0"/>
              </a:spcAft>
              <a:buClr>
                <a:schemeClr val="dk1"/>
              </a:buClr>
              <a:buSzPts val="3200"/>
              <a:buFont typeface="Inter"/>
              <a:buChar char="●"/>
            </a:pPr>
            <a:r>
              <a:rPr lang="en-US" sz="3200">
                <a:solidFill>
                  <a:schemeClr val="dk1"/>
                </a:solidFill>
                <a:latin typeface="Inter"/>
                <a:ea typeface="Inter"/>
                <a:cs typeface="Inter"/>
                <a:sym typeface="Inter"/>
              </a:rPr>
              <a:t>Conflict between North Korea &amp; South Korea</a:t>
            </a:r>
            <a:endParaRPr sz="3200">
              <a:solidFill>
                <a:schemeClr val="dk1"/>
              </a:solidFill>
              <a:latin typeface="Inter"/>
              <a:ea typeface="Inter"/>
              <a:cs typeface="Inter"/>
              <a:sym typeface="Inter"/>
            </a:endParaRPr>
          </a:p>
          <a:p>
            <a:pPr indent="-431800" lvl="1" marL="914400" rtl="0" algn="l">
              <a:spcBef>
                <a:spcPts val="0"/>
              </a:spcBef>
              <a:spcAft>
                <a:spcPts val="0"/>
              </a:spcAft>
              <a:buClr>
                <a:schemeClr val="dk1"/>
              </a:buClr>
              <a:buSzPts val="3200"/>
              <a:buFont typeface="Inter"/>
              <a:buChar char="○"/>
            </a:pPr>
            <a:r>
              <a:rPr lang="en-US" sz="3200">
                <a:solidFill>
                  <a:schemeClr val="dk1"/>
                </a:solidFill>
                <a:latin typeface="Inter"/>
                <a:ea typeface="Inter"/>
                <a:cs typeface="Inter"/>
                <a:sym typeface="Inter"/>
              </a:rPr>
              <a:t>North Korea → Soviet Union &amp; China</a:t>
            </a:r>
            <a:endParaRPr sz="3200">
              <a:solidFill>
                <a:schemeClr val="dk1"/>
              </a:solidFill>
              <a:latin typeface="Inter"/>
              <a:ea typeface="Inter"/>
              <a:cs typeface="Inter"/>
              <a:sym typeface="Inter"/>
            </a:endParaRPr>
          </a:p>
          <a:p>
            <a:pPr indent="-431800" lvl="1" marL="914400" rtl="0" algn="l">
              <a:spcBef>
                <a:spcPts val="0"/>
              </a:spcBef>
              <a:spcAft>
                <a:spcPts val="0"/>
              </a:spcAft>
              <a:buClr>
                <a:schemeClr val="dk1"/>
              </a:buClr>
              <a:buSzPts val="3200"/>
              <a:buFont typeface="Inter"/>
              <a:buChar char="○"/>
            </a:pPr>
            <a:r>
              <a:rPr lang="en-US" sz="3200">
                <a:solidFill>
                  <a:schemeClr val="dk1"/>
                </a:solidFill>
                <a:latin typeface="Inter"/>
                <a:ea typeface="Inter"/>
                <a:cs typeface="Inter"/>
                <a:sym typeface="Inter"/>
              </a:rPr>
              <a:t>South Korea → United States &amp; The United Nations</a:t>
            </a:r>
            <a:endParaRPr sz="3200">
              <a:solidFill>
                <a:schemeClr val="dk1"/>
              </a:solidFill>
              <a:latin typeface="Inter"/>
              <a:ea typeface="Inter"/>
              <a:cs typeface="Inter"/>
              <a:sym typeface="Inter"/>
            </a:endParaRPr>
          </a:p>
          <a:p>
            <a:pPr indent="0" lvl="0" marL="0" rtl="0" algn="l">
              <a:spcBef>
                <a:spcPts val="0"/>
              </a:spcBef>
              <a:spcAft>
                <a:spcPts val="0"/>
              </a:spcAft>
              <a:buNone/>
            </a:pPr>
            <a:r>
              <a:t/>
            </a:r>
            <a:endParaRPr sz="3200">
              <a:solidFill>
                <a:schemeClr val="dk1"/>
              </a:solidFill>
              <a:latin typeface="Inter"/>
              <a:ea typeface="Inter"/>
              <a:cs typeface="Inter"/>
              <a:sym typeface="Inter"/>
            </a:endParaRPr>
          </a:p>
          <a:p>
            <a:pPr indent="-431800" lvl="0" marL="457200" rtl="0" algn="l">
              <a:spcBef>
                <a:spcPts val="0"/>
              </a:spcBef>
              <a:spcAft>
                <a:spcPts val="0"/>
              </a:spcAft>
              <a:buClr>
                <a:schemeClr val="dk1"/>
              </a:buClr>
              <a:buSzPts val="3200"/>
              <a:buFont typeface="Inter"/>
              <a:buChar char="●"/>
            </a:pPr>
            <a:r>
              <a:rPr lang="en-US" sz="3200">
                <a:solidFill>
                  <a:schemeClr val="dk1"/>
                </a:solidFill>
                <a:latin typeface="Inter"/>
                <a:ea typeface="Inter"/>
                <a:cs typeface="Inter"/>
                <a:sym typeface="Inter"/>
              </a:rPr>
              <a:t>Started when North Korea invaded South Korea in 1950 in efforts to unify the region under a communist regime.</a:t>
            </a:r>
            <a:endParaRPr sz="3200">
              <a:solidFill>
                <a:schemeClr val="dk1"/>
              </a:solidFill>
              <a:latin typeface="Inter"/>
              <a:ea typeface="Inter"/>
              <a:cs typeface="Inter"/>
              <a:sym typeface="Inter"/>
            </a:endParaRPr>
          </a:p>
          <a:p>
            <a:pPr indent="-431800" lvl="1" marL="914400" rtl="0" algn="l">
              <a:spcBef>
                <a:spcPts val="0"/>
              </a:spcBef>
              <a:spcAft>
                <a:spcPts val="0"/>
              </a:spcAft>
              <a:buClr>
                <a:schemeClr val="dk1"/>
              </a:buClr>
              <a:buSzPts val="3200"/>
              <a:buFont typeface="Inter"/>
              <a:buChar char="○"/>
            </a:pPr>
            <a:r>
              <a:rPr lang="en-US" sz="3200">
                <a:solidFill>
                  <a:schemeClr val="dk1"/>
                </a:solidFill>
                <a:latin typeface="Inter"/>
                <a:ea typeface="Inter"/>
                <a:cs typeface="Inter"/>
                <a:sym typeface="Inter"/>
              </a:rPr>
              <a:t>Caused the UN and the United States to intervene.</a:t>
            </a:r>
            <a:endParaRPr sz="3200">
              <a:solidFill>
                <a:schemeClr val="dk1"/>
              </a:solidFill>
              <a:latin typeface="Inter"/>
              <a:ea typeface="Inter"/>
              <a:cs typeface="Inter"/>
              <a:sym typeface="Inter"/>
            </a:endParaRPr>
          </a:p>
          <a:p>
            <a:pPr indent="0" lvl="0" marL="0" rtl="0" algn="l">
              <a:spcBef>
                <a:spcPts val="0"/>
              </a:spcBef>
              <a:spcAft>
                <a:spcPts val="0"/>
              </a:spcAft>
              <a:buNone/>
            </a:pPr>
            <a:r>
              <a:t/>
            </a:r>
            <a:endParaRPr sz="3200">
              <a:solidFill>
                <a:schemeClr val="dk1"/>
              </a:solidFill>
              <a:latin typeface="Inter"/>
              <a:ea typeface="Inter"/>
              <a:cs typeface="Inter"/>
              <a:sym typeface="Inter"/>
            </a:endParaRPr>
          </a:p>
          <a:p>
            <a:pPr indent="-431800" lvl="0" marL="457200" rtl="0" algn="l">
              <a:spcBef>
                <a:spcPts val="0"/>
              </a:spcBef>
              <a:spcAft>
                <a:spcPts val="0"/>
              </a:spcAft>
              <a:buClr>
                <a:schemeClr val="dk1"/>
              </a:buClr>
              <a:buSzPts val="3200"/>
              <a:buFont typeface="Inter"/>
              <a:buChar char="●"/>
            </a:pPr>
            <a:r>
              <a:rPr b="1" lang="en-US" sz="3200">
                <a:solidFill>
                  <a:schemeClr val="dk1"/>
                </a:solidFill>
                <a:latin typeface="Inter"/>
                <a:ea typeface="Inter"/>
                <a:cs typeface="Inter"/>
                <a:sym typeface="Inter"/>
              </a:rPr>
              <a:t>Significance: First military action of the Cold War</a:t>
            </a:r>
            <a:endParaRPr b="1" sz="3200">
              <a:solidFill>
                <a:schemeClr val="dk1"/>
              </a:solidFill>
              <a:latin typeface="Inter"/>
              <a:ea typeface="Inter"/>
              <a:cs typeface="Inter"/>
              <a:sym typeface="Inter"/>
            </a:endParaRPr>
          </a:p>
        </p:txBody>
      </p:sp>
      <p:pic>
        <p:nvPicPr>
          <p:cNvPr id="245" name="Google Shape;245;p21"/>
          <p:cNvPicPr preferRelativeResize="0"/>
          <p:nvPr/>
        </p:nvPicPr>
        <p:blipFill>
          <a:blip r:embed="rId4">
            <a:alphaModFix/>
          </a:blip>
          <a:stretch>
            <a:fillRect/>
          </a:stretch>
        </p:blipFill>
        <p:spPr>
          <a:xfrm>
            <a:off x="10108000" y="1914726"/>
            <a:ext cx="7470675" cy="6017401"/>
          </a:xfrm>
          <a:prstGeom prst="rect">
            <a:avLst/>
          </a:prstGeom>
          <a:noFill/>
          <a:ln>
            <a:noFill/>
          </a:ln>
        </p:spPr>
      </p:pic>
      <p:sp>
        <p:nvSpPr>
          <p:cNvPr id="246" name="Google Shape;246;p21"/>
          <p:cNvSpPr txBox="1"/>
          <p:nvPr/>
        </p:nvSpPr>
        <p:spPr>
          <a:xfrm>
            <a:off x="10108000" y="7932125"/>
            <a:ext cx="74706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latin typeface="Inter"/>
                <a:ea typeface="Inter"/>
                <a:cs typeface="Inter"/>
                <a:sym typeface="Inter"/>
              </a:rPr>
              <a:t>Source: </a:t>
            </a:r>
            <a:r>
              <a:rPr lang="en-US" sz="1200" u="sng">
                <a:solidFill>
                  <a:schemeClr val="hlink"/>
                </a:solidFill>
                <a:highlight>
                  <a:srgbClr val="FFFFFF"/>
                </a:highlight>
                <a:latin typeface="Inter"/>
                <a:ea typeface="Inter"/>
                <a:cs typeface="Inter"/>
                <a:sym typeface="Inter"/>
                <a:hlinkClick r:id="rId5"/>
              </a:rPr>
              <a:t>B-26 Invaders</a:t>
            </a:r>
            <a:r>
              <a:rPr lang="en-US" sz="1200">
                <a:solidFill>
                  <a:srgbClr val="202122"/>
                </a:solidFill>
                <a:highlight>
                  <a:srgbClr val="FFFFFF"/>
                </a:highlight>
                <a:latin typeface="Inter"/>
                <a:ea typeface="Inter"/>
                <a:cs typeface="Inter"/>
                <a:sym typeface="Inter"/>
              </a:rPr>
              <a:t> bomb logistics depots in Wonsan, North Korea, 1951. Wikimedia Commons</a:t>
            </a:r>
            <a:endParaRPr sz="1200">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pic>
        <p:nvPicPr>
          <p:cNvPr id="251" name="Google Shape;251;p22"/>
          <p:cNvPicPr preferRelativeResize="0"/>
          <p:nvPr/>
        </p:nvPicPr>
        <p:blipFill>
          <a:blip r:embed="rId3">
            <a:alphaModFix/>
          </a:blip>
          <a:stretch>
            <a:fillRect/>
          </a:stretch>
        </p:blipFill>
        <p:spPr>
          <a:xfrm>
            <a:off x="8764050" y="1734937"/>
            <a:ext cx="5350718" cy="6924461"/>
          </a:xfrm>
          <a:prstGeom prst="rect">
            <a:avLst/>
          </a:prstGeom>
          <a:noFill/>
          <a:ln cap="flat" cmpd="sng" w="28575">
            <a:solidFill>
              <a:schemeClr val="dk1"/>
            </a:solidFill>
            <a:prstDash val="solid"/>
            <a:round/>
            <a:headEnd len="sm" w="sm" type="none"/>
            <a:tailEnd len="sm" w="sm" type="none"/>
          </a:ln>
        </p:spPr>
      </p:pic>
      <p:pic>
        <p:nvPicPr>
          <p:cNvPr id="252" name="Google Shape;252;p22"/>
          <p:cNvPicPr preferRelativeResize="0"/>
          <p:nvPr/>
        </p:nvPicPr>
        <p:blipFill rotWithShape="1">
          <a:blip r:embed="rId4">
            <a:alphaModFix/>
          </a:blip>
          <a:srcRect b="52223" l="66250" r="3709" t="4808"/>
          <a:stretch/>
        </p:blipFill>
        <p:spPr>
          <a:xfrm>
            <a:off x="12807600" y="4648800"/>
            <a:ext cx="4910950" cy="3019926"/>
          </a:xfrm>
          <a:prstGeom prst="rect">
            <a:avLst/>
          </a:prstGeom>
          <a:noFill/>
          <a:ln>
            <a:noFill/>
          </a:ln>
        </p:spPr>
      </p:pic>
      <p:grpSp>
        <p:nvGrpSpPr>
          <p:cNvPr id="253" name="Google Shape;253;p22"/>
          <p:cNvGrpSpPr/>
          <p:nvPr/>
        </p:nvGrpSpPr>
        <p:grpSpPr>
          <a:xfrm>
            <a:off x="15859155" y="-98041"/>
            <a:ext cx="1562625" cy="1771271"/>
            <a:chOff x="0" y="-130721"/>
            <a:chExt cx="2083500" cy="2361695"/>
          </a:xfrm>
        </p:grpSpPr>
        <p:grpSp>
          <p:nvGrpSpPr>
            <p:cNvPr id="254" name="Google Shape;254;p22"/>
            <p:cNvGrpSpPr/>
            <p:nvPr/>
          </p:nvGrpSpPr>
          <p:grpSpPr>
            <a:xfrm>
              <a:off x="75599" y="-130721"/>
              <a:ext cx="2007880" cy="2361695"/>
              <a:chOff x="0" y="-47625"/>
              <a:chExt cx="731522" cy="860425"/>
            </a:xfrm>
          </p:grpSpPr>
          <p:sp>
            <p:nvSpPr>
              <p:cNvPr id="255" name="Google Shape;255;p2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22"/>
              <p:cNvSpPr txBox="1"/>
              <p:nvPr/>
            </p:nvSpPr>
            <p:spPr>
              <a:xfrm>
                <a:off x="27422"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7" name="Google Shape;257;p22"/>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8</a:t>
              </a:r>
              <a:endParaRPr>
                <a:solidFill>
                  <a:schemeClr val="lt1"/>
                </a:solidFill>
              </a:endParaRPr>
            </a:p>
          </p:txBody>
        </p:sp>
      </p:grpSp>
      <p:sp>
        <p:nvSpPr>
          <p:cNvPr id="258" name="Google Shape;258;p22"/>
          <p:cNvSpPr/>
          <p:nvPr/>
        </p:nvSpPr>
        <p:spPr>
          <a:xfrm>
            <a:off x="-5299032" y="-45130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5">
              <a:alphaModFix/>
            </a:blip>
            <a:stretch>
              <a:fillRect b="0" l="0" r="0" t="0"/>
            </a:stretch>
          </a:blipFill>
          <a:ln>
            <a:noFill/>
          </a:ln>
        </p:spPr>
      </p:sp>
      <p:grpSp>
        <p:nvGrpSpPr>
          <p:cNvPr id="259" name="Google Shape;259;p22"/>
          <p:cNvGrpSpPr/>
          <p:nvPr/>
        </p:nvGrpSpPr>
        <p:grpSpPr>
          <a:xfrm>
            <a:off x="-254016" y="9230009"/>
            <a:ext cx="18796043" cy="937448"/>
            <a:chOff x="204" y="0"/>
            <a:chExt cx="25061391" cy="1249931"/>
          </a:xfrm>
        </p:grpSpPr>
        <p:grpSp>
          <p:nvGrpSpPr>
            <p:cNvPr id="260" name="Google Shape;260;p22"/>
            <p:cNvGrpSpPr/>
            <p:nvPr/>
          </p:nvGrpSpPr>
          <p:grpSpPr>
            <a:xfrm rot="5400000">
              <a:off x="12002369" y="-11663474"/>
              <a:ext cx="1249931" cy="24576878"/>
              <a:chOff x="0" y="-38100"/>
              <a:chExt cx="246900" cy="4854692"/>
            </a:xfrm>
          </p:grpSpPr>
          <p:sp>
            <p:nvSpPr>
              <p:cNvPr id="261" name="Google Shape;261;p2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62" name="Google Shape;262;p22"/>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63" name="Google Shape;263;p22"/>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64" name="Google Shape;264;p2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65" name="Google Shape;265;p2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66" name="Google Shape;266;p22"/>
          <p:cNvSpPr txBox="1"/>
          <p:nvPr/>
        </p:nvSpPr>
        <p:spPr>
          <a:xfrm>
            <a:off x="1820100" y="320775"/>
            <a:ext cx="14461800" cy="1123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i="1" lang="en-US" sz="7299">
                <a:solidFill>
                  <a:srgbClr val="231F20"/>
                </a:solidFill>
                <a:latin typeface="Halant"/>
                <a:ea typeface="Halant"/>
                <a:cs typeface="Halant"/>
                <a:sym typeface="Halant"/>
              </a:rPr>
              <a:t>VOICES OF THE KOREAN WAR</a:t>
            </a:r>
            <a:endParaRPr i="1" sz="200"/>
          </a:p>
        </p:txBody>
      </p:sp>
      <p:sp>
        <p:nvSpPr>
          <p:cNvPr id="267" name="Google Shape;267;p22"/>
          <p:cNvSpPr txBox="1"/>
          <p:nvPr/>
        </p:nvSpPr>
        <p:spPr>
          <a:xfrm>
            <a:off x="771125" y="2041250"/>
            <a:ext cx="7415700" cy="7037700"/>
          </a:xfrm>
          <a:prstGeom prst="rect">
            <a:avLst/>
          </a:prstGeom>
          <a:noFill/>
          <a:ln>
            <a:noFill/>
          </a:ln>
        </p:spPr>
        <p:txBody>
          <a:bodyPr anchorCtr="0" anchor="t" bIns="91425" lIns="91425" spcFirstLastPara="1" rIns="91425" wrap="square" tIns="91425">
            <a:noAutofit/>
          </a:bodyPr>
          <a:lstStyle/>
          <a:p>
            <a:pPr indent="-400050" lvl="0" marL="457200" rtl="0" algn="l">
              <a:lnSpc>
                <a:spcPct val="100000"/>
              </a:lnSpc>
              <a:spcBef>
                <a:spcPts val="0"/>
              </a:spcBef>
              <a:spcAft>
                <a:spcPts val="0"/>
              </a:spcAft>
              <a:buClr>
                <a:schemeClr val="dk1"/>
              </a:buClr>
              <a:buSzPts val="2700"/>
              <a:buFont typeface="Inter"/>
              <a:buAutoNum type="arabicPeriod"/>
            </a:pPr>
            <a:r>
              <a:rPr lang="en-US" sz="2700">
                <a:solidFill>
                  <a:schemeClr val="dk1"/>
                </a:solidFill>
                <a:latin typeface="Inter"/>
                <a:ea typeface="Inter"/>
                <a:cs typeface="Inter"/>
                <a:sym typeface="Inter"/>
              </a:rPr>
              <a:t>Go to </a:t>
            </a:r>
            <a:r>
              <a:rPr lang="en-US" sz="2700" u="sng">
                <a:solidFill>
                  <a:schemeClr val="hlink"/>
                </a:solidFill>
                <a:latin typeface="Inter"/>
                <a:ea typeface="Inter"/>
                <a:cs typeface="Inter"/>
                <a:sym typeface="Inter"/>
                <a:hlinkClick r:id="rId6"/>
              </a:rPr>
              <a:t>www.iwm.org.uk/history/voices-of-the-korean-war</a:t>
            </a:r>
            <a:endParaRPr sz="2700">
              <a:solidFill>
                <a:schemeClr val="dk1"/>
              </a:solidFill>
              <a:latin typeface="Inter"/>
              <a:ea typeface="Inter"/>
              <a:cs typeface="Inter"/>
              <a:sym typeface="Inter"/>
            </a:endParaRPr>
          </a:p>
          <a:p>
            <a:pPr indent="-400050" lvl="0" marL="457200" rtl="0" algn="l">
              <a:lnSpc>
                <a:spcPct val="100000"/>
              </a:lnSpc>
              <a:spcBef>
                <a:spcPts val="1000"/>
              </a:spcBef>
              <a:spcAft>
                <a:spcPts val="0"/>
              </a:spcAft>
              <a:buClr>
                <a:schemeClr val="dk1"/>
              </a:buClr>
              <a:buSzPts val="2700"/>
              <a:buFont typeface="Inter"/>
              <a:buAutoNum type="arabicPeriod"/>
            </a:pPr>
            <a:r>
              <a:rPr lang="en-US" sz="2700">
                <a:solidFill>
                  <a:schemeClr val="dk1"/>
                </a:solidFill>
                <a:latin typeface="Inter"/>
                <a:ea typeface="Inter"/>
                <a:cs typeface="Inter"/>
                <a:sym typeface="Inter"/>
              </a:rPr>
              <a:t>For each round, you will listen to the soldier’s oral history of the Korean War and follow along with the linked audio transcript </a:t>
            </a:r>
            <a:r>
              <a:rPr lang="en-US" sz="2700" u="sng">
                <a:solidFill>
                  <a:schemeClr val="dk1"/>
                </a:solidFill>
                <a:latin typeface="Inter"/>
                <a:ea typeface="Inter"/>
                <a:cs typeface="Inter"/>
                <a:sym typeface="Inter"/>
              </a:rPr>
              <a:t>silently.</a:t>
            </a:r>
            <a:r>
              <a:rPr lang="en-US" sz="2700">
                <a:solidFill>
                  <a:schemeClr val="dk1"/>
                </a:solidFill>
                <a:latin typeface="Inter"/>
                <a:ea typeface="Inter"/>
                <a:cs typeface="Inter"/>
                <a:sym typeface="Inter"/>
              </a:rPr>
              <a:t> </a:t>
            </a:r>
            <a:r>
              <a:rPr b="1" lang="en-US" sz="2700">
                <a:solidFill>
                  <a:schemeClr val="dk1"/>
                </a:solidFill>
                <a:latin typeface="Inter"/>
                <a:ea typeface="Inter"/>
                <a:cs typeface="Inter"/>
                <a:sym typeface="Inter"/>
              </a:rPr>
              <a:t>There are 3 rounds total.</a:t>
            </a:r>
            <a:endParaRPr b="1" sz="2700">
              <a:solidFill>
                <a:schemeClr val="dk1"/>
              </a:solidFill>
              <a:latin typeface="Inter"/>
              <a:ea typeface="Inter"/>
              <a:cs typeface="Inter"/>
              <a:sym typeface="Inter"/>
            </a:endParaRPr>
          </a:p>
          <a:p>
            <a:pPr indent="-400050" lvl="0" marL="457200" rtl="0" algn="l">
              <a:lnSpc>
                <a:spcPct val="100000"/>
              </a:lnSpc>
              <a:spcBef>
                <a:spcPts val="1000"/>
              </a:spcBef>
              <a:spcAft>
                <a:spcPts val="0"/>
              </a:spcAft>
              <a:buClr>
                <a:schemeClr val="dk1"/>
              </a:buClr>
              <a:buSzPts val="2700"/>
              <a:buFont typeface="Inter"/>
              <a:buAutoNum type="arabicPeriod"/>
            </a:pPr>
            <a:r>
              <a:rPr lang="en-US" sz="2700">
                <a:solidFill>
                  <a:schemeClr val="dk1"/>
                </a:solidFill>
                <a:latin typeface="Inter"/>
                <a:ea typeface="Inter"/>
                <a:cs typeface="Inter"/>
                <a:sym typeface="Inter"/>
              </a:rPr>
              <a:t>Complete the graphic organizer for each oral history </a:t>
            </a:r>
            <a:r>
              <a:rPr lang="en-US" sz="2700" u="sng">
                <a:solidFill>
                  <a:schemeClr val="dk1"/>
                </a:solidFill>
                <a:latin typeface="Inter"/>
                <a:ea typeface="Inter"/>
                <a:cs typeface="Inter"/>
                <a:sym typeface="Inter"/>
              </a:rPr>
              <a:t>independently. </a:t>
            </a:r>
            <a:endParaRPr sz="2700" u="sng">
              <a:solidFill>
                <a:schemeClr val="dk1"/>
              </a:solidFill>
              <a:latin typeface="Inter"/>
              <a:ea typeface="Inter"/>
              <a:cs typeface="Inter"/>
              <a:sym typeface="Inter"/>
            </a:endParaRPr>
          </a:p>
          <a:p>
            <a:pPr indent="-400050" lvl="0" marL="457200" rtl="0" algn="l">
              <a:lnSpc>
                <a:spcPct val="100000"/>
              </a:lnSpc>
              <a:spcBef>
                <a:spcPts val="1000"/>
              </a:spcBef>
              <a:spcAft>
                <a:spcPts val="0"/>
              </a:spcAft>
              <a:buClr>
                <a:schemeClr val="dk1"/>
              </a:buClr>
              <a:buSzPts val="2700"/>
              <a:buFont typeface="Inter"/>
              <a:buAutoNum type="arabicPeriod"/>
            </a:pPr>
            <a:r>
              <a:rPr lang="en-US" sz="2700">
                <a:solidFill>
                  <a:schemeClr val="dk1"/>
                </a:solidFill>
                <a:latin typeface="Inter"/>
                <a:ea typeface="Inter"/>
                <a:cs typeface="Inter"/>
                <a:sym typeface="Inter"/>
              </a:rPr>
              <a:t>With your group, discuss what you learned and add additional information to your graphic organizer as needed.</a:t>
            </a:r>
            <a:endParaRPr sz="2700">
              <a:solidFill>
                <a:schemeClr val="dk1"/>
              </a:solidFill>
              <a:latin typeface="Inter"/>
              <a:ea typeface="Inter"/>
              <a:cs typeface="Inter"/>
              <a:sym typeface="Inter"/>
            </a:endParaRPr>
          </a:p>
          <a:p>
            <a:pPr indent="0" lvl="0" marL="0" rtl="0" algn="l">
              <a:spcBef>
                <a:spcPts val="1000"/>
              </a:spcBef>
              <a:spcAft>
                <a:spcPts val="0"/>
              </a:spcAft>
              <a:buNone/>
            </a:pPr>
            <a:r>
              <a:t/>
            </a:r>
            <a:endParaRPr sz="2400">
              <a:solidFill>
                <a:schemeClr val="dk1"/>
              </a:solidFill>
              <a:latin typeface="Inter"/>
              <a:ea typeface="Inter"/>
              <a:cs typeface="Inter"/>
              <a:sym typeface="Inter"/>
            </a:endParaRPr>
          </a:p>
        </p:txBody>
      </p:sp>
      <p:pic>
        <p:nvPicPr>
          <p:cNvPr descr="A picture containing text, monitor, electronics, indoor&#10;&#10;Description automatically generated" id="268" name="Google Shape;268;p22"/>
          <p:cNvPicPr preferRelativeResize="0"/>
          <p:nvPr/>
        </p:nvPicPr>
        <p:blipFill rotWithShape="1">
          <a:blip r:embed="rId7">
            <a:alphaModFix/>
          </a:blip>
          <a:srcRect b="0" l="0" r="0" t="0"/>
          <a:stretch/>
        </p:blipFill>
        <p:spPr>
          <a:xfrm>
            <a:off x="12510875" y="4372000"/>
            <a:ext cx="5634125" cy="45275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