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28B2152-AB12-4589-9007-F423E66CEA7D}">
  <a:tblStyle styleId="{828B2152-AB12-4589-9007-F423E66CEA7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003FDB7-3C32-4E8F-AE17-6AEB246BC98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af04cea02_0_1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af04cea02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af04cea02_0_4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af04cea02_0_4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af04cea02_0_4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af04cea02_0_4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af04cea02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5af04cea02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af04cea02_0_5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5af04cea02_0_5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5af04cea02_0_5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5af04cea02_0_5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Vietnam War</a:t>
            </a:r>
            <a:endParaRPr sz="1500">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1288" y="1877425"/>
          <a:ext cx="3000000" cy="3000000"/>
        </p:xfrm>
        <a:graphic>
          <a:graphicData uri="http://schemas.openxmlformats.org/drawingml/2006/table">
            <a:tbl>
              <a:tblPr>
                <a:noFill/>
                <a:tableStyleId>{828B2152-AB12-4589-9007-F423E66CEA7D}</a:tableStyleId>
              </a:tblPr>
              <a:tblGrid>
                <a:gridCol w="5006700"/>
                <a:gridCol w="2063125"/>
              </a:tblGrid>
              <a:tr h="7166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Vietnam’s road to war stretches back through decades of foreign domination and nationalist resistance. From the mid-1800s until World War II, Vietnam was part of colonial French Indochina. The French imposed heavy taxes, controlled land and resources, and limited Vietnamese political participation.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These injustices gave rise to a growing nationalist movement, led most prominently by Ho Chi Minh, a revolutionary who blended anti-colonial goals with communist ideology.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World War II, France’s hold on Vietnam weakened as Japan invaded and occupied the territory from 1940 to 1945. After Japan's defeat, Ho Chi Minh and his followers declared Vietnam’s independence. However, France attempted to reassert colonial control, leading to the First Indochina War (1946–1954) between the French military and Ho Chi Minh’s communist-led Viet Minh forces. </a:t>
                      </a:r>
                      <a:r>
                        <a:rPr b="1" lang="en" sz="1100">
                          <a:solidFill>
                            <a:schemeClr val="dk1"/>
                          </a:solidFill>
                          <a:latin typeface="Inter"/>
                          <a:ea typeface="Inter"/>
                          <a:cs typeface="Inter"/>
                          <a:sym typeface="Inter"/>
                        </a:rPr>
                        <a:t>(B)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ended with the Geneva Accords in 1954. These agreements called for a temporary partition of Vietnam at the 17th parallel, with national elections to be held in 1956.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North Vietnam, under Ho Chi Minh, became a communist state backed by the Soviet Union and China. In the South, Ngo Dinh Diem rose to power with the support of the United States, which saw him as a strong anti-communist ally. However, Diem refused to hold the promised national elections, fearing a likely victory for Ho Chi Minh. His increasingly authoritarian rule and suppression of political opponents led to widespread unrest.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tensions escalated, the United States grew more involved. The U.S. feared that a communist victory in Vietnam would trigger a "domino effect" across Southeast Asia. The situation transformed into a proxy war, where the U.S. supported South Vietnam with military aid, advisors, and combat troops, while the Soviet Union and China backed North Vietnam.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By the mid-1960s, the conflict had escalated into a full-scale war, with devastating consequences for Vietnamese civilians and U.S. soldiers alike.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dragged on for nearly two decades. After years of fighting, in 1975, Saigon fell, reunifying Vietnam under communist rule. The Vietnam War had profound global and domestic impacts, deepening Cold War. It both highlighted and deepened Cold War divisions. For Vietnam, it meant reunification—but at the cost of millions of lives and years of devastation. Today, the war remains one of the most significant and controversial conflicts of the 20th century, symbolizing both the intensity of Cold War rivalries and the struggles of nations seeking self-determination. </a:t>
                      </a:r>
                      <a:r>
                        <a:rPr b="1" lang="en" sz="1100">
                          <a:solidFill>
                            <a:schemeClr val="dk1"/>
                          </a:solidFill>
                          <a:latin typeface="Inter"/>
                          <a:ea typeface="Inter"/>
                          <a:cs typeface="Inter"/>
                          <a:sym typeface="Inter"/>
                        </a:rPr>
                        <a:t>(E) </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Why did a nationalist movement grow in Vietnam?</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What caused the First Indochina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was determined in the Geneva Accords?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did the Vietnam War become a Cold War proxy conflict?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is the Vietnam War historically significant?</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04" name="Google Shape;104;p25"/>
          <p:cNvPicPr preferRelativeResize="0"/>
          <p:nvPr/>
        </p:nvPicPr>
        <p:blipFill>
          <a:blip r:embed="rId4">
            <a:alphaModFix/>
          </a:blip>
          <a:stretch>
            <a:fillRect/>
          </a:stretch>
        </p:blipFill>
        <p:spPr>
          <a:xfrm>
            <a:off x="657232" y="896475"/>
            <a:ext cx="912469" cy="898300"/>
          </a:xfrm>
          <a:prstGeom prst="rect">
            <a:avLst/>
          </a:prstGeom>
          <a:noFill/>
          <a:ln>
            <a:noFill/>
          </a:ln>
        </p:spPr>
      </p:pic>
      <p:sp>
        <p:nvSpPr>
          <p:cNvPr id="105" name="Google Shape;105;p25"/>
          <p:cNvSpPr txBox="1"/>
          <p:nvPr/>
        </p:nvSpPr>
        <p:spPr>
          <a:xfrm>
            <a:off x="1569700" y="851875"/>
            <a:ext cx="5851500" cy="1080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Contextualization &amp; Sourcing</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4" name="Google Shape;114;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sp>
        <p:nvSpPr>
          <p:cNvPr id="115" name="Google Shape;115;p26"/>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116" name="Google Shape;116;p26"/>
          <p:cNvGraphicFramePr/>
          <p:nvPr/>
        </p:nvGraphicFramePr>
        <p:xfrm>
          <a:off x="381500" y="1409700"/>
          <a:ext cx="3000000" cy="3000000"/>
        </p:xfrm>
        <a:graphic>
          <a:graphicData uri="http://schemas.openxmlformats.org/drawingml/2006/table">
            <a:tbl>
              <a:tblPr>
                <a:noFill/>
                <a:tableStyleId>{0003FDB7-3C32-4E8F-AE17-6AEB246BC98B}</a:tableStyleId>
              </a:tblPr>
              <a:tblGrid>
                <a:gridCol w="1771375"/>
                <a:gridCol w="1771375"/>
                <a:gridCol w="1771375"/>
                <a:gridCol w="1771375"/>
              </a:tblGrid>
              <a:tr h="2297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992300">
                <a:tc row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Ho Chi Minh, “Declaration of Independence of the Democratic Republic of Vietnam,” September 2, 1945</a:t>
                      </a:r>
                      <a:endParaRPr b="1" sz="1200">
                        <a:latin typeface="Inter"/>
                        <a:ea typeface="Inter"/>
                        <a:cs typeface="Inter"/>
                        <a:sym typeface="Inter"/>
                      </a:endParaRPr>
                    </a:p>
                  </a:txBody>
                  <a:tcPr marT="91425" marB="91425" marR="91425" marL="91425" anchor="ctr"/>
                </a:tc>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hMerge="1"/>
                <a:tc hMerge="1"/>
              </a:tr>
              <a:tr h="2297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solidFill>
                      <a:srgbClr val="CCCCCC"/>
                    </a:solidFill>
                  </a:tcPr>
                </a:tc>
                <a:tc hMerge="1"/>
              </a:tr>
              <a:tr h="1139325">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gridSpan="2">
                  <a:txBody>
                    <a:bodyPr/>
                    <a:lstStyle/>
                    <a:p>
                      <a:pPr indent="0" lvl="0" marL="0" rtl="0" algn="l">
                        <a:spcBef>
                          <a:spcPts val="0"/>
                        </a:spcBef>
                        <a:spcAft>
                          <a:spcPts val="0"/>
                        </a:spcAft>
                        <a:buNone/>
                      </a:pPr>
                      <a:r>
                        <a:t/>
                      </a:r>
                      <a:endParaRPr/>
                    </a:p>
                  </a:txBody>
                  <a:tcPr marT="91425" marB="91425" marR="91425" marL="91425"/>
                </a:tc>
                <a:tc hMerge="1"/>
              </a:tr>
              <a:tr h="229700">
                <a:tc rowSpan="4">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Christian G. Appy, “Interview with Le Lieu Browne,” 2003.</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solidFill>
                      <a:srgbClr val="CCCCCC"/>
                    </a:solidFill>
                  </a:tcPr>
                </a:tc>
                <a:tc hMerge="1"/>
                <a:tc hMerge="1"/>
              </a:tr>
              <a:tr h="992300">
                <a:tc vMerge="1"/>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2297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7534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graphicFrame>
        <p:nvGraphicFramePr>
          <p:cNvPr id="125" name="Google Shape;125;p27"/>
          <p:cNvGraphicFramePr/>
          <p:nvPr/>
        </p:nvGraphicFramePr>
        <p:xfrm>
          <a:off x="381500" y="647700"/>
          <a:ext cx="3000000" cy="3000000"/>
        </p:xfrm>
        <a:graphic>
          <a:graphicData uri="http://schemas.openxmlformats.org/drawingml/2006/table">
            <a:tbl>
              <a:tblPr>
                <a:noFill/>
                <a:tableStyleId>{0003FDB7-3C32-4E8F-AE17-6AEB246BC98B}</a:tableStyleId>
              </a:tblPr>
              <a:tblGrid>
                <a:gridCol w="1768650"/>
                <a:gridCol w="1768650"/>
                <a:gridCol w="1768650"/>
                <a:gridCol w="1768650"/>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solidFill>
                      <a:srgbClr val="CCCCCC"/>
                    </a:solidFill>
                  </a:tcP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row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Christian G. Appy, “Interview with Truong My Hoa,” 2003.</a:t>
                      </a:r>
                      <a:endParaRPr b="1" sz="1200">
                        <a:latin typeface="Inter"/>
                        <a:ea typeface="Inter"/>
                        <a:cs typeface="Inter"/>
                        <a:sym typeface="Inter"/>
                      </a:endParaRPr>
                    </a:p>
                  </a:txBody>
                  <a:tcPr marT="91425" marB="91425" marR="91425" marL="91425" anchor="ctr"/>
                </a:tc>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c hMerge="1"/>
              </a:tr>
              <a:tr h="3810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Ilya V. Gaiduk, </a:t>
                      </a:r>
                      <a:r>
                        <a:rPr i="1" lang="en" sz="1200">
                          <a:solidFill>
                            <a:schemeClr val="dk1"/>
                          </a:solidFill>
                          <a:latin typeface="Inter"/>
                          <a:ea typeface="Inter"/>
                          <a:cs typeface="Inter"/>
                          <a:sym typeface="Inter"/>
                        </a:rPr>
                        <a:t>Confronting Vietnam: Soviet Policy Toward the Indochina Conflict, 1954-1963</a:t>
                      </a:r>
                      <a:r>
                        <a:rPr lang="en" sz="1200">
                          <a:solidFill>
                            <a:schemeClr val="dk1"/>
                          </a:solidFill>
                          <a:latin typeface="Inter"/>
                          <a:ea typeface="Inter"/>
                          <a:cs typeface="Inter"/>
                          <a:sym typeface="Inter"/>
                        </a:rPr>
                        <a:t>, 2003.</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solidFill>
                      <a:srgbClr val="CCCCCC"/>
                    </a:solidFill>
                  </a:tcPr>
                </a:tc>
                <a:tc hMerge="1"/>
                <a:tc hMerge="1"/>
              </a:tr>
              <a:tr h="381000">
                <a:tc vMerge="1"/>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Robert McNamara and McGeorge Bundy, “The Fork is in the Y,” Memo to President Johnson</a:t>
                      </a:r>
                      <a:r>
                        <a:rPr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January 27, 1965.</a:t>
                      </a:r>
                      <a:endParaRPr sz="1200">
                        <a:solidFill>
                          <a:schemeClr val="dk1"/>
                        </a:solidFill>
                        <a:latin typeface="Inter"/>
                        <a:ea typeface="Inter"/>
                        <a:cs typeface="Inter"/>
                        <a:sym typeface="Inter"/>
                      </a:endParaRPr>
                    </a:p>
                  </a:txBody>
                  <a:tcPr marT="91425" marB="91425" marR="91425" marL="91425" anchor="ct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vMerge="1"/>
                <a:tc gridSpan="3">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Vietnam War (Exemplar)</a:t>
            </a:r>
            <a:endParaRPr sz="1500">
              <a:latin typeface="Inter"/>
              <a:ea typeface="Inter"/>
              <a:cs typeface="Inter"/>
              <a:sym typeface="Inter"/>
            </a:endParaRPr>
          </a:p>
        </p:txBody>
      </p:sp>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4" name="Google Shape;134;p28"/>
          <p:cNvGraphicFramePr/>
          <p:nvPr/>
        </p:nvGraphicFramePr>
        <p:xfrm>
          <a:off x="351288" y="1877425"/>
          <a:ext cx="3000000" cy="3000000"/>
        </p:xfrm>
        <a:graphic>
          <a:graphicData uri="http://schemas.openxmlformats.org/drawingml/2006/table">
            <a:tbl>
              <a:tblPr>
                <a:noFill/>
                <a:tableStyleId>{828B2152-AB12-4589-9007-F423E66CEA7D}</a:tableStyleId>
              </a:tblPr>
              <a:tblGrid>
                <a:gridCol w="5006700"/>
                <a:gridCol w="2063125"/>
              </a:tblGrid>
              <a:tr h="7166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Vietnam’s road to war stretches back through decades of foreign domination and nationalist resistance. From the mid-1800s until World War II, Vietnam was part of colonial French Indochina. The French imposed heavy taxes, controlled land and resources, and limited Vietnamese political participation.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These injustices gave rise to a growing nationalist movement, led most prominently by Ho Chi Minh, a revolutionary who blended anti-colonial goals with communist ideology.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World War II, France’s hold on Vietnam weakened as Japan invaded and occupied the territory from 1940 to 1945. After Japan's defeat, Ho Chi Minh and his followers declared Vietnam’s independence. However, France attempted to reassert colonial control, leading to the First Indochina War (1946–1954) between the French military and Ho Chi Minh’s communist-led Viet Minh forces. </a:t>
                      </a:r>
                      <a:r>
                        <a:rPr b="1" lang="en" sz="1100">
                          <a:solidFill>
                            <a:schemeClr val="dk1"/>
                          </a:solidFill>
                          <a:latin typeface="Inter"/>
                          <a:ea typeface="Inter"/>
                          <a:cs typeface="Inter"/>
                          <a:sym typeface="Inter"/>
                        </a:rPr>
                        <a:t>(B)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ended with the Geneva Accords in 1954. These agreements called for a temporary partition of Vietnam at the 17th parallel, with national elections to be held in 1956.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North Vietnam, under Ho Chi Minh, became a communist state backed by the Soviet Union and China. In the South, Ngo Dinh Diem rose to power with the support of the United States, which saw him as a strong anti-communist ally. However, Diem refused to hold the promised national elections, fearing a likely victory for Ho Chi Minh. </a:t>
                      </a:r>
                      <a:r>
                        <a:rPr lang="en" sz="1100">
                          <a:solidFill>
                            <a:schemeClr val="dk1"/>
                          </a:solidFill>
                          <a:latin typeface="Inter"/>
                          <a:ea typeface="Inter"/>
                          <a:cs typeface="Inter"/>
                          <a:sym typeface="Inter"/>
                        </a:rPr>
                        <a:t>His increasingly authoritarian rule and suppression of political opponents led to widespread unrest.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tensions escalated, the United States grew more involved. The U.S. feared that a communist victory in Vietnam would trigger a "domino effect" across Southeast Asia. The situation transformed into a proxy war, where the U.S. supported South Vietnam with military aid, advisors, and combat troops, while the Soviet Union and China backed North Vietnam.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By the mid-1960s, the conflict had escalated into a full-scale war, with devastating consequences for Vietnamese civilians and U.S. soldiers alike.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dragged on for nearly two decades. After years of fighting, in 1975, Saigon fell, reunifying Vietnam under communist rule. The Vietnam War had profound global and domestic impacts, deepening Cold War. It both </a:t>
                      </a:r>
                      <a:r>
                        <a:rPr lang="en" sz="1100">
                          <a:solidFill>
                            <a:schemeClr val="dk1"/>
                          </a:solidFill>
                          <a:latin typeface="Inter"/>
                          <a:ea typeface="Inter"/>
                          <a:cs typeface="Inter"/>
                          <a:sym typeface="Inter"/>
                        </a:rPr>
                        <a:t>highlighted</a:t>
                      </a:r>
                      <a:r>
                        <a:rPr lang="en" sz="1100">
                          <a:solidFill>
                            <a:schemeClr val="dk1"/>
                          </a:solidFill>
                          <a:latin typeface="Inter"/>
                          <a:ea typeface="Inter"/>
                          <a:cs typeface="Inter"/>
                          <a:sym typeface="Inter"/>
                        </a:rPr>
                        <a:t> and deepened Cold War divisions. For Vietnam, it meant reunification—but at the cost of millions of lives and years of devastation. Today, the war remains one of the most significant and controversial conflicts of the 20th century, symbolizing both the intensity of Cold War rivalries and the struggles of nations seeking self-determination. </a:t>
                      </a:r>
                      <a:r>
                        <a:rPr b="1" lang="en" sz="1100">
                          <a:solidFill>
                            <a:schemeClr val="dk1"/>
                          </a:solidFill>
                          <a:latin typeface="Inter"/>
                          <a:ea typeface="Inter"/>
                          <a:cs typeface="Inter"/>
                          <a:sym typeface="Inter"/>
                        </a:rPr>
                        <a:t>(E) </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Why did a nationalist movement grow in Vietnam?</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French imposed high taxes, controlled land, and restricted political rights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What caused the First Indochina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France tried to regain control of Vietnam after Japan’s defeat</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was determined in the Geneva Accords?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Vietnam would be temporarily divided and would have </a:t>
                      </a:r>
                      <a:r>
                        <a:rPr b="1" lang="en" sz="1100">
                          <a:solidFill>
                            <a:schemeClr val="accent1"/>
                          </a:solidFill>
                          <a:latin typeface="Inter"/>
                          <a:ea typeface="Inter"/>
                          <a:cs typeface="Inter"/>
                          <a:sym typeface="Inter"/>
                        </a:rPr>
                        <a:t>national</a:t>
                      </a:r>
                      <a:r>
                        <a:rPr b="1" lang="en" sz="1100">
                          <a:solidFill>
                            <a:schemeClr val="accent1"/>
                          </a:solidFill>
                          <a:latin typeface="Inter"/>
                          <a:ea typeface="Inter"/>
                          <a:cs typeface="Inter"/>
                          <a:sym typeface="Inter"/>
                        </a:rPr>
                        <a:t> elections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did the Vietnam War become a Cold War proxy conflict?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U.S. supported South Vietnam to stop the spread of communism. The USSR and China support North Vietnam</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is the Vietnam War historically significant?</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It was a major Cold War conflict and symbolized global struggles over ideology and independence</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35" name="Google Shape;135;p28"/>
          <p:cNvPicPr preferRelativeResize="0"/>
          <p:nvPr/>
        </p:nvPicPr>
        <p:blipFill>
          <a:blip r:embed="rId4">
            <a:alphaModFix/>
          </a:blip>
          <a:stretch>
            <a:fillRect/>
          </a:stretch>
        </p:blipFill>
        <p:spPr>
          <a:xfrm>
            <a:off x="657232" y="896475"/>
            <a:ext cx="912469" cy="898300"/>
          </a:xfrm>
          <a:prstGeom prst="rect">
            <a:avLst/>
          </a:prstGeom>
          <a:noFill/>
          <a:ln>
            <a:noFill/>
          </a:ln>
        </p:spPr>
      </p:pic>
      <p:sp>
        <p:nvSpPr>
          <p:cNvPr id="136" name="Google Shape;136;p28"/>
          <p:cNvSpPr txBox="1"/>
          <p:nvPr/>
        </p:nvSpPr>
        <p:spPr>
          <a:xfrm>
            <a:off x="1569700" y="851875"/>
            <a:ext cx="5851500" cy="1080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Contextualization &amp; Sourcing</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37" name="Google Shape;137;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3" name="Google Shape;14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5" name="Google Shape;14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 (Exemplar)</a:t>
            </a:r>
            <a:endParaRPr sz="1900">
              <a:solidFill>
                <a:schemeClr val="dk1"/>
              </a:solidFill>
              <a:latin typeface="Halant"/>
              <a:ea typeface="Halant"/>
              <a:cs typeface="Halant"/>
              <a:sym typeface="Halant"/>
            </a:endParaRPr>
          </a:p>
        </p:txBody>
      </p:sp>
      <p:sp>
        <p:nvSpPr>
          <p:cNvPr id="146" name="Google Shape;146;p29"/>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147" name="Google Shape;147;p29"/>
          <p:cNvGraphicFramePr/>
          <p:nvPr/>
        </p:nvGraphicFramePr>
        <p:xfrm>
          <a:off x="381500" y="1409700"/>
          <a:ext cx="3000000" cy="3000000"/>
        </p:xfrm>
        <a:graphic>
          <a:graphicData uri="http://schemas.openxmlformats.org/drawingml/2006/table">
            <a:tbl>
              <a:tblPr>
                <a:noFill/>
                <a:tableStyleId>{0003FDB7-3C32-4E8F-AE17-6AEB246BC98B}</a:tableStyleId>
              </a:tblPr>
              <a:tblGrid>
                <a:gridCol w="1771375"/>
                <a:gridCol w="1771375"/>
                <a:gridCol w="1771375"/>
                <a:gridCol w="1771375"/>
              </a:tblGrid>
              <a:tr h="2297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992300">
                <a:tc row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 Chi Minh, “Declaration of Independence of the Democratic Republic of Vietnam,” September 2, 1945</a:t>
                      </a:r>
                      <a:endParaRPr b="1" sz="1200">
                        <a:latin typeface="Inter"/>
                        <a:ea typeface="Inter"/>
                        <a:cs typeface="Inter"/>
                        <a:sym typeface="Inter"/>
                      </a:endParaRPr>
                    </a:p>
                  </a:txBody>
                  <a:tcPr marT="91425" marB="91425" marR="91425" marL="91425" anchor="ctr"/>
                </a:tc>
                <a:tc gridSpan="3">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Ho Chi Minh quotes the U.S. Declaration of Independence and the French Declaration of the Rights of Man.</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He accuses France of violating these principles through decades of colonial oppression.</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document asserts that Vietnam achieved independence by resisting the Japanese, not the French.</a:t>
                      </a:r>
                      <a:endParaRPr b="1" sz="1200">
                        <a:solidFill>
                          <a:schemeClr val="accent1"/>
                        </a:solidFill>
                        <a:latin typeface="Inter"/>
                        <a:ea typeface="Inter"/>
                        <a:cs typeface="Inter"/>
                        <a:sym typeface="Inter"/>
                      </a:endParaRPr>
                    </a:p>
                  </a:txBody>
                  <a:tcPr marT="91425" marB="91425" marR="91425" marL="91425"/>
                </a:tc>
                <a:tc hMerge="1"/>
                <a:tc hMerge="1"/>
              </a:tr>
              <a:tr h="2297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solidFill>
                      <a:srgbClr val="CCCCCC"/>
                    </a:solidFill>
                  </a:tcPr>
                </a:tc>
                <a:tc hMerge="1"/>
              </a:tr>
              <a:tr h="1139325">
                <a:tc vMerge="1"/>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American and French Revolutions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Post World War II decolonization</a:t>
                      </a:r>
                      <a:endParaRPr/>
                    </a:p>
                  </a:txBody>
                  <a:tcPr marT="91425" marB="91425" marR="91425" marL="91425"/>
                </a:tc>
                <a:tc gridSpan="2">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Ho Chi Minh declared Vietnam's independence in 1945 by appealing to global ideals of freedom and denouncing colonial rule.</a:t>
                      </a:r>
                      <a:endParaRPr b="1" sz="1200">
                        <a:solidFill>
                          <a:srgbClr val="E95C3D"/>
                        </a:solidFill>
                        <a:latin typeface="Inter"/>
                        <a:ea typeface="Inter"/>
                        <a:cs typeface="Inter"/>
                        <a:sym typeface="Inter"/>
                      </a:endParaRPr>
                    </a:p>
                  </a:txBody>
                  <a:tcPr marT="91425" marB="91425" marR="91425" marL="91425"/>
                </a:tc>
                <a:tc hMerge="1"/>
              </a:tr>
              <a:tr h="229700">
                <a:tc row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Christian G. Appy, “Interview with Le Lieu Browne,” 2003.</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solidFill>
                      <a:srgbClr val="CCCCCC"/>
                    </a:solidFill>
                  </a:tcPr>
                </a:tc>
                <a:tc hMerge="1"/>
                <a:tc hMerge="1"/>
              </a:tr>
              <a:tr h="992300">
                <a:tc vMerge="1"/>
                <a:tc gridSpan="3">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Browne grew up in a contested region and worked for the Diem regime.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She became disillusioned by corruption and authoritarianism in South Vietnam.</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She doubted American success given cultural differences and lack of local support.</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2297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753400">
                <a:tc vMerge="1"/>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Political instability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U.S. involvement in overseas conflicts</a:t>
                      </a:r>
                      <a:endParaRPr b="1" sz="12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Le Lieu Browne’s reflections reveal disillusionment with South Vietnam’s leadership and skepticism about U.S. involvement.</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pic>
        <p:nvPicPr>
          <p:cNvPr id="152" name="Google Shape;152;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3" name="Google Shape;15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4" name="Google Shape;154;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5" name="Google Shape;155;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 (Exemplar)</a:t>
            </a:r>
            <a:endParaRPr sz="1900">
              <a:solidFill>
                <a:schemeClr val="dk1"/>
              </a:solidFill>
              <a:latin typeface="Halant"/>
              <a:ea typeface="Halant"/>
              <a:cs typeface="Halant"/>
              <a:sym typeface="Halant"/>
            </a:endParaRPr>
          </a:p>
        </p:txBody>
      </p:sp>
      <p:graphicFrame>
        <p:nvGraphicFramePr>
          <p:cNvPr id="156" name="Google Shape;156;p30"/>
          <p:cNvGraphicFramePr/>
          <p:nvPr/>
        </p:nvGraphicFramePr>
        <p:xfrm>
          <a:off x="381500" y="647700"/>
          <a:ext cx="3000000" cy="3000000"/>
        </p:xfrm>
        <a:graphic>
          <a:graphicData uri="http://schemas.openxmlformats.org/drawingml/2006/table">
            <a:tbl>
              <a:tblPr>
                <a:noFill/>
                <a:tableStyleId>{0003FDB7-3C32-4E8F-AE17-6AEB246BC98B}</a:tableStyleId>
              </a:tblPr>
              <a:tblGrid>
                <a:gridCol w="1768650"/>
                <a:gridCol w="1768650"/>
                <a:gridCol w="1768650"/>
                <a:gridCol w="1768650"/>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solidFill>
                      <a:srgbClr val="CCCCCC"/>
                    </a:solidFill>
                  </a:tcP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row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Christian G. Appy, “Interview with Truong My Hoa,” 2003.</a:t>
                      </a:r>
                      <a:endParaRPr b="1" sz="1200">
                        <a:latin typeface="Inter"/>
                        <a:ea typeface="Inter"/>
                        <a:cs typeface="Inter"/>
                        <a:sym typeface="Inter"/>
                      </a:endParaRPr>
                    </a:p>
                  </a:txBody>
                  <a:tcPr marT="91425" marB="91425" marR="91425" marL="91425" anchor="ctr"/>
                </a:tc>
                <a:tc gridSpan="3">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Truong My Hoa was imprisoned for 11 years for her revolutionary activism.</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She came from a long line of anti-French and anti-American resistance fighters.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She was motivated by repression under Diem to mobilize youth.</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c hMerge="1"/>
              </a:tr>
              <a:tr h="3810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Other colonial revolutions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Cold War struggles</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1200"/>
                        </a:spcBef>
                        <a:spcAft>
                          <a:spcPts val="1200"/>
                        </a:spcAft>
                        <a:buNone/>
                      </a:pPr>
                      <a:r>
                        <a:rPr b="1" lang="en" sz="1200">
                          <a:solidFill>
                            <a:schemeClr val="accent1"/>
                          </a:solidFill>
                          <a:latin typeface="Inter"/>
                          <a:ea typeface="Inter"/>
                          <a:cs typeface="Inter"/>
                          <a:sym typeface="Inter"/>
                        </a:rPr>
                        <a:t>Truong My Hoa’s revolutionary activism reflects deep resistance to foreign influence and the oppressive Diem regime.</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Ilya V. Gaiduk, </a:t>
                      </a:r>
                      <a:r>
                        <a:rPr i="1" lang="en" sz="1200">
                          <a:solidFill>
                            <a:schemeClr val="dk1"/>
                          </a:solidFill>
                          <a:latin typeface="Inter"/>
                          <a:ea typeface="Inter"/>
                          <a:cs typeface="Inter"/>
                          <a:sym typeface="Inter"/>
                        </a:rPr>
                        <a:t>Confronting Vietnam: Soviet Policy Toward the Indochina Conflict, 1954-1963</a:t>
                      </a:r>
                      <a:r>
                        <a:rPr lang="en" sz="1200">
                          <a:solidFill>
                            <a:schemeClr val="dk1"/>
                          </a:solidFill>
                          <a:latin typeface="Inter"/>
                          <a:ea typeface="Inter"/>
                          <a:cs typeface="Inter"/>
                          <a:sym typeface="Inter"/>
                        </a:rPr>
                        <a:t>, 2003.</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solidFill>
                      <a:srgbClr val="CCCCCC"/>
                    </a:solidFill>
                  </a:tcPr>
                </a:tc>
                <a:tc hMerge="1"/>
                <a:tc hMerge="1"/>
              </a:tr>
              <a:tr h="381000">
                <a:tc vMerge="1"/>
                <a:tc gridSpan="3">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Soviet Union was cautious and indirect in its early support for Vietnam.</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It allowed China to take the lead in supporting the Viet Minh.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USSR prioritized European affairs over Asian conflicts in the early Cold War.</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Cold War alliances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Proxy wars</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1200"/>
                        </a:spcBef>
                        <a:spcAft>
                          <a:spcPts val="0"/>
                        </a:spcAft>
                        <a:buNone/>
                      </a:pPr>
                      <a:r>
                        <a:rPr b="1" lang="en" sz="1200">
                          <a:solidFill>
                            <a:schemeClr val="accent1"/>
                          </a:solidFill>
                          <a:latin typeface="Inter"/>
                          <a:ea typeface="Inter"/>
                          <a:cs typeface="Inter"/>
                          <a:sym typeface="Inter"/>
                        </a:rPr>
                        <a:t>The USSR gave limited support to Vietnam early on, allowing China to take the lead while focusing more on Europe.</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Robert McNamara and McGeorge Bundy, “The Fork is in the Y,” Memo to President Johnson</a:t>
                      </a:r>
                      <a:r>
                        <a:rPr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January 27, 1965.</a:t>
                      </a:r>
                      <a:endParaRPr sz="1200">
                        <a:solidFill>
                          <a:schemeClr val="dk1"/>
                        </a:solidFill>
                        <a:latin typeface="Inter"/>
                        <a:ea typeface="Inter"/>
                        <a:cs typeface="Inter"/>
                        <a:sym typeface="Inter"/>
                      </a:endParaRPr>
                    </a:p>
                  </a:txBody>
                  <a:tcPr marT="91425" marB="91425" marR="91425" marL="91425" anchor="ct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vMerge="1"/>
                <a:tc gridSpan="3">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U.S. feared losing South Vietnam due to a passive strategy.</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memo argues for stronger military action or a shift to negotiation.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authors express doubt in South Vietnam’s government and call for a policy shift.</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304800" lvl="0" marL="457200" rtl="0" algn="l">
                        <a:lnSpc>
                          <a:spcPct val="100000"/>
                        </a:lnSpc>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Domino theory</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U.S. involvement in Korea</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lnSpc>
                          <a:spcPct val="100000"/>
                        </a:lnSpc>
                        <a:spcBef>
                          <a:spcPts val="1200"/>
                        </a:spcBef>
                        <a:spcAft>
                          <a:spcPts val="1200"/>
                        </a:spcAft>
                        <a:buNone/>
                      </a:pPr>
                      <a:r>
                        <a:rPr b="1" lang="en" sz="1200">
                          <a:solidFill>
                            <a:schemeClr val="accent1"/>
                          </a:solidFill>
                          <a:latin typeface="Inter"/>
                          <a:ea typeface="Inter"/>
                          <a:cs typeface="Inter"/>
                          <a:sym typeface="Inter"/>
                        </a:rPr>
                        <a:t>In 1965, top U.S. advisors urged a change in Vietnam policy, warning that inaction would lead to defeat.</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