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Medium"/>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AF30E40-00DE-41B3-8438-B157D5FD9AF3}">
  <a:tblStyle styleId="{9AF30E40-00DE-41B3-8438-B157D5FD9AF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3E88730-94A9-4351-AD72-9B169079C053}"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PlusJakartaSansMedium-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19" Type="http://schemas.openxmlformats.org/officeDocument/2006/relationships/font" Target="fonts/PlusJakartaSansMedium-bold.fntdata"/><Relationship Id="rId6" Type="http://schemas.openxmlformats.org/officeDocument/2006/relationships/slideMaster" Target="slideMasters/slideMaster2.xml"/><Relationship Id="rId18" Type="http://schemas.openxmlformats.org/officeDocument/2006/relationships/font" Target="fonts/PlusJakartaSansMedium-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af04cea02_0_1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af04cea02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af04cea02_0_4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af04cea02_0_4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5af04cea02_0_4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5af04cea02_0_4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5bca8a2c86_0_62: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5bca8a2c86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Vietnam War</a:t>
            </a:r>
            <a:endParaRPr sz="1500">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1288" y="1877425"/>
          <a:ext cx="3000000" cy="3000000"/>
        </p:xfrm>
        <a:graphic>
          <a:graphicData uri="http://schemas.openxmlformats.org/drawingml/2006/table">
            <a:tbl>
              <a:tblPr>
                <a:noFill/>
                <a:tableStyleId>{9AF30E40-00DE-41B3-8438-B157D5FD9AF3}</a:tableStyleId>
              </a:tblPr>
              <a:tblGrid>
                <a:gridCol w="5006700"/>
                <a:gridCol w="2063125"/>
              </a:tblGrid>
              <a:tr h="7166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Vietnam’s road to war stretches back through decades of foreign domination and nationalist resistance. From the mid-1800s until World War II, Vietnam was part of colonial French Indochina. The French imposed heavy taxes, controlled land and resources, and limited Vietnamese political participation.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These injustices gave rise to a growing nationalist movement, led most prominently by Ho Chi Minh, a revolutionary who blended anti-colonial goals with communist ideology.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During World War II, France’s hold on Vietnam weakened as Japan invaded and occupied the territory from 1940 to 1945. After Japan's defeat, Ho Chi Minh and his followers declared Vietnam’s independence. However, France attempted to reassert colonial control, leading to the First Indochina War (1946–1954) between the French military and Ho Chi Minh’s communist-led Viet Minh forces. </a:t>
                      </a:r>
                      <a:r>
                        <a:rPr b="1" lang="en" sz="1100">
                          <a:solidFill>
                            <a:schemeClr val="dk1"/>
                          </a:solidFill>
                          <a:latin typeface="Inter"/>
                          <a:ea typeface="Inter"/>
                          <a:cs typeface="Inter"/>
                          <a:sym typeface="Inter"/>
                        </a:rPr>
                        <a:t>(B)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ended with the Geneva Accords in 1954. These agreements called for a temporary partition of Vietnam at the 17th parallel, with national elections to be held in 1956.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North Vietnam, under Ho Chi Minh, became a communist state backed by the Soviet Union and China. In the South, Ngo Dinh Diem rose to power with the support of the United States, which saw him as a strong anti-communist ally. However, Diem refused to hold the promised national elections, fearing a likely victory for Ho Chi Minh. His increasingly authoritarian rule and suppression of political opponents led to widespread unrest.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tensions escalated, the United States grew more involved. The U.S. feared that a communist victory in Vietnam would trigger a "domino effect" across Southeast Asia. The situation transformed into a proxy war, where the U.S. supported South Vietnam with military aid, advisors, and combat troops, while the Soviet Union and China backed North Vietnam.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By the mid-1960s, the conflict had escalated into a full-scale war, with devastating consequences for Vietnamese civilians and U.S. soldiers alike.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dragged on for nearly two decades. After years of fighting, in 1975, Saigon fell, reunifying Vietnam under communist rule. The Vietnam War had profound global and domestic impacts, deepening Cold War. It both highlighted and deepened Cold War divisions. For Vietnam, it meant reunification—but at the cost of millions of lives and years of devastation. Today, the war remains one of the most significant and controversial conflicts of the 20th century, symbolizing both the intensity of Cold War rivalries and the struggles of nations seeking self-determination. </a:t>
                      </a:r>
                      <a:r>
                        <a:rPr b="1" lang="en" sz="1100">
                          <a:solidFill>
                            <a:schemeClr val="dk1"/>
                          </a:solidFill>
                          <a:latin typeface="Inter"/>
                          <a:ea typeface="Inter"/>
                          <a:cs typeface="Inter"/>
                          <a:sym typeface="Inter"/>
                        </a:rPr>
                        <a:t>(E) </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Why did a nationalist movement grow in Vietnam?</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What caused the First Indochina War?</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was determined in the Geneva Accords?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How did the Vietnam War become a Cold War proxy conflict?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Why is the Vietnam War historically significant?</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104" name="Google Shape;104;p25"/>
          <p:cNvPicPr preferRelativeResize="0"/>
          <p:nvPr/>
        </p:nvPicPr>
        <p:blipFill>
          <a:blip r:embed="rId4">
            <a:alphaModFix/>
          </a:blip>
          <a:stretch>
            <a:fillRect/>
          </a:stretch>
        </p:blipFill>
        <p:spPr>
          <a:xfrm>
            <a:off x="657232" y="896475"/>
            <a:ext cx="912469" cy="898300"/>
          </a:xfrm>
          <a:prstGeom prst="rect">
            <a:avLst/>
          </a:prstGeom>
          <a:noFill/>
          <a:ln>
            <a:noFill/>
          </a:ln>
        </p:spPr>
      </p:pic>
      <p:sp>
        <p:nvSpPr>
          <p:cNvPr id="105" name="Google Shape;105;p25"/>
          <p:cNvSpPr txBox="1"/>
          <p:nvPr/>
        </p:nvSpPr>
        <p:spPr>
          <a:xfrm>
            <a:off x="1569700" y="851875"/>
            <a:ext cx="5851500" cy="1080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Contextualization &amp; Sourcing</a:t>
            </a:r>
            <a:endParaRPr b="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sp>
        <p:nvSpPr>
          <p:cNvPr id="106" name="Google Shape;106;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pic>
        <p:nvPicPr>
          <p:cNvPr id="111" name="Google Shape;111;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4" name="Google Shape;114;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a:t>
            </a:r>
            <a:endParaRPr sz="1900">
              <a:solidFill>
                <a:schemeClr val="dk1"/>
              </a:solidFill>
              <a:latin typeface="Halant"/>
              <a:ea typeface="Halant"/>
              <a:cs typeface="Halant"/>
              <a:sym typeface="Halant"/>
            </a:endParaRPr>
          </a:p>
        </p:txBody>
      </p:sp>
      <p:sp>
        <p:nvSpPr>
          <p:cNvPr id="115" name="Google Shape;115;p26"/>
          <p:cNvSpPr txBox="1"/>
          <p:nvPr/>
        </p:nvSpPr>
        <p:spPr>
          <a:xfrm>
            <a:off x="506400" y="552350"/>
            <a:ext cx="67596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Analyze each of the following sources with a 3, 2, 1 Approach. List three details from the source. Make two connections to other historical events, people, developments, etc. Write a one sentence summary.</a:t>
            </a:r>
            <a:endParaRPr sz="1200">
              <a:solidFill>
                <a:schemeClr val="dk1"/>
              </a:solidFill>
              <a:latin typeface="Halant"/>
              <a:ea typeface="Halant"/>
              <a:cs typeface="Halant"/>
              <a:sym typeface="Halant"/>
            </a:endParaRPr>
          </a:p>
        </p:txBody>
      </p:sp>
      <p:graphicFrame>
        <p:nvGraphicFramePr>
          <p:cNvPr id="116" name="Google Shape;116;p26"/>
          <p:cNvGraphicFramePr/>
          <p:nvPr/>
        </p:nvGraphicFramePr>
        <p:xfrm>
          <a:off x="381500" y="1409700"/>
          <a:ext cx="3000000" cy="3000000"/>
        </p:xfrm>
        <a:graphic>
          <a:graphicData uri="http://schemas.openxmlformats.org/drawingml/2006/table">
            <a:tbl>
              <a:tblPr>
                <a:noFill/>
                <a:tableStyleId>{B3E88730-94A9-4351-AD72-9B169079C053}</a:tableStyleId>
              </a:tblPr>
              <a:tblGrid>
                <a:gridCol w="1771375"/>
                <a:gridCol w="1771375"/>
                <a:gridCol w="1771375"/>
                <a:gridCol w="1771375"/>
              </a:tblGrid>
              <a:tr h="22970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CCCCCC"/>
                    </a:solidFill>
                  </a:tcPr>
                </a:tc>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992300">
                <a:tc row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Ho Chi Minh, “Declaration of Independence of the Democratic Republic of Vietnam,” September 2, 1945</a:t>
                      </a:r>
                      <a:endParaRPr b="1" sz="1200">
                        <a:latin typeface="Inter"/>
                        <a:ea typeface="Inter"/>
                        <a:cs typeface="Inter"/>
                        <a:sym typeface="Inter"/>
                      </a:endParaRPr>
                    </a:p>
                  </a:txBody>
                  <a:tcPr marT="91425" marB="91425" marR="91425" marL="91425" anchor="ctr"/>
                </a:tc>
                <a:tc gridSpan="3">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hMerge="1"/>
                <a:tc hMerge="1"/>
              </a:tr>
              <a:tr h="229700">
                <a:tc vMerge="1"/>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solidFill>
                      <a:srgbClr val="CCCCCC"/>
                    </a:solidFill>
                  </a:tcPr>
                </a:tc>
                <a:tc hMerge="1"/>
              </a:tr>
              <a:tr h="1139325">
                <a:tc vMerge="1"/>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gridSpan="2">
                  <a:txBody>
                    <a:bodyPr/>
                    <a:lstStyle/>
                    <a:p>
                      <a:pPr indent="0" lvl="0" marL="0" rtl="0" algn="l">
                        <a:spcBef>
                          <a:spcPts val="0"/>
                        </a:spcBef>
                        <a:spcAft>
                          <a:spcPts val="0"/>
                        </a:spcAft>
                        <a:buNone/>
                      </a:pPr>
                      <a:r>
                        <a:t/>
                      </a:r>
                      <a:endParaRPr/>
                    </a:p>
                  </a:txBody>
                  <a:tcPr marT="91425" marB="91425" marR="91425" marL="91425"/>
                </a:tc>
                <a:tc hMerge="1"/>
              </a:tr>
              <a:tr h="229700">
                <a:tc rowSpan="4">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Christian G. Appy, “Interview with Le Lieu Browne,” 2003.</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solidFill>
                      <a:srgbClr val="CCCCCC"/>
                    </a:solidFill>
                  </a:tcPr>
                </a:tc>
                <a:tc hMerge="1"/>
                <a:tc hMerge="1"/>
              </a:tr>
              <a:tr h="992300">
                <a:tc vMerge="1"/>
                <a:tc gridSpan="3">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2297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753400">
                <a:tc vMerge="1"/>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4" name="Google Shape;124;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a:t>
            </a:r>
            <a:endParaRPr sz="1900">
              <a:solidFill>
                <a:schemeClr val="dk1"/>
              </a:solidFill>
              <a:latin typeface="Halant"/>
              <a:ea typeface="Halant"/>
              <a:cs typeface="Halant"/>
              <a:sym typeface="Halant"/>
            </a:endParaRPr>
          </a:p>
        </p:txBody>
      </p:sp>
      <p:graphicFrame>
        <p:nvGraphicFramePr>
          <p:cNvPr id="125" name="Google Shape;125;p27"/>
          <p:cNvGraphicFramePr/>
          <p:nvPr/>
        </p:nvGraphicFramePr>
        <p:xfrm>
          <a:off x="381500" y="647700"/>
          <a:ext cx="3000000" cy="3000000"/>
        </p:xfrm>
        <a:graphic>
          <a:graphicData uri="http://schemas.openxmlformats.org/drawingml/2006/table">
            <a:tbl>
              <a:tblPr>
                <a:noFill/>
                <a:tableStyleId>{B3E88730-94A9-4351-AD72-9B169079C053}</a:tableStyleId>
              </a:tblPr>
              <a:tblGrid>
                <a:gridCol w="1768650"/>
                <a:gridCol w="1768650"/>
                <a:gridCol w="1768650"/>
                <a:gridCol w="1768650"/>
              </a:tblGrid>
              <a:tr h="38100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solidFill>
                      <a:srgbClr val="CCCCCC"/>
                    </a:solidFill>
                  </a:tcPr>
                </a:tc>
                <a:tc gridSpan="3">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c hMerge="1"/>
              </a:tr>
              <a:tr h="381000">
                <a:tc row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Christian G. Appy, “Interview with Truong My Hoa,” 2003.</a:t>
                      </a:r>
                      <a:endParaRPr b="1" sz="1200">
                        <a:latin typeface="Inter"/>
                        <a:ea typeface="Inter"/>
                        <a:cs typeface="Inter"/>
                        <a:sym typeface="Inter"/>
                      </a:endParaRPr>
                    </a:p>
                  </a:txBody>
                  <a:tcPr marT="91425" marB="91425" marR="91425" marL="91425" anchor="ctr"/>
                </a:tc>
                <a:tc gridSpan="3">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hMerge="1"/>
                <a:tc hMerge="1"/>
              </a:tr>
              <a:tr h="381000">
                <a:tc vMerge="1"/>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000">
                <a:tc rowSpan="4">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Ilya V. Gaiduk, </a:t>
                      </a:r>
                      <a:r>
                        <a:rPr i="1" lang="en" sz="1200">
                          <a:solidFill>
                            <a:schemeClr val="dk1"/>
                          </a:solidFill>
                          <a:latin typeface="Inter"/>
                          <a:ea typeface="Inter"/>
                          <a:cs typeface="Inter"/>
                          <a:sym typeface="Inter"/>
                        </a:rPr>
                        <a:t>Confronting Vietnam: Soviet Policy Toward the Indochina Conflict, 1954-1963</a:t>
                      </a:r>
                      <a:r>
                        <a:rPr lang="en" sz="1200">
                          <a:solidFill>
                            <a:schemeClr val="dk1"/>
                          </a:solidFill>
                          <a:latin typeface="Inter"/>
                          <a:ea typeface="Inter"/>
                          <a:cs typeface="Inter"/>
                          <a:sym typeface="Inter"/>
                        </a:rPr>
                        <a:t>, 2003.</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solidFill>
                      <a:srgbClr val="CCCCCC"/>
                    </a:solidFill>
                  </a:tcPr>
                </a:tc>
                <a:tc hMerge="1"/>
                <a:tc hMerge="1"/>
              </a:tr>
              <a:tr h="381000">
                <a:tc vMerge="1"/>
                <a:tc gridSpan="3">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000">
                <a:tc rowSpan="4">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Robert McNamara and McGeorge Bundy, “The Fork is in the Y,” Memo to President Johnson</a:t>
                      </a:r>
                      <a:r>
                        <a:rPr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January 27, 1965.</a:t>
                      </a:r>
                      <a:endParaRPr sz="1200">
                        <a:solidFill>
                          <a:schemeClr val="dk1"/>
                        </a:solidFill>
                        <a:latin typeface="Inter"/>
                        <a:ea typeface="Inter"/>
                        <a:cs typeface="Inter"/>
                        <a:sym typeface="Inter"/>
                      </a:endParaRPr>
                    </a:p>
                  </a:txBody>
                  <a:tcPr marT="91425" marB="91425" marR="91425" marL="91425" anchor="ctr"/>
                </a:tc>
                <a:tc gridSpan="3">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c hMerge="1"/>
              </a:tr>
              <a:tr h="381000">
                <a:tc vMerge="1"/>
                <a:tc gridSpan="3">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455250" y="2945163"/>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solidFill>
                  <a:srgbClr val="000000"/>
                </a:solidFill>
                <a:latin typeface="Halant"/>
                <a:ea typeface="Halant"/>
                <a:cs typeface="Halant"/>
                <a:sym typeface="Halant"/>
              </a:rPr>
              <a:t>Answer each of the questions below.</a:t>
            </a:r>
            <a:endParaRPr>
              <a:solidFill>
                <a:srgbClr val="000000"/>
              </a:solidFill>
              <a:latin typeface="Halant"/>
              <a:ea typeface="Halant"/>
              <a:cs typeface="Halant"/>
              <a:sym typeface="Halant"/>
            </a:endParaRPr>
          </a:p>
        </p:txBody>
      </p:sp>
      <p:sp>
        <p:nvSpPr>
          <p:cNvPr id="131" name="Google Shape;131;p28"/>
          <p:cNvSpPr/>
          <p:nvPr/>
        </p:nvSpPr>
        <p:spPr>
          <a:xfrm>
            <a:off x="582638" y="3369763"/>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2" name="Google Shape;132;p28"/>
          <p:cNvSpPr/>
          <p:nvPr/>
        </p:nvSpPr>
        <p:spPr>
          <a:xfrm>
            <a:off x="556988" y="5383763"/>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3" name="Google Shape;133;p28"/>
          <p:cNvSpPr/>
          <p:nvPr/>
        </p:nvSpPr>
        <p:spPr>
          <a:xfrm>
            <a:off x="556988" y="7364963"/>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4" name="Google Shape;134;p28"/>
          <p:cNvSpPr txBox="1"/>
          <p:nvPr/>
        </p:nvSpPr>
        <p:spPr>
          <a:xfrm>
            <a:off x="2882150" y="3369763"/>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three important ideas or facts did you learn today?</a:t>
            </a:r>
            <a:endParaRPr b="1" sz="1200">
              <a:solidFill>
                <a:srgbClr val="000000"/>
              </a:solidFill>
              <a:latin typeface="Inter"/>
              <a:ea typeface="Inter"/>
              <a:cs typeface="Inter"/>
              <a:sym typeface="Inter"/>
            </a:endParaRPr>
          </a:p>
        </p:txBody>
      </p:sp>
      <p:sp>
        <p:nvSpPr>
          <p:cNvPr id="135" name="Google Shape;135;p28"/>
          <p:cNvSpPr txBox="1"/>
          <p:nvPr/>
        </p:nvSpPr>
        <p:spPr>
          <a:xfrm>
            <a:off x="2882150" y="5383763"/>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squared with or confirmed your prior knowledge?</a:t>
            </a:r>
            <a:endParaRPr b="1" sz="1200">
              <a:solidFill>
                <a:srgbClr val="000000"/>
              </a:solidFill>
              <a:latin typeface="Inter"/>
              <a:ea typeface="Inter"/>
              <a:cs typeface="Inter"/>
              <a:sym typeface="Inter"/>
            </a:endParaRPr>
          </a:p>
        </p:txBody>
      </p:sp>
      <p:sp>
        <p:nvSpPr>
          <p:cNvPr id="136" name="Google Shape;136;p28"/>
          <p:cNvSpPr txBox="1"/>
          <p:nvPr/>
        </p:nvSpPr>
        <p:spPr>
          <a:xfrm>
            <a:off x="2882150" y="7364963"/>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is still circling in your head?</a:t>
            </a:r>
            <a:endParaRPr b="1" sz="1200">
              <a:solidFill>
                <a:srgbClr val="000000"/>
              </a:solidFill>
              <a:latin typeface="Inter"/>
              <a:ea typeface="Inter"/>
              <a:cs typeface="Inter"/>
              <a:sym typeface="Inter"/>
            </a:endParaRPr>
          </a:p>
        </p:txBody>
      </p:sp>
      <p:sp>
        <p:nvSpPr>
          <p:cNvPr id="137" name="Google Shape;137;p28"/>
          <p:cNvSpPr txBox="1"/>
          <p:nvPr/>
        </p:nvSpPr>
        <p:spPr>
          <a:xfrm>
            <a:off x="730950" y="17241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foreign powers shape the outcome of the Vietnam War?</a:t>
            </a:r>
            <a:endParaRPr i="1" sz="1700">
              <a:latin typeface="Inter"/>
              <a:ea typeface="Inter"/>
              <a:cs typeface="Inter"/>
              <a:sym typeface="Inter"/>
            </a:endParaRPr>
          </a:p>
        </p:txBody>
      </p:sp>
      <p:pic>
        <p:nvPicPr>
          <p:cNvPr id="138" name="Google Shape;138;p28"/>
          <p:cNvPicPr preferRelativeResize="0"/>
          <p:nvPr/>
        </p:nvPicPr>
        <p:blipFill>
          <a:blip r:embed="rId3">
            <a:alphaModFix/>
          </a:blip>
          <a:stretch>
            <a:fillRect/>
          </a:stretch>
        </p:blipFill>
        <p:spPr>
          <a:xfrm>
            <a:off x="402969" y="9497096"/>
            <a:ext cx="257457" cy="257457"/>
          </a:xfrm>
          <a:prstGeom prst="rect">
            <a:avLst/>
          </a:prstGeom>
          <a:noFill/>
          <a:ln>
            <a:noFill/>
          </a:ln>
        </p:spPr>
      </p:pic>
      <p:sp>
        <p:nvSpPr>
          <p:cNvPr id="139" name="Google Shape;139;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0" name="Google Shape;140;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1" name="Google Shape;141;p28"/>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42" name="Google Shape;142;p28"/>
          <p:cNvSpPr txBox="1"/>
          <p:nvPr/>
        </p:nvSpPr>
        <p:spPr>
          <a:xfrm>
            <a:off x="0" y="0"/>
            <a:ext cx="7772400" cy="1089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9: Cold War &amp; Global Transformations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10</a:t>
            </a:r>
            <a:endParaRPr sz="1500">
              <a:solidFill>
                <a:srgbClr val="000000"/>
              </a:solidFill>
              <a:latin typeface="Plus Jakarta Sans Medium"/>
              <a:ea typeface="Plus Jakarta Sans Medium"/>
              <a:cs typeface="Plus Jakarta Sans Medium"/>
              <a:sym typeface="Plus Jakarta Sans Medium"/>
            </a:endParaRPr>
          </a:p>
        </p:txBody>
      </p:sp>
      <p:pic>
        <p:nvPicPr>
          <p:cNvPr id="143" name="Google Shape;143;p28"/>
          <p:cNvPicPr preferRelativeResize="0"/>
          <p:nvPr/>
        </p:nvPicPr>
        <p:blipFill>
          <a:blip r:embed="rId4">
            <a:alphaModFix/>
          </a:blip>
          <a:stretch>
            <a:fillRect/>
          </a:stretch>
        </p:blipFill>
        <p:spPr>
          <a:xfrm>
            <a:off x="216279" y="231004"/>
            <a:ext cx="1413684" cy="5862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