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539c521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539c521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2539c52178_0_6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2539c52178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2539c52178_0_11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2539c52178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hyperlink" Target="https://en.wikipedia.org/wiki/Cuban_Revolution#/media/File:Fidel_Castro_and_his_men_in_the_Sierra_Maestra.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hyperlink" Target="https://en.wikipedia.org/wiki/Che_Guevara#/media/File:Che_Guevara_-_Guerrillero_Heroico_by_Alberto_Korda.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Timeline of the Cuban Revolution</a:t>
            </a:r>
            <a:r>
              <a:rPr b="1" lang="en" sz="1800">
                <a:solidFill>
                  <a:schemeClr val="dk1"/>
                </a:solidFill>
                <a:latin typeface="Plus Jakarta Sans"/>
                <a:ea typeface="Plus Jakarta Sans"/>
                <a:cs typeface="Plus Jakarta Sans"/>
                <a:sym typeface="Plus Jakarta Sans"/>
              </a:rPr>
              <a:t> </a:t>
            </a:r>
            <a:endParaRPr b="1" sz="18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7" name="Google Shape;57;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59" name="Google Shape;59;p13"/>
          <p:cNvSpPr txBox="1"/>
          <p:nvPr/>
        </p:nvSpPr>
        <p:spPr>
          <a:xfrm>
            <a:off x="349175" y="1083400"/>
            <a:ext cx="7091400" cy="54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282828"/>
                </a:solidFill>
                <a:latin typeface="Inter"/>
                <a:ea typeface="Inter"/>
                <a:cs typeface="Inter"/>
                <a:sym typeface="Inter"/>
              </a:rPr>
              <a:t>Directions:</a:t>
            </a:r>
            <a:r>
              <a:rPr lang="en" sz="1200">
                <a:solidFill>
                  <a:srgbClr val="282828"/>
                </a:solidFill>
                <a:latin typeface="Inter"/>
                <a:ea typeface="Inter"/>
                <a:cs typeface="Inter"/>
                <a:sym typeface="Inter"/>
              </a:rPr>
              <a:t> Review the timeline of the Cuban Revolution and answer the following questions. </a:t>
            </a:r>
            <a:endParaRPr sz="1200">
              <a:solidFill>
                <a:srgbClr val="282828"/>
              </a:solidFill>
              <a:latin typeface="Inter"/>
              <a:ea typeface="Inter"/>
              <a:cs typeface="Inter"/>
              <a:sym typeface="Inter"/>
            </a:endParaRPr>
          </a:p>
        </p:txBody>
      </p:sp>
      <p:sp>
        <p:nvSpPr>
          <p:cNvPr id="60" name="Google Shape;60;p13"/>
          <p:cNvSpPr txBox="1"/>
          <p:nvPr/>
        </p:nvSpPr>
        <p:spPr>
          <a:xfrm>
            <a:off x="290900" y="724600"/>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61" name="Google Shape;61;p13"/>
          <p:cNvSpPr txBox="1"/>
          <p:nvPr/>
        </p:nvSpPr>
        <p:spPr>
          <a:xfrm>
            <a:off x="3945150" y="1842150"/>
            <a:ext cx="3378600" cy="3875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1953:</a:t>
            </a:r>
            <a:r>
              <a:rPr lang="en" sz="1200">
                <a:solidFill>
                  <a:schemeClr val="dk1"/>
                </a:solidFill>
                <a:latin typeface="Inter"/>
                <a:ea typeface="Inter"/>
                <a:cs typeface="Inter"/>
                <a:sym typeface="Inter"/>
              </a:rPr>
              <a:t> Fidel Castro (lawyer) leads an unsuccessful revolt against the Batista regime.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1956: </a:t>
            </a:r>
            <a:r>
              <a:rPr lang="en" sz="1200">
                <a:solidFill>
                  <a:schemeClr val="dk1"/>
                </a:solidFill>
                <a:latin typeface="Inter"/>
                <a:ea typeface="Inter"/>
                <a:cs typeface="Inter"/>
                <a:sym typeface="Inter"/>
              </a:rPr>
              <a:t>Castro lands in eastern Cuba from Mexico and takes to the Sierra Maestra Mountains where, aided by Che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Guevara (Argentinian medical student), he wages a guerrilla war.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1959:</a:t>
            </a:r>
            <a:r>
              <a:rPr lang="en" sz="1200">
                <a:solidFill>
                  <a:schemeClr val="dk1"/>
                </a:solidFill>
                <a:latin typeface="Inter"/>
                <a:ea typeface="Inter"/>
                <a:cs typeface="Inter"/>
                <a:sym typeface="Inter"/>
              </a:rPr>
              <a:t> Castro leads a 9,000-strong guerrilla army into Havana, forcing Batista to flee. Castro becomes prime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minister.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1960</a:t>
            </a:r>
            <a:r>
              <a:rPr lang="en" sz="1200">
                <a:solidFill>
                  <a:schemeClr val="dk1"/>
                </a:solidFill>
                <a:latin typeface="Inter"/>
                <a:ea typeface="Inter"/>
                <a:cs typeface="Inter"/>
                <a:sym typeface="Inter"/>
              </a:rPr>
              <a:t>: All US businesses in Cuba are nationalized without compensation; US breaks off diplomatic relations with Havana and imposes a trade embargo (ban on trade) in response to Castro's reforms.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1961: </a:t>
            </a:r>
            <a:r>
              <a:rPr lang="en" sz="1200">
                <a:solidFill>
                  <a:schemeClr val="dk1"/>
                </a:solidFill>
                <a:latin typeface="Inter"/>
                <a:ea typeface="Inter"/>
                <a:cs typeface="Inter"/>
                <a:sym typeface="Inter"/>
              </a:rPr>
              <a:t>US backs an invasion by Cuban exiles at the Bay of Pigs; Castro proclaims Cuba a communist state and begins to ally it with the USSR.</a:t>
            </a:r>
            <a:endParaRPr sz="1200">
              <a:solidFill>
                <a:schemeClr val="dk2"/>
              </a:solidFill>
              <a:latin typeface="Inter"/>
              <a:ea typeface="Inter"/>
              <a:cs typeface="Inter"/>
              <a:sym typeface="Inter"/>
            </a:endParaRPr>
          </a:p>
        </p:txBody>
      </p:sp>
      <p:sp>
        <p:nvSpPr>
          <p:cNvPr id="62" name="Google Shape;62;p13"/>
          <p:cNvSpPr txBox="1"/>
          <p:nvPr/>
        </p:nvSpPr>
        <p:spPr>
          <a:xfrm>
            <a:off x="402975" y="5852600"/>
            <a:ext cx="6858000" cy="3540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Which two rebel fighters led the guerilla army in the Cuban Revolution? What were their backgrounds prior to becoming revolutionaries?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does the United States respond to Castro becoming prime minister?</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63" name="Google Shape;63;p13"/>
          <p:cNvPicPr preferRelativeResize="0"/>
          <p:nvPr/>
        </p:nvPicPr>
        <p:blipFill>
          <a:blip r:embed="rId5">
            <a:alphaModFix/>
          </a:blip>
          <a:stretch>
            <a:fillRect/>
          </a:stretch>
        </p:blipFill>
        <p:spPr>
          <a:xfrm>
            <a:off x="349175" y="1842140"/>
            <a:ext cx="3479274" cy="2400151"/>
          </a:xfrm>
          <a:prstGeom prst="rect">
            <a:avLst/>
          </a:prstGeom>
          <a:noFill/>
          <a:ln>
            <a:noFill/>
          </a:ln>
        </p:spPr>
      </p:pic>
      <p:sp>
        <p:nvSpPr>
          <p:cNvPr id="64" name="Google Shape;64;p13"/>
          <p:cNvSpPr txBox="1"/>
          <p:nvPr/>
        </p:nvSpPr>
        <p:spPr>
          <a:xfrm>
            <a:off x="367775" y="4413900"/>
            <a:ext cx="3479400" cy="6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1"/>
                </a:solidFill>
                <a:latin typeface="Inter"/>
                <a:ea typeface="Inter"/>
                <a:cs typeface="Inter"/>
                <a:sym typeface="Inter"/>
                <a:hlinkClick r:id="rId6">
                  <a:extLst>
                    <a:ext uri="{A12FA001-AC4F-418D-AE19-62706E023703}">
                      <ahyp:hlinkClr val="tx"/>
                    </a:ext>
                  </a:extLst>
                </a:hlinkClick>
              </a:rPr>
              <a:t>Source:</a:t>
            </a:r>
            <a:r>
              <a:rPr lang="en" sz="1200">
                <a:solidFill>
                  <a:schemeClr val="dk1"/>
                </a:solidFill>
                <a:latin typeface="Inter"/>
                <a:ea typeface="Inter"/>
                <a:cs typeface="Inter"/>
                <a:sym typeface="Inter"/>
              </a:rPr>
              <a:t> Fidel Castro and his men in the Sierra Maestra, 1956. Image from Wikimedia Commons.</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sp>
        <p:nvSpPr>
          <p:cNvPr id="69" name="Google Shape;69;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 &amp; Sourcing</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Source Analysis</a:t>
            </a:r>
            <a:endParaRPr b="1" sz="1800">
              <a:solidFill>
                <a:schemeClr val="dk1"/>
              </a:solidFill>
              <a:latin typeface="Plus Jakarta Sans"/>
              <a:ea typeface="Plus Jakarta Sans"/>
              <a:cs typeface="Plus Jakarta Sans"/>
              <a:sym typeface="Plus Jakarta Sans"/>
            </a:endParaRPr>
          </a:p>
        </p:txBody>
      </p:sp>
      <p:sp>
        <p:nvSpPr>
          <p:cNvPr id="70" name="Google Shape;70;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72" name="Google Shape;72;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3" name="Google Shape;73;p14"/>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74" name="Google Shape;74;p14"/>
          <p:cNvSpPr txBox="1"/>
          <p:nvPr/>
        </p:nvSpPr>
        <p:spPr>
          <a:xfrm>
            <a:off x="290900" y="779838"/>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75" name="Google Shape;75;p14"/>
          <p:cNvSpPr txBox="1"/>
          <p:nvPr/>
        </p:nvSpPr>
        <p:spPr>
          <a:xfrm>
            <a:off x="3108850" y="1326525"/>
            <a:ext cx="4215000" cy="37752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Source #1: “Motorcycle Diaries” excerpts from Che Guevara’s diary entries (1951)</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“It is in cases like this, when a doctor knows he is powerless in such circumstances, that he longs for change; a change which would prevent the injustice of a system in which until a month ago this poor old woman had had to earn her living as a waitress, wheezing and panting but facing life with dignity … it is then, for people whose horizons never reach beyond tomorrow, that we see the profound tragedy which circumscribes the life of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proletariat (working-class) the world over.”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6" name="Google Shape;76;p14"/>
          <p:cNvSpPr txBox="1"/>
          <p:nvPr/>
        </p:nvSpPr>
        <p:spPr>
          <a:xfrm>
            <a:off x="524300" y="5334600"/>
            <a:ext cx="6858000" cy="2924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does Che Guevara feel about what he has witnessed traveling in Latin America? Explain.</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77" name="Google Shape;77;p14"/>
          <p:cNvPicPr preferRelativeResize="0"/>
          <p:nvPr/>
        </p:nvPicPr>
        <p:blipFill>
          <a:blip r:embed="rId5">
            <a:alphaModFix/>
          </a:blip>
          <a:stretch>
            <a:fillRect/>
          </a:stretch>
        </p:blipFill>
        <p:spPr>
          <a:xfrm>
            <a:off x="457194" y="1326525"/>
            <a:ext cx="2526482" cy="2924401"/>
          </a:xfrm>
          <a:prstGeom prst="rect">
            <a:avLst/>
          </a:prstGeom>
          <a:noFill/>
          <a:ln>
            <a:noFill/>
          </a:ln>
        </p:spPr>
      </p:pic>
      <p:sp>
        <p:nvSpPr>
          <p:cNvPr id="78" name="Google Shape;78;p14"/>
          <p:cNvSpPr txBox="1"/>
          <p:nvPr/>
        </p:nvSpPr>
        <p:spPr>
          <a:xfrm>
            <a:off x="457200" y="4339800"/>
            <a:ext cx="2526600" cy="99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Source</a:t>
            </a:r>
            <a:r>
              <a:rPr lang="en" sz="1200">
                <a:latin typeface="Inter"/>
                <a:ea typeface="Inter"/>
                <a:cs typeface="Inter"/>
                <a:sym typeface="Inter"/>
              </a:rPr>
              <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Che Guevara at the funeral for the victims of the La Coubre explosion, 1960. </a:t>
            </a:r>
            <a:r>
              <a:rPr lang="en" sz="1200">
                <a:solidFill>
                  <a:schemeClr val="dk1"/>
                </a:solidFill>
                <a:latin typeface="Inter"/>
                <a:ea typeface="Inter"/>
                <a:cs typeface="Inter"/>
                <a:sym typeface="Inter"/>
              </a:rPr>
              <a:t>Image from Wikimedia Commons.</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5"/>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 &amp; Sourcing</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Source Analysis</a:t>
            </a:r>
            <a:endParaRPr b="1" sz="1800">
              <a:solidFill>
                <a:schemeClr val="dk1"/>
              </a:solidFill>
              <a:latin typeface="Plus Jakarta Sans"/>
              <a:ea typeface="Plus Jakarta Sans"/>
              <a:cs typeface="Plus Jakarta Sans"/>
              <a:sym typeface="Plus Jakarta Sans"/>
            </a:endParaRPr>
          </a:p>
        </p:txBody>
      </p:sp>
      <p:sp>
        <p:nvSpPr>
          <p:cNvPr id="84" name="Google Shape;84;p1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86" name="Google Shape;86;p1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5"/>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88" name="Google Shape;88;p15"/>
          <p:cNvSpPr txBox="1"/>
          <p:nvPr/>
        </p:nvSpPr>
        <p:spPr>
          <a:xfrm>
            <a:off x="290900" y="779838"/>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89" name="Google Shape;89;p15"/>
          <p:cNvSpPr txBox="1"/>
          <p:nvPr/>
        </p:nvSpPr>
        <p:spPr>
          <a:xfrm>
            <a:off x="457200" y="1330800"/>
            <a:ext cx="6858000" cy="31785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Source #6: </a:t>
            </a:r>
            <a:r>
              <a:rPr b="1" lang="en" sz="1200">
                <a:solidFill>
                  <a:schemeClr val="dk1"/>
                </a:solidFill>
                <a:latin typeface="Inter"/>
                <a:ea typeface="Inter"/>
                <a:cs typeface="Inter"/>
                <a:sym typeface="Inter"/>
              </a:rPr>
              <a:t>“Cuba: Fidel Castro’s Record of Repression” article from Human Rights Watch (2016)</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Castro’s rule, thousands of Cubans were incarcerated in terrible prisons, thousands more were harassed and intimidated, and entire generations were denied basic political freedoms. Cuba made improvements in health and education, though many of these gains were undermined by extended periods of economic hardship and by repressive (inhibiting freedom) policies such as imprisoning Cubans who spoke out against the government,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censoring the media, and turning Cuba into a police state.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repression was written into law and enforced by security forces, groups of civilian sympathizers tied to the state, and judges that were controlled by Castro. Such abusive practices generated a widespread climate of fear in Cuba, which hindered the exercise of fundamental rights, and pressured Cubans to show their allegiance to the state while discouraging criticism, preventing Cubans from voicing their complaints about the government and encouraged blind allegiance.”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90" name="Google Shape;90;p15"/>
          <p:cNvSpPr txBox="1"/>
          <p:nvPr/>
        </p:nvSpPr>
        <p:spPr>
          <a:xfrm>
            <a:off x="457200" y="4701450"/>
            <a:ext cx="6858000" cy="4925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are some achievements of Castro’s rule?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are two examples of ways Castro inhibited the freedom of the Cuban people?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