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Plus Jakarta Sans"/>
      <p:regular r:id="rId18"/>
      <p:bold r:id="rId19"/>
      <p:italic r:id="rId20"/>
      <p:boldItalic r:id="rId21"/>
    </p:embeddedFont>
    <p:embeddedFont>
      <p:font typeface="Inter"/>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5C841A8-D7CB-4030-93FF-E77582443A4F}">
  <a:tblStyle styleId="{05C841A8-D7CB-4030-93FF-E77582443A4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Inter-regular.fntdata"/><Relationship Id="rId21" Type="http://schemas.openxmlformats.org/officeDocument/2006/relationships/font" Target="fonts/PlusJakartaSans-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bddc1ca25_0_2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bddc1ca25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5bddc1ca2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5bddc1ca2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5bddc1ca25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5bddc1ca2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bddc1ca25_0_49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5bddc1ca25_0_4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a:ea typeface="Plus Jakarta Sans"/>
                <a:cs typeface="Plus Jakarta Sans"/>
                <a:sym typeface="Plus Jakarta Sans"/>
              </a:rPr>
              <a:t>The Last Cold War Front</a:t>
            </a:r>
            <a:endParaRPr sz="1200">
              <a:solidFill>
                <a:schemeClr val="dk1"/>
              </a:solidFill>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594300" y="14934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various components within the text.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Causes of the civil war in Afghanistan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Reasons for Soviet Intervention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Difficulties faced by the Soviets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mujahideen and what role did they play in the Afghan civil war?</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the Soviet Union decide to invade Afghanistan in 1979?</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text, what key misjudgement did the Soviet military make?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Soviet strategy poorly suited for this conflict?</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Soviet-Afghan War reflect the characteristics of a proxy war?</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04" name="Google Shape;104;p25"/>
          <p:cNvSpPr txBox="1"/>
          <p:nvPr/>
        </p:nvSpPr>
        <p:spPr>
          <a:xfrm>
            <a:off x="216275" y="10891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
        <p:nvSpPr>
          <p:cNvPr id="105" name="Google Shape;105;p25"/>
          <p:cNvSpPr/>
          <p:nvPr/>
        </p:nvSpPr>
        <p:spPr>
          <a:xfrm>
            <a:off x="683850" y="21884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25"/>
          <p:cNvSpPr/>
          <p:nvPr/>
        </p:nvSpPr>
        <p:spPr>
          <a:xfrm>
            <a:off x="683850" y="23994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7" name="Google Shape;107;p25"/>
          <p:cNvSpPr/>
          <p:nvPr/>
        </p:nvSpPr>
        <p:spPr>
          <a:xfrm>
            <a:off x="683850" y="26104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08" name="Google Shape;108;p25"/>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The Last Cold War Front</a:t>
            </a:r>
            <a:endParaRPr sz="2500">
              <a:solidFill>
                <a:schemeClr val="dk1"/>
              </a:solidFill>
              <a:latin typeface="Plus Jakarta Sans"/>
              <a:ea typeface="Plus Jakarta Sans"/>
              <a:cs typeface="Plus Jakarta Sans"/>
              <a:sym typeface="Plus Jakarta Sans"/>
            </a:endParaRPr>
          </a:p>
        </p:txBody>
      </p:sp>
      <p:pic>
        <p:nvPicPr>
          <p:cNvPr id="114" name="Google Shape;114;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5" name="Google Shape;115;p26"/>
          <p:cNvGraphicFramePr/>
          <p:nvPr/>
        </p:nvGraphicFramePr>
        <p:xfrm>
          <a:off x="338691" y="1072463"/>
          <a:ext cx="3000000" cy="3000000"/>
        </p:xfrm>
        <a:graphic>
          <a:graphicData uri="http://schemas.openxmlformats.org/drawingml/2006/table">
            <a:tbl>
              <a:tblPr>
                <a:noFill/>
                <a:tableStyleId>{05C841A8-D7CB-4030-93FF-E77582443A4F}</a:tableStyleId>
              </a:tblPr>
              <a:tblGrid>
                <a:gridCol w="7105050"/>
              </a:tblGrid>
              <a:tr h="804575">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Gregory Fremont-Barnes, </a:t>
                      </a:r>
                      <a:r>
                        <a:rPr i="1" lang="en" sz="1200">
                          <a:latin typeface="Halant"/>
                          <a:ea typeface="Halant"/>
                          <a:cs typeface="Halant"/>
                          <a:sym typeface="Halant"/>
                        </a:rPr>
                        <a:t>The Soviet-Afghan War 1979-89</a:t>
                      </a:r>
                      <a:r>
                        <a:rPr lang="en" sz="1200">
                          <a:latin typeface="Halant"/>
                          <a:ea typeface="Halant"/>
                          <a:cs typeface="Halant"/>
                          <a:sym typeface="Halant"/>
                        </a:rPr>
                        <a:t>, 2014.</a:t>
                      </a:r>
                      <a:endParaRPr sz="12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Gregory Fremont-Barnes is Senior Lecturer in War Studies at the Royal Military Academy in </a:t>
                      </a:r>
                      <a:r>
                        <a:rPr lang="en" sz="1000">
                          <a:latin typeface="Inter"/>
                          <a:ea typeface="Inter"/>
                          <a:cs typeface="Inter"/>
                          <a:sym typeface="Inter"/>
                        </a:rPr>
                        <a:t>Sandhurst</a:t>
                      </a:r>
                      <a:r>
                        <a:rPr lang="en" sz="1000">
                          <a:latin typeface="Inter"/>
                          <a:ea typeface="Inter"/>
                          <a:cs typeface="Inter"/>
                          <a:sym typeface="Inter"/>
                        </a:rPr>
                        <a:t> and holds a doctorate in Modern History from Oxford University.</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In 1979, political leaders in Moscow directed a sceptical military to intervene in the Afghan civil war in order to maintain in power a nominally communist regime in Kabul, which was struggling against a resistance movement of disparate groups known collectively as the </a:t>
                      </a:r>
                      <a:r>
                        <a:rPr lang="en" sz="1100">
                          <a:latin typeface="Inter"/>
                          <a:ea typeface="Inter"/>
                          <a:cs typeface="Inter"/>
                          <a:sym typeface="Inter"/>
                        </a:rPr>
                        <a:t>mujahideen</a:t>
                      </a:r>
                      <a:r>
                        <a:rPr lang="en" sz="1100">
                          <a:latin typeface="Inter"/>
                          <a:ea typeface="Inter"/>
                          <a:cs typeface="Inter"/>
                          <a:sym typeface="Inter"/>
                        </a:rPr>
                        <a:t> or ‘fighters for the faith’. Deeply unpopular with large swathes of rural, deeply conservative, tribal peoples stretched across a country divided on religious, ethnic and tribal lines, Nur Mohammed Taraki’s (1913(?)-79) government of the Democratic Republic of Afghanistan (DRA) controlled urban areas but very little of the countryside, where tribal elders and clan chiefs held sway. Even within the communist party apparatus, rival factions grappled for sole control of the affairs of state, denying them the time or ability to implement the socialist reforms they espoused, including the emancipation of women, land redistribution and the dismantling of traditional societal structures in favour of a more egalitarian alternative. None of these reforms resonated with a traditional, Islamic nation, whose opposition manifested its outrate in open civil war. Taraki was overthrown by his own prime minister</a:t>
                      </a:r>
                      <a:r>
                        <a:rPr lang="en" sz="1100">
                          <a:latin typeface="Inter"/>
                          <a:ea typeface="Inter"/>
                          <a:cs typeface="Inter"/>
                          <a:sym typeface="Inter"/>
                        </a:rPr>
                        <a:t> - a member of the opposing communist faction - </a:t>
                      </a:r>
                      <a:r>
                        <a:rPr lang="en" sz="1100">
                          <a:latin typeface="Inter"/>
                          <a:ea typeface="Inter"/>
                          <a:cs typeface="Inter"/>
                          <a:sym typeface="Inter"/>
                        </a:rPr>
                        <a:t>but he proved even less effective at imposing rule than his predecessor. Lack of political direction and anger at unwanted reforms precipitated mutinies and mass desertions within the armies and outbreaks of bloody revolt in cities, towns and villages across the country, which the Soviets immediately appreciated as a threat to their influence over a neighboring state sharing a border with three of the USSR’s Muslim republics.</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Leonid Brezhnev (1906-82), the General Secretary of the Communist Party of the Soviet Union, concerned at the disintegrating situation in Afghanistan and </a:t>
                      </a:r>
                      <a:r>
                        <a:rPr lang="en" sz="1100">
                          <a:latin typeface="Inter"/>
                          <a:ea typeface="Inter"/>
                          <a:cs typeface="Inter"/>
                          <a:sym typeface="Inter"/>
                        </a:rPr>
                        <a:t>determined</a:t>
                      </a:r>
                      <a:r>
                        <a:rPr lang="en" sz="1100">
                          <a:latin typeface="Inter"/>
                          <a:ea typeface="Inter"/>
                          <a:cs typeface="Inter"/>
                          <a:sym typeface="Inter"/>
                        </a:rPr>
                        <a:t> to maintain a sphere of influence over the region - ordered an invasion - despite the fact that neither the terrain or the climate suited Soviet equipment or tactics. When Soviet troops rolled over the border in December 1979… they expected to conduct a brief, largely bloodless campaign with highly sophisticated mechanized and air assault forces, easily capable of crushing Afghan resistance in a matter of months…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Yet the Soviets comprehensively failed to appreciate the quagmire in which they found themselves.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 The civil war continued to spiral beyond the government’s ability to suppress it and the DRA forces’ morale plummeted further, decreasing operational effectiveness and causing </a:t>
                      </a:r>
                      <a:r>
                        <a:rPr lang="en" sz="1100">
                          <a:latin typeface="Inter"/>
                          <a:ea typeface="Inter"/>
                          <a:cs typeface="Inter"/>
                          <a:sym typeface="Inter"/>
                        </a:rPr>
                        <a:t>concern</a:t>
                      </a:r>
                      <a:r>
                        <a:rPr lang="en" sz="1100">
                          <a:latin typeface="Inter"/>
                          <a:ea typeface="Inter"/>
                          <a:cs typeface="Inter"/>
                          <a:sym typeface="Inter"/>
                        </a:rPr>
                        <a:t> in Moscow that withdrawing its troops would amount to both humiliation and the collapse of all Soviet influence over its client state. Thus, what began as a fairly simple military operation - overthrowing a government and occupying key positions throughout the country, a task which the Soviet military, trained in large-scale, high tempo operations could manage with ease - soon developed into a protracted, costly, and ultimately unwinnable fiasco. The conflict pitted small, ill-armed but highly motivated guerrilla forces - employing fighting methods bearing no relation to those practised by opponents trained and armed to fight in central Europe - against troops of utterly different organization and doctrine…</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As the years passed and casualties steadily mounted, the war graphically exposed the weaknesses of the Soviets’ strategy and the poorly suited structure of their armed forces, which never succeeded in overcoming an ever-growing resistance movement operating over a vast, varied and exceedingly challenging landscape. </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6" name="Google Shape;11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8" name="Google Shape;118;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Reduce It!</a:t>
            </a:r>
            <a:endParaRPr sz="2500">
              <a:solidFill>
                <a:schemeClr val="dk1"/>
              </a:solidFill>
              <a:latin typeface="Plus Jakarta Sans"/>
              <a:ea typeface="Plus Jakarta Sans"/>
              <a:cs typeface="Plus Jakarta Sans"/>
              <a:sym typeface="Plus Jakarta Sans"/>
            </a:endParaRPr>
          </a:p>
        </p:txBody>
      </p:sp>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7" name="Google Shape;127;p2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28" name="Google Shape;128;p27"/>
          <p:cNvSpPr/>
          <p:nvPr/>
        </p:nvSpPr>
        <p:spPr>
          <a:xfrm rot="10800000">
            <a:off x="803975" y="2166099"/>
            <a:ext cx="6164400" cy="68967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p>
        </p:txBody>
      </p:sp>
      <p:sp>
        <p:nvSpPr>
          <p:cNvPr id="129" name="Google Shape;129;p27"/>
          <p:cNvSpPr txBox="1"/>
          <p:nvPr/>
        </p:nvSpPr>
        <p:spPr>
          <a:xfrm>
            <a:off x="1055225" y="1002950"/>
            <a:ext cx="5661900" cy="1003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on wampum in order to answer this lesson’s supporting question: </a:t>
            </a:r>
            <a:endParaRPr sz="1200">
              <a:solidFill>
                <a:schemeClr val="dk1"/>
              </a:solidFill>
              <a:latin typeface="Halant"/>
              <a:ea typeface="Halant"/>
              <a:cs typeface="Halant"/>
              <a:sym typeface="Halant"/>
            </a:endParaRPr>
          </a:p>
          <a:p>
            <a:pPr indent="0" lvl="0" marL="0" rtl="0" algn="ctr">
              <a:spcBef>
                <a:spcPts val="0"/>
              </a:spcBef>
              <a:spcAft>
                <a:spcPts val="1200"/>
              </a:spcAft>
              <a:buClr>
                <a:schemeClr val="dk1"/>
              </a:buClr>
              <a:buSzPts val="1100"/>
              <a:buFont typeface="Arial"/>
              <a:buNone/>
            </a:pPr>
            <a:r>
              <a:rPr i="1" lang="en" sz="1200">
                <a:solidFill>
                  <a:schemeClr val="dk1"/>
                </a:solidFill>
                <a:latin typeface="Halant"/>
                <a:ea typeface="Halant"/>
                <a:cs typeface="Halant"/>
                <a:sym typeface="Halant"/>
              </a:rPr>
              <a:t>Why was Afghanistan a key site of Cold War rivalry?</a:t>
            </a:r>
            <a:endParaRPr i="1" sz="1200">
              <a:solidFill>
                <a:schemeClr val="dk1"/>
              </a:solidFill>
              <a:latin typeface="Halant"/>
              <a:ea typeface="Halant"/>
              <a:cs typeface="Halant"/>
              <a:sym typeface="Halant"/>
            </a:endParaRPr>
          </a:p>
        </p:txBody>
      </p:sp>
      <p:cxnSp>
        <p:nvCxnSpPr>
          <p:cNvPr id="130" name="Google Shape;130;p27"/>
          <p:cNvCxnSpPr/>
          <p:nvPr/>
        </p:nvCxnSpPr>
        <p:spPr>
          <a:xfrm flipH="1" rot="10800000">
            <a:off x="1853736" y="4484333"/>
            <a:ext cx="4075200" cy="25200"/>
          </a:xfrm>
          <a:prstGeom prst="straightConnector1">
            <a:avLst/>
          </a:prstGeom>
          <a:noFill/>
          <a:ln cap="flat" cmpd="sng" w="9525">
            <a:solidFill>
              <a:schemeClr val="dk2"/>
            </a:solidFill>
            <a:prstDash val="solid"/>
            <a:round/>
            <a:headEnd len="med" w="med" type="none"/>
            <a:tailEnd len="med" w="med" type="none"/>
          </a:ln>
        </p:spPr>
      </p:cxnSp>
      <p:cxnSp>
        <p:nvCxnSpPr>
          <p:cNvPr id="131" name="Google Shape;131;p27"/>
          <p:cNvCxnSpPr/>
          <p:nvPr/>
        </p:nvCxnSpPr>
        <p:spPr>
          <a:xfrm flipH="1" rot="10800000">
            <a:off x="2816361" y="6672086"/>
            <a:ext cx="2139300" cy="1200"/>
          </a:xfrm>
          <a:prstGeom prst="straightConnector1">
            <a:avLst/>
          </a:prstGeom>
          <a:noFill/>
          <a:ln cap="flat" cmpd="sng" w="9525">
            <a:solidFill>
              <a:schemeClr val="dk2"/>
            </a:solidFill>
            <a:prstDash val="solid"/>
            <a:round/>
            <a:headEnd len="med" w="med" type="none"/>
            <a:tailEnd len="med" w="med" type="none"/>
          </a:ln>
        </p:spPr>
      </p:cxnSp>
      <p:sp>
        <p:nvSpPr>
          <p:cNvPr id="132" name="Google Shape;132;p27"/>
          <p:cNvSpPr txBox="1"/>
          <p:nvPr/>
        </p:nvSpPr>
        <p:spPr>
          <a:xfrm>
            <a:off x="316641" y="3177690"/>
            <a:ext cx="9741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Write 3 sentences to answer the above question.</a:t>
            </a:r>
            <a:endParaRPr sz="1100">
              <a:solidFill>
                <a:schemeClr val="dk1"/>
              </a:solidFill>
              <a:latin typeface="Inter"/>
              <a:ea typeface="Inter"/>
              <a:cs typeface="Inter"/>
              <a:sym typeface="Inter"/>
            </a:endParaRPr>
          </a:p>
        </p:txBody>
      </p:sp>
      <p:sp>
        <p:nvSpPr>
          <p:cNvPr id="133" name="Google Shape;133;p27"/>
          <p:cNvSpPr txBox="1"/>
          <p:nvPr/>
        </p:nvSpPr>
        <p:spPr>
          <a:xfrm>
            <a:off x="884951" y="5029200"/>
            <a:ext cx="11334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3 sentences down to 1 sentence.</a:t>
            </a:r>
            <a:endParaRPr sz="1100">
              <a:solidFill>
                <a:schemeClr val="dk1"/>
              </a:solidFill>
              <a:latin typeface="Inter"/>
              <a:ea typeface="Inter"/>
              <a:cs typeface="Inter"/>
              <a:sym typeface="Inter"/>
            </a:endParaRPr>
          </a:p>
        </p:txBody>
      </p:sp>
      <p:sp>
        <p:nvSpPr>
          <p:cNvPr id="134" name="Google Shape;134;p27"/>
          <p:cNvSpPr txBox="1"/>
          <p:nvPr/>
        </p:nvSpPr>
        <p:spPr>
          <a:xfrm>
            <a:off x="1887130" y="7250650"/>
            <a:ext cx="11640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1 sentence down to 3 unique words.</a:t>
            </a:r>
            <a:endParaRPr sz="1100">
              <a:solidFill>
                <a:schemeClr val="dk1"/>
              </a:solidFill>
              <a:latin typeface="Inter"/>
              <a:ea typeface="Inter"/>
              <a:cs typeface="Inter"/>
              <a:sym typeface="Inter"/>
            </a:endParaRPr>
          </a:p>
        </p:txBody>
      </p:sp>
      <p:sp>
        <p:nvSpPr>
          <p:cNvPr id="135" name="Google Shape;135;p27"/>
          <p:cNvSpPr txBox="1"/>
          <p:nvPr/>
        </p:nvSpPr>
        <p:spPr>
          <a:xfrm>
            <a:off x="4987675" y="6718528"/>
            <a:ext cx="2319300" cy="10038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Whole Class</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Use as many words from students’ 3 word section to create a </a:t>
            </a:r>
            <a:r>
              <a:rPr i="1" lang="en" sz="1100">
                <a:solidFill>
                  <a:schemeClr val="dk1"/>
                </a:solidFill>
                <a:latin typeface="Inter"/>
                <a:ea typeface="Inter"/>
                <a:cs typeface="Inter"/>
                <a:sym typeface="Inter"/>
              </a:rPr>
              <a:t>one sentence answer</a:t>
            </a:r>
            <a:r>
              <a:rPr lang="en" sz="1100">
                <a:solidFill>
                  <a:schemeClr val="dk1"/>
                </a:solidFill>
                <a:latin typeface="Inter"/>
                <a:ea typeface="Inter"/>
                <a:cs typeface="Inter"/>
                <a:sym typeface="Inter"/>
              </a:rPr>
              <a:t> to the question.</a:t>
            </a:r>
            <a:endParaRPr sz="1100">
              <a:solidFill>
                <a:schemeClr val="dk1"/>
              </a:solidFill>
              <a:latin typeface="Inter"/>
              <a:ea typeface="Inter"/>
              <a:cs typeface="Inter"/>
              <a:sym typeface="Inter"/>
            </a:endParaRPr>
          </a:p>
        </p:txBody>
      </p:sp>
      <p:sp>
        <p:nvSpPr>
          <p:cNvPr id="136" name="Google Shape;136;p27"/>
          <p:cNvSpPr txBox="1"/>
          <p:nvPr/>
        </p:nvSpPr>
        <p:spPr>
          <a:xfrm>
            <a:off x="4660577" y="7743921"/>
            <a:ext cx="2642700" cy="17283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300">
              <a:solidFill>
                <a:schemeClr val="dk1"/>
              </a:solidFill>
              <a:latin typeface="Inter"/>
              <a:ea typeface="Inter"/>
              <a:cs typeface="Inter"/>
              <a:sym typeface="Inter"/>
            </a:endParaRPr>
          </a:p>
        </p:txBody>
      </p:sp>
      <p:sp>
        <p:nvSpPr>
          <p:cNvPr id="137" name="Google Shape;137;p27"/>
          <p:cNvSpPr txBox="1"/>
          <p:nvPr/>
        </p:nvSpPr>
        <p:spPr>
          <a:xfrm>
            <a:off x="5866514" y="5585695"/>
            <a:ext cx="17472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Causation</a:t>
            </a:r>
            <a:endParaRPr sz="1000">
              <a:solidFill>
                <a:schemeClr val="dk1"/>
              </a:solidFill>
              <a:latin typeface="Inter"/>
              <a:ea typeface="Inter"/>
              <a:cs typeface="Inter"/>
              <a:sym typeface="Inter"/>
            </a:endParaRPr>
          </a:p>
        </p:txBody>
      </p:sp>
      <p:pic>
        <p:nvPicPr>
          <p:cNvPr id="138" name="Google Shape;138;p27"/>
          <p:cNvPicPr preferRelativeResize="0"/>
          <p:nvPr/>
        </p:nvPicPr>
        <p:blipFill>
          <a:blip r:embed="rId5">
            <a:alphaModFix/>
          </a:blip>
          <a:stretch>
            <a:fillRect/>
          </a:stretch>
        </p:blipFill>
        <p:spPr>
          <a:xfrm>
            <a:off x="6219262" y="4508338"/>
            <a:ext cx="1041725" cy="1041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44" name="Google Shape;14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28"/>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46" name="Google Shape;14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7" name="Google Shape;147;p28"/>
          <p:cNvPicPr preferRelativeResize="0"/>
          <p:nvPr/>
        </p:nvPicPr>
        <p:blipFill>
          <a:blip r:embed="rId4">
            <a:alphaModFix/>
          </a:blip>
          <a:stretch>
            <a:fillRect/>
          </a:stretch>
        </p:blipFill>
        <p:spPr>
          <a:xfrm>
            <a:off x="216272" y="230997"/>
            <a:ext cx="1027148" cy="425928"/>
          </a:xfrm>
          <a:prstGeom prst="rect">
            <a:avLst/>
          </a:prstGeom>
          <a:noFill/>
          <a:ln>
            <a:noFill/>
          </a:ln>
        </p:spPr>
      </p:pic>
      <p:sp>
        <p:nvSpPr>
          <p:cNvPr id="148" name="Google Shape;148;p28"/>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United States &amp; Western Bloc</a:t>
            </a:r>
            <a:endParaRPr b="1" sz="1800">
              <a:latin typeface="Inter"/>
              <a:ea typeface="Inter"/>
              <a:cs typeface="Inter"/>
              <a:sym typeface="Inter"/>
            </a:endParaRPr>
          </a:p>
        </p:txBody>
      </p:sp>
      <p:sp>
        <p:nvSpPr>
          <p:cNvPr id="149" name="Google Shape;149;p28"/>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Soviet Union &amp; Eastern Bloc</a:t>
            </a:r>
            <a:endParaRPr b="1" sz="1800">
              <a:latin typeface="Inter"/>
              <a:ea typeface="Inter"/>
              <a:cs typeface="Inter"/>
              <a:sym typeface="Inter"/>
            </a:endParaRPr>
          </a:p>
        </p:txBody>
      </p:sp>
      <p:graphicFrame>
        <p:nvGraphicFramePr>
          <p:cNvPr id="150" name="Google Shape;150;p28"/>
          <p:cNvGraphicFramePr/>
          <p:nvPr/>
        </p:nvGraphicFramePr>
        <p:xfrm>
          <a:off x="503824" y="3910029"/>
          <a:ext cx="3000000" cy="3000000"/>
        </p:xfrm>
        <a:graphic>
          <a:graphicData uri="http://schemas.openxmlformats.org/drawingml/2006/table">
            <a:tbl>
              <a:tblPr>
                <a:noFill/>
                <a:tableStyleId>{05C841A8-D7CB-4030-93FF-E77582443A4F}</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51" name="Google Shape;151;p28"/>
          <p:cNvGraphicFramePr/>
          <p:nvPr/>
        </p:nvGraphicFramePr>
        <p:xfrm>
          <a:off x="503824" y="6474548"/>
          <a:ext cx="3000000" cy="3000000"/>
        </p:xfrm>
        <a:graphic>
          <a:graphicData uri="http://schemas.openxmlformats.org/drawingml/2006/table">
            <a:tbl>
              <a:tblPr>
                <a:noFill/>
                <a:tableStyleId>{05C841A8-D7CB-4030-93FF-E77582443A4F}</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52" name="Google Shape;152;p28"/>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53" name="Google Shape;153;p28"/>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54" name="Google Shape;154;p28"/>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55" name="Google Shape;155;p28"/>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56" name="Google Shape;156;p28"/>
          <p:cNvSpPr txBox="1"/>
          <p:nvPr/>
        </p:nvSpPr>
        <p:spPr>
          <a:xfrm>
            <a:off x="966600" y="1165650"/>
            <a:ext cx="6091200" cy="7980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Consider the involvement of the United States and the Western Bloc and the Soviet Union and the Eastern Bloc in proxy wars.  Then identify three ways in which they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57" name="Google Shape;157;p28"/>
          <p:cNvPicPr preferRelativeResize="0"/>
          <p:nvPr/>
        </p:nvPicPr>
        <p:blipFill>
          <a:blip r:embed="rId5">
            <a:alphaModFix/>
          </a:blip>
          <a:stretch>
            <a:fillRect/>
          </a:stretch>
        </p:blipFill>
        <p:spPr>
          <a:xfrm>
            <a:off x="342975" y="1232144"/>
            <a:ext cx="665011" cy="66501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