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501BAC-EB4C-4286-90CD-F2962817B1E4}">
  <a:tblStyle styleId="{DC501BAC-EB4C-4286-90CD-F2962817B1E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539c5217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539c521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2e42b9df40_0_29: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2e42b9df40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276eeb3213_0_11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276eeb3213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The Soviet-Afghan War and Its Causes</a:t>
            </a:r>
            <a:endParaRPr b="1" sz="18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57" name="Google Shape;57;p13"/>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59" name="Google Shape;59;p13"/>
          <p:cNvSpPr txBox="1"/>
          <p:nvPr/>
        </p:nvSpPr>
        <p:spPr>
          <a:xfrm>
            <a:off x="290900" y="673850"/>
            <a:ext cx="6858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			Date: _________</a:t>
            </a:r>
            <a:endParaRPr b="1" sz="1200">
              <a:solidFill>
                <a:schemeClr val="dk1"/>
              </a:solidFill>
              <a:latin typeface="Inter"/>
              <a:ea typeface="Inter"/>
              <a:cs typeface="Inter"/>
              <a:sym typeface="Inter"/>
            </a:endParaRPr>
          </a:p>
        </p:txBody>
      </p:sp>
      <p:sp>
        <p:nvSpPr>
          <p:cNvPr id="60" name="Google Shape;60;p13"/>
          <p:cNvSpPr txBox="1"/>
          <p:nvPr/>
        </p:nvSpPr>
        <p:spPr>
          <a:xfrm>
            <a:off x="465875" y="961850"/>
            <a:ext cx="6858000" cy="162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While reading the secondary source, use three highlighters to </a:t>
            </a:r>
            <a:r>
              <a:rPr lang="en" sz="1200">
                <a:latin typeface="Inter"/>
                <a:ea typeface="Inter"/>
                <a:cs typeface="Inter"/>
                <a:sym typeface="Inter"/>
              </a:rPr>
              <a:t>annotate for the following 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latin typeface="Inter"/>
                <a:ea typeface="Inter"/>
                <a:cs typeface="Inter"/>
                <a:sym typeface="Inter"/>
              </a:rPr>
              <a:t>What was the Soviet-Afghan War?</a:t>
            </a:r>
            <a:endParaRPr sz="1200">
              <a:solidFill>
                <a:srgbClr val="000000"/>
              </a:solidFill>
              <a:latin typeface="Inter"/>
              <a:ea typeface="Inter"/>
              <a:cs typeface="Inter"/>
              <a:sym typeface="Inter"/>
            </a:endParaRPr>
          </a:p>
          <a:p>
            <a:pPr indent="457200" lvl="0" marL="0" rtl="0" algn="l">
              <a:lnSpc>
                <a:spcPct val="115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 Why was the Soviet Union interested in Afghanistan?</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solidFill>
                  <a:schemeClr val="dk1"/>
                </a:solidFill>
                <a:latin typeface="Inter"/>
                <a:ea typeface="Inter"/>
                <a:cs typeface="Inter"/>
                <a:sym typeface="Inter"/>
              </a:rPr>
              <a:t>What caused the Afghan Civil War?</a:t>
            </a:r>
            <a:endParaRPr sz="1200">
              <a:solidFill>
                <a:schemeClr val="dk1"/>
              </a:solidFill>
              <a:latin typeface="Inter"/>
              <a:ea typeface="Inter"/>
              <a:cs typeface="Inter"/>
              <a:sym typeface="Inter"/>
            </a:endParaRPr>
          </a:p>
          <a:p>
            <a:pPr indent="45720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 </a:t>
            </a:r>
            <a:r>
              <a:rPr lang="en" sz="1200">
                <a:solidFill>
                  <a:srgbClr val="000000"/>
                </a:solidFill>
                <a:latin typeface="Inter"/>
                <a:ea typeface="Inter"/>
                <a:cs typeface="Inter"/>
                <a:sym typeface="Inter"/>
              </a:rPr>
              <a:t>What triggered Soviet intervention in the Afghan Civil War?</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61" name="Google Shape;61;p13"/>
          <p:cNvSpPr/>
          <p:nvPr/>
        </p:nvSpPr>
        <p:spPr>
          <a:xfrm>
            <a:off x="465875" y="1625575"/>
            <a:ext cx="431100" cy="177900"/>
          </a:xfrm>
          <a:prstGeom prst="rect">
            <a:avLst/>
          </a:prstGeom>
          <a:solidFill>
            <a:srgbClr val="FFFF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 name="Google Shape;62;p13"/>
          <p:cNvSpPr/>
          <p:nvPr/>
        </p:nvSpPr>
        <p:spPr>
          <a:xfrm>
            <a:off x="465875" y="1854575"/>
            <a:ext cx="431100" cy="177900"/>
          </a:xfrm>
          <a:prstGeom prst="rect">
            <a:avLst/>
          </a:prstGeom>
          <a:solidFill>
            <a:srgbClr val="00FF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 name="Google Shape;63;p13"/>
          <p:cNvSpPr/>
          <p:nvPr/>
        </p:nvSpPr>
        <p:spPr>
          <a:xfrm>
            <a:off x="465875" y="2067050"/>
            <a:ext cx="431100" cy="177900"/>
          </a:xfrm>
          <a:prstGeom prst="rect">
            <a:avLst/>
          </a:prstGeom>
          <a:solidFill>
            <a:srgbClr val="FF00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 name="Google Shape;64;p13"/>
          <p:cNvSpPr txBox="1"/>
          <p:nvPr/>
        </p:nvSpPr>
        <p:spPr>
          <a:xfrm>
            <a:off x="305525" y="2508525"/>
            <a:ext cx="7178700" cy="7203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Soviet-Afghan War, which lasted from 1979 to 1989, was a major Cold War conflict between the Soviet Union and insurgent groups in Afghanistan, known as the mujahideen. The war began with the Soviet invasion of Afghanistan in December 1979, aimed at supporting the faltering communist government led by the People's Democratic Party of Afghanistan (PDPA). The conflict was marked by intense fighting, civilian casualties, and the involvement of international powers, including the United States, Pakistan, and Saudi Arabia, who supported the mujahideen. Ultimately, the war ended with the withdrawal of Soviet forces, but Afghanistan was left in ruins, setting the stage for future instability.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Soviet Union’s interest in Afghanistan stemmed from its strategic geopolitical location. Bordering Soviet Central Asia and situated between Russia and South Asia, Afghanistan was seen as a buffer zone during the Cold War. The Soviet Union sought to maintain influence over Afghanistan to prevent it from falling under Western control. Historically, Afghanistan had been a pawn in "The Great Game," a 19th-century rivalry between Tsarist Russia and British-controlled India. During the Cold War, Afghanistan’s importance as a regional foothold made it a focus of Soviet policy to ensure a socialist government aligned with Moscow’s interests. The Afghan Civil War began in 1978 after the PDPA overthrew Afghanistan’s monarchy in the Saur Revolution. The PDPA government attempted to impose radical socialist reforms, including land redistribution and the promotion of women's rights, which clashed with Afghanistan's conservative Muslim population. Widespread resistance to these reforms led to armed uprisings by tribal, ethnic, and religious groups. The conflict intensified as the PDPA government faced internal divisions between the Khalq and Parcham factions, further destabilizing the country. Soviet intervention in the Afghan Civil War was triggered by the growing instability within the PDPA government and fears of a potential alignment between Afghanistan and the United States. In September 1979, Khalq leader Hafizullah Amin took power after assassinating President Nur Muhammad Taraki. Amin’s harsh policies and growing unpopularity among Afghans, combined with Soviet suspicions that he might seek U.S. support, led to the Kremlin’s decision to intervene. In December 1979, Soviet forces invaded Afghanistan, assassinated Amin, and installed Babrak Karmal of the Parcham faction as the new leader. The Soviet Union hoped to stabilize the government and restore order, but the intervention instead escalated the conflict, drawing in international players and prolonging the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American Archive of Public Broadcasting. "Afghanistan and the Cold War." </a:t>
            </a:r>
            <a:r>
              <a:rPr i="1" lang="en" sz="1200">
                <a:solidFill>
                  <a:schemeClr val="dk1"/>
                </a:solidFill>
                <a:latin typeface="Halant"/>
                <a:ea typeface="Halant"/>
                <a:cs typeface="Halant"/>
                <a:sym typeface="Halant"/>
              </a:rPr>
              <a:t>American Archive of Public Broadcasting</a:t>
            </a:r>
            <a:r>
              <a:rPr lang="en" sz="1200">
                <a:solidFill>
                  <a:schemeClr val="dk1"/>
                </a:solidFill>
                <a:latin typeface="Halant"/>
                <a:ea typeface="Halant"/>
                <a:cs typeface="Halant"/>
                <a:sym typeface="Halant"/>
              </a:rPr>
              <a:t>.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History.com Editors. "Why Did the Soviet Union Invade Afghanistan in 1979?" </a:t>
            </a:r>
            <a:r>
              <a:rPr i="1" lang="en" sz="1200">
                <a:solidFill>
                  <a:schemeClr val="dk1"/>
                </a:solidFill>
                <a:latin typeface="Halant"/>
                <a:ea typeface="Halant"/>
                <a:cs typeface="Halant"/>
                <a:sym typeface="Halant"/>
              </a:rPr>
              <a:t>2018</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"The Soviet Invasion of Afghanistan and the U.S. Response, 1978–1980." </a:t>
            </a:r>
            <a:r>
              <a:rPr i="1" lang="en" sz="1200">
                <a:solidFill>
                  <a:schemeClr val="dk1"/>
                </a:solidFill>
                <a:latin typeface="Halant"/>
                <a:ea typeface="Halant"/>
                <a:cs typeface="Halant"/>
                <a:sym typeface="Halant"/>
              </a:rPr>
              <a:t>Office of the Historian</a:t>
            </a:r>
            <a:r>
              <a:rPr lang="en" sz="1200">
                <a:solidFill>
                  <a:schemeClr val="dk1"/>
                </a:solidFill>
                <a:latin typeface="Halant"/>
                <a:ea typeface="Halant"/>
                <a:cs typeface="Halant"/>
                <a:sym typeface="Halant"/>
              </a:rPr>
              <a:t>, U.S. Department of State. </a:t>
            </a:r>
            <a:endParaRPr sz="1200">
              <a:solidFill>
                <a:schemeClr val="dk1"/>
              </a:solidFill>
              <a:latin typeface="Halant"/>
              <a:ea typeface="Halant"/>
              <a:cs typeface="Halant"/>
              <a:sym typeface="Halant"/>
            </a:endParaRPr>
          </a:p>
        </p:txBody>
      </p:sp>
      <p:sp>
        <p:nvSpPr>
          <p:cNvPr id="65" name="Google Shape;65;p13"/>
          <p:cNvSpPr/>
          <p:nvPr/>
        </p:nvSpPr>
        <p:spPr>
          <a:xfrm>
            <a:off x="465875" y="2279513"/>
            <a:ext cx="431100" cy="177900"/>
          </a:xfrm>
          <a:prstGeom prst="rect">
            <a:avLst/>
          </a:prstGeom>
          <a:solidFill>
            <a:srgbClr val="FF99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The Soviet-Afghan War and Its Causes</a:t>
            </a:r>
            <a:endParaRPr b="1" sz="1800">
              <a:solidFill>
                <a:schemeClr val="dk1"/>
              </a:solidFill>
              <a:latin typeface="Plus Jakarta Sans"/>
              <a:ea typeface="Plus Jakarta Sans"/>
              <a:cs typeface="Plus Jakarta Sans"/>
              <a:sym typeface="Plus Jakarta Sans"/>
            </a:endParaRPr>
          </a:p>
        </p:txBody>
      </p:sp>
      <p:sp>
        <p:nvSpPr>
          <p:cNvPr id="71" name="Google Shape;71;p14"/>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73" name="Google Shape;73;p14"/>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4"/>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75" name="Google Shape;75;p14"/>
          <p:cNvSpPr txBox="1"/>
          <p:nvPr/>
        </p:nvSpPr>
        <p:spPr>
          <a:xfrm>
            <a:off x="465875" y="727688"/>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After completing the reading, summarize the answer to each question below in 2-3 sentences. </a:t>
            </a:r>
            <a:endParaRPr sz="1200">
              <a:solidFill>
                <a:schemeClr val="dk1"/>
              </a:solidFill>
              <a:latin typeface="Inter"/>
              <a:ea typeface="Inter"/>
              <a:cs typeface="Inter"/>
              <a:sym typeface="Inter"/>
            </a:endParaRPr>
          </a:p>
        </p:txBody>
      </p:sp>
      <p:graphicFrame>
        <p:nvGraphicFramePr>
          <p:cNvPr id="76" name="Google Shape;76;p14"/>
          <p:cNvGraphicFramePr/>
          <p:nvPr/>
        </p:nvGraphicFramePr>
        <p:xfrm>
          <a:off x="533850" y="1497850"/>
          <a:ext cx="3000000" cy="3000000"/>
        </p:xfrm>
        <a:graphic>
          <a:graphicData uri="http://schemas.openxmlformats.org/drawingml/2006/table">
            <a:tbl>
              <a:tblPr>
                <a:noFill/>
                <a:tableStyleId>{DC501BAC-EB4C-4286-90CD-F2962817B1E4}</a:tableStyleId>
              </a:tblPr>
              <a:tblGrid>
                <a:gridCol w="3313050"/>
                <a:gridCol w="3313050"/>
              </a:tblGrid>
              <a:tr h="240950">
                <a:tc>
                  <a:txBody>
                    <a:bodyPr/>
                    <a:lstStyle/>
                    <a:p>
                      <a:pPr indent="-304800" lvl="0" marL="457200" rtl="0" algn="ctr">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Soviet-Afghan War?</a:t>
                      </a:r>
                      <a:endParaRPr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lang="en" sz="1200">
                          <a:latin typeface="Inter"/>
                          <a:ea typeface="Inter"/>
                          <a:cs typeface="Inter"/>
                          <a:sym typeface="Inter"/>
                        </a:rPr>
                        <a:t>2. </a:t>
                      </a:r>
                      <a:r>
                        <a:rPr lang="en" sz="1200">
                          <a:latin typeface="Inter"/>
                          <a:ea typeface="Inter"/>
                          <a:cs typeface="Inter"/>
                          <a:sym typeface="Inter"/>
                        </a:rPr>
                        <a:t>Why was the Soviet Union interested in Afghanistan?</a:t>
                      </a:r>
                      <a:endParaRPr sz="1200">
                        <a:latin typeface="Inter"/>
                        <a:ea typeface="Inter"/>
                        <a:cs typeface="Inter"/>
                        <a:sym typeface="Inter"/>
                      </a:endParaRPr>
                    </a:p>
                  </a:txBody>
                  <a:tcPr marT="91425" marB="91425" marR="91425" marL="91425">
                    <a:solidFill>
                      <a:srgbClr val="D9D9D9"/>
                    </a:solidFill>
                  </a:tcPr>
                </a:tc>
              </a:tr>
              <a:tr h="743475">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239450">
                <a:tc>
                  <a:txBody>
                    <a:bodyPr/>
                    <a:lstStyle/>
                    <a:p>
                      <a:pPr indent="0" lvl="0" marL="0" rtl="0" algn="ctr">
                        <a:spcBef>
                          <a:spcPts val="0"/>
                        </a:spcBef>
                        <a:spcAft>
                          <a:spcPts val="0"/>
                        </a:spcAft>
                        <a:buNone/>
                      </a:pPr>
                      <a:r>
                        <a:rPr lang="en" sz="1200">
                          <a:latin typeface="Inter"/>
                          <a:ea typeface="Inter"/>
                          <a:cs typeface="Inter"/>
                          <a:sym typeface="Inter"/>
                        </a:rPr>
                        <a:t>3. What caused the Afghan Civil War?</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4. </a:t>
                      </a:r>
                      <a:r>
                        <a:rPr lang="en" sz="1200">
                          <a:solidFill>
                            <a:schemeClr val="dk1"/>
                          </a:solidFill>
                          <a:latin typeface="Inter"/>
                          <a:ea typeface="Inter"/>
                          <a:cs typeface="Inter"/>
                          <a:sym typeface="Inter"/>
                        </a:rPr>
                        <a:t>What triggered Soviet intervention in the Afghan Civil War?</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solidFill>
                      <a:srgbClr val="D9D9D9"/>
                    </a:solidFill>
                  </a:tcPr>
                </a:tc>
              </a:tr>
              <a:tr h="22538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sp>
        <p:nvSpPr>
          <p:cNvPr id="81" name="Google Shape;81;p15"/>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18</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82" name="Google Shape;82;p15"/>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83" name="Google Shape;83;p15"/>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How was the Soviet-Afghan War experienced and perceived by the native population?</a:t>
            </a:r>
            <a:endParaRPr i="1" sz="1700">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85" name="Google Shape;8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7" name="Google Shape;87;p15"/>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88" name="Google Shape;88;p15"/>
          <p:cNvSpPr txBox="1"/>
          <p:nvPr/>
        </p:nvSpPr>
        <p:spPr>
          <a:xfrm>
            <a:off x="551450" y="2687877"/>
            <a:ext cx="68535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Write one word that captures how the native population might have perceived the Soviet-Afghan War. Then, explain why you chose that word in 2-3 sentences.</a:t>
            </a:r>
            <a:endParaRPr u="sng">
              <a:solidFill>
                <a:srgbClr val="000000"/>
              </a:solidFill>
              <a:latin typeface="Halant"/>
              <a:ea typeface="Halant"/>
              <a:cs typeface="Halant"/>
              <a:sym typeface="Halant"/>
            </a:endParaRPr>
          </a:p>
        </p:txBody>
      </p:sp>
      <p:sp>
        <p:nvSpPr>
          <p:cNvPr id="89" name="Google Shape;89;p15"/>
          <p:cNvSpPr txBox="1"/>
          <p:nvPr/>
        </p:nvSpPr>
        <p:spPr>
          <a:xfrm>
            <a:off x="557000" y="3495050"/>
            <a:ext cx="6696900" cy="18852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latin typeface="Inter"/>
                <a:ea typeface="Inter"/>
                <a:cs typeface="Inter"/>
                <a:sym typeface="Inter"/>
              </a:rPr>
              <a:t>Word</a:t>
            </a:r>
            <a:r>
              <a:rPr b="1" lang="en" sz="2400">
                <a:latin typeface="Inter"/>
                <a:ea typeface="Inter"/>
                <a:cs typeface="Inter"/>
                <a:sym typeface="Inter"/>
              </a:rPr>
              <a:t>:</a:t>
            </a:r>
            <a:endParaRPr b="1" sz="2400">
              <a:solidFill>
                <a:srgbClr val="000000"/>
              </a:solidFill>
              <a:latin typeface="Inter"/>
              <a:ea typeface="Inter"/>
              <a:cs typeface="Inter"/>
              <a:sym typeface="Inter"/>
            </a:endParaRPr>
          </a:p>
        </p:txBody>
      </p:sp>
      <p:sp>
        <p:nvSpPr>
          <p:cNvPr id="90" name="Google Shape;90;p15"/>
          <p:cNvSpPr txBox="1"/>
          <p:nvPr/>
        </p:nvSpPr>
        <p:spPr>
          <a:xfrm>
            <a:off x="557000" y="5727625"/>
            <a:ext cx="6696900" cy="5628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latin typeface="Inter"/>
                <a:ea typeface="Inter"/>
                <a:cs typeface="Inter"/>
                <a:sym typeface="Inter"/>
              </a:rPr>
              <a:t>Explanation:</a:t>
            </a:r>
            <a:endParaRPr b="1" sz="2400">
              <a:solidFill>
                <a:srgbClr val="000000"/>
              </a:solidFill>
              <a:latin typeface="Inter"/>
              <a:ea typeface="Inter"/>
              <a:cs typeface="Inter"/>
              <a:sym typeface="Inter"/>
            </a:endParaRPr>
          </a:p>
        </p:txBody>
      </p:sp>
      <p:sp>
        <p:nvSpPr>
          <p:cNvPr id="91" name="Google Shape;91;p15"/>
          <p:cNvSpPr txBox="1"/>
          <p:nvPr/>
        </p:nvSpPr>
        <p:spPr>
          <a:xfrm>
            <a:off x="594775" y="6458250"/>
            <a:ext cx="6659100" cy="285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900">
                <a:solidFill>
                  <a:srgbClr val="595959"/>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 sz="1900">
                <a:solidFill>
                  <a:schemeClr val="dk2"/>
                </a:solidFill>
              </a:rPr>
              <a:t>________________________________________________________________________________________________</a:t>
            </a:r>
            <a:endParaRPr sz="19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